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72" r:id="rId4"/>
  </p:sldMasterIdLst>
  <p:notesMasterIdLst>
    <p:notesMasterId r:id="rId63"/>
  </p:notesMasterIdLst>
  <p:sldIdLst>
    <p:sldId id="2076137778" r:id="rId5"/>
    <p:sldId id="282" r:id="rId6"/>
    <p:sldId id="2076137743" r:id="rId7"/>
    <p:sldId id="3156" r:id="rId8"/>
    <p:sldId id="3144" r:id="rId9"/>
    <p:sldId id="3141" r:id="rId10"/>
    <p:sldId id="3142" r:id="rId11"/>
    <p:sldId id="3143" r:id="rId12"/>
    <p:sldId id="302" r:id="rId13"/>
    <p:sldId id="3145" r:id="rId14"/>
    <p:sldId id="3136" r:id="rId15"/>
    <p:sldId id="3128" r:id="rId16"/>
    <p:sldId id="3146" r:id="rId17"/>
    <p:sldId id="3147" r:id="rId18"/>
    <p:sldId id="519" r:id="rId19"/>
    <p:sldId id="585" r:id="rId20"/>
    <p:sldId id="586" r:id="rId21"/>
    <p:sldId id="587" r:id="rId22"/>
    <p:sldId id="588" r:id="rId23"/>
    <p:sldId id="3151" r:id="rId24"/>
    <p:sldId id="3148" r:id="rId25"/>
    <p:sldId id="3129" r:id="rId26"/>
    <p:sldId id="3135" r:id="rId27"/>
    <p:sldId id="3152" r:id="rId28"/>
    <p:sldId id="3153" r:id="rId29"/>
    <p:sldId id="3157" r:id="rId30"/>
    <p:sldId id="299" r:id="rId31"/>
    <p:sldId id="3154" r:id="rId32"/>
    <p:sldId id="3155" r:id="rId33"/>
    <p:sldId id="3138" r:id="rId34"/>
    <p:sldId id="3137" r:id="rId35"/>
    <p:sldId id="3158" r:id="rId36"/>
    <p:sldId id="3130" r:id="rId37"/>
    <p:sldId id="3159" r:id="rId38"/>
    <p:sldId id="3014" r:id="rId39"/>
    <p:sldId id="3016" r:id="rId40"/>
    <p:sldId id="3163" r:id="rId41"/>
    <p:sldId id="3160" r:id="rId42"/>
    <p:sldId id="3162" r:id="rId43"/>
    <p:sldId id="2076137779" r:id="rId44"/>
    <p:sldId id="3161" r:id="rId45"/>
    <p:sldId id="3132" r:id="rId46"/>
    <p:sldId id="3164" r:id="rId47"/>
    <p:sldId id="3165" r:id="rId48"/>
    <p:sldId id="3133" r:id="rId49"/>
    <p:sldId id="306" r:id="rId50"/>
    <p:sldId id="303" r:id="rId51"/>
    <p:sldId id="307" r:id="rId52"/>
    <p:sldId id="3167" r:id="rId53"/>
    <p:sldId id="3168" r:id="rId54"/>
    <p:sldId id="3166" r:id="rId55"/>
    <p:sldId id="3169" r:id="rId56"/>
    <p:sldId id="3139" r:id="rId57"/>
    <p:sldId id="2076137780" r:id="rId58"/>
    <p:sldId id="3127" r:id="rId59"/>
    <p:sldId id="297" r:id="rId60"/>
    <p:sldId id="298" r:id="rId61"/>
    <p:sldId id="304" r:id="rId62"/>
  </p:sldIdLst>
  <p:sldSz cx="9144000" cy="5143500" type="screen16x9"/>
  <p:notesSz cx="6858000" cy="9144000"/>
  <p:defaultTextStyle>
    <a:defPPr>
      <a:defRPr lang="nl-NL"/>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B758762A-5F7B-4C9E-8931-E1BE66EBB707}">
          <p14:sldIdLst>
            <p14:sldId id="2076137778"/>
            <p14:sldId id="282"/>
            <p14:sldId id="2076137743"/>
            <p14:sldId id="3156"/>
            <p14:sldId id="3144"/>
            <p14:sldId id="3141"/>
            <p14:sldId id="3142"/>
            <p14:sldId id="3143"/>
            <p14:sldId id="302"/>
            <p14:sldId id="3145"/>
            <p14:sldId id="3136"/>
            <p14:sldId id="3128"/>
            <p14:sldId id="3146"/>
            <p14:sldId id="3147"/>
            <p14:sldId id="519"/>
            <p14:sldId id="585"/>
            <p14:sldId id="586"/>
            <p14:sldId id="587"/>
            <p14:sldId id="588"/>
            <p14:sldId id="3151"/>
            <p14:sldId id="3148"/>
            <p14:sldId id="3129"/>
            <p14:sldId id="3135"/>
            <p14:sldId id="3152"/>
            <p14:sldId id="3153"/>
            <p14:sldId id="3157"/>
            <p14:sldId id="299"/>
            <p14:sldId id="3154"/>
            <p14:sldId id="3155"/>
            <p14:sldId id="3138"/>
            <p14:sldId id="3137"/>
            <p14:sldId id="3158"/>
            <p14:sldId id="3130"/>
            <p14:sldId id="3159"/>
            <p14:sldId id="3014"/>
            <p14:sldId id="3016"/>
            <p14:sldId id="3163"/>
            <p14:sldId id="3160"/>
            <p14:sldId id="3162"/>
            <p14:sldId id="2076137779"/>
            <p14:sldId id="3161"/>
            <p14:sldId id="3132"/>
            <p14:sldId id="3164"/>
            <p14:sldId id="3165"/>
            <p14:sldId id="3133"/>
            <p14:sldId id="306"/>
            <p14:sldId id="303"/>
            <p14:sldId id="307"/>
            <p14:sldId id="3167"/>
            <p14:sldId id="3168"/>
            <p14:sldId id="3166"/>
            <p14:sldId id="3169"/>
            <p14:sldId id="3139"/>
            <p14:sldId id="2076137780"/>
            <p14:sldId id="3127"/>
          </p14:sldIdLst>
        </p14:section>
        <p14:section name="Spare" id="{49F8DC5A-07E1-43ED-BFF0-2F8E4B37E8A6}">
          <p14:sldIdLst>
            <p14:sldId id="297"/>
            <p14:sldId id="298"/>
            <p14:sldId id="30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F6600"/>
    <a:srgbClr val="FBD100"/>
    <a:srgbClr val="F2CB00"/>
    <a:srgbClr val="E1398F"/>
    <a:srgbClr val="826900"/>
    <a:srgbClr val="F0848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79921" autoAdjust="0"/>
  </p:normalViewPr>
  <p:slideViewPr>
    <p:cSldViewPr snapToGrid="0" snapToObjects="1">
      <p:cViewPr varScale="1">
        <p:scale>
          <a:sx n="111" d="100"/>
          <a:sy n="111" d="100"/>
        </p:scale>
        <p:origin x="1008"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notesMaster" Target="notesMasters/notesMaster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theme" Target="theme/theme1.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DF2FCE7-7AFA-9242-BECB-A61CE0BE95A1}" type="datetimeFigureOut">
              <a:rPr lang="nl-NL" smtClean="0"/>
              <a:t>17-9-2022</a:t>
            </a:fld>
            <a:endParaRPr lang="nl-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DFB967C-E8DF-AF4B-9B57-A68D256EEC90}" type="slidenum">
              <a:rPr lang="nl-NL" smtClean="0"/>
              <a:t>‹#›</a:t>
            </a:fld>
            <a:endParaRPr lang="nl-NL"/>
          </a:p>
        </p:txBody>
      </p:sp>
    </p:spTree>
    <p:extLst>
      <p:ext uri="{BB962C8B-B14F-4D97-AF65-F5344CB8AC3E}">
        <p14:creationId xmlns:p14="http://schemas.microsoft.com/office/powerpoint/2010/main" val="588745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1" dirty="0">
                <a:solidFill>
                  <a:srgbClr val="808080"/>
                </a:solidFill>
                <a:effectLst/>
                <a:latin typeface="Merriweather" panose="020B0604020202020204" pitchFamily="2" charset="0"/>
              </a:rPr>
              <a:t>The movie The Matrix made it clear: The Architect is powerful. How to be(come) and IT architect? What do you do, what do you need to know, is it fun and why? Using real world examples, core principles and useful tools, this session introduces the subtle art of designing and realizing flexible IT architectures. Taking a step back to get and create an overview, frequently asking why to get to the real intention, bringing aspects such as cost, scale, time and change and business strategy into the design and bridging the gap between business owners, process managers and technical specialists. One way to define the responsibility of an IT architect. In this session, we will discuss what is expected of the architect and what you need to do for that and what you could use to get it done. How do you get started as an architect, how to grow in that role? We discuss a number of real life architectural challenges and solution design. And discuss a number of architecture principles, patterns, and powers to apply. Never stop programming – but perhaps rise to the architecture challenge too.</a:t>
            </a:r>
            <a:endParaRPr lang="en-US" dirty="0"/>
          </a:p>
        </p:txBody>
      </p:sp>
      <p:sp>
        <p:nvSpPr>
          <p:cNvPr id="4" name="Slide Number Placeholder 3"/>
          <p:cNvSpPr>
            <a:spLocks noGrp="1"/>
          </p:cNvSpPr>
          <p:nvPr>
            <p:ph type="sldNum" sz="quarter" idx="5"/>
          </p:nvPr>
        </p:nvSpPr>
        <p:spPr/>
        <p:txBody>
          <a:bodyPr/>
          <a:lstStyle/>
          <a:p>
            <a:fld id="{CDFB967C-E8DF-AF4B-9B57-A68D256EEC90}" type="slidenum">
              <a:rPr lang="nl-NL" smtClean="0"/>
              <a:t>2</a:t>
            </a:fld>
            <a:endParaRPr lang="nl-NL"/>
          </a:p>
        </p:txBody>
      </p:sp>
    </p:spTree>
    <p:extLst>
      <p:ext uri="{BB962C8B-B14F-4D97-AF65-F5344CB8AC3E}">
        <p14:creationId xmlns:p14="http://schemas.microsoft.com/office/powerpoint/2010/main" val="40946863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FB967C-E8DF-AF4B-9B57-A68D256EEC90}" type="slidenum">
              <a:rPr lang="nl-NL" smtClean="0"/>
              <a:t>17</a:t>
            </a:fld>
            <a:endParaRPr lang="nl-NL"/>
          </a:p>
        </p:txBody>
      </p:sp>
    </p:spTree>
    <p:extLst>
      <p:ext uri="{BB962C8B-B14F-4D97-AF65-F5344CB8AC3E}">
        <p14:creationId xmlns:p14="http://schemas.microsoft.com/office/powerpoint/2010/main" val="12961611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sz="1800" dirty="0"/>
              <a:t>Data </a:t>
            </a:r>
            <a:r>
              <a:rPr lang="nl-NL" sz="1800" dirty="0" err="1"/>
              <a:t>manipulation</a:t>
            </a:r>
            <a:r>
              <a:rPr lang="nl-NL" sz="1800" dirty="0"/>
              <a:t> </a:t>
            </a:r>
            <a:r>
              <a:rPr lang="nl-NL" sz="1800" dirty="0" err="1"/>
              <a:t>and</a:t>
            </a:r>
            <a:r>
              <a:rPr lang="nl-NL" sz="1800" dirty="0"/>
              <a:t> retrieval in separate </a:t>
            </a:r>
            <a:r>
              <a:rPr lang="nl-NL" sz="1800" dirty="0" err="1"/>
              <a:t>places</a:t>
            </a:r>
            <a:r>
              <a:rPr lang="nl-NL" sz="1800" dirty="0"/>
              <a:t> </a:t>
            </a:r>
          </a:p>
          <a:p>
            <a:pPr lvl="1"/>
            <a:r>
              <a:rPr lang="nl-NL" dirty="0"/>
              <a:t>(</a:t>
            </a:r>
            <a:r>
              <a:rPr lang="nl-NL" dirty="0" err="1"/>
              <a:t>physical</a:t>
            </a:r>
            <a:r>
              <a:rPr lang="nl-NL" dirty="0"/>
              <a:t> data </a:t>
            </a:r>
            <a:r>
              <a:rPr lang="nl-NL" dirty="0" err="1"/>
              <a:t>proliferation</a:t>
            </a:r>
            <a:r>
              <a:rPr lang="nl-NL" dirty="0"/>
              <a:t>)</a:t>
            </a:r>
          </a:p>
          <a:p>
            <a:r>
              <a:rPr lang="en-US" sz="1800" dirty="0"/>
              <a:t>Query store is optimized</a:t>
            </a:r>
            <a:br>
              <a:rPr lang="en-US" sz="1800" dirty="0"/>
            </a:br>
            <a:r>
              <a:rPr lang="en-US" sz="1800" dirty="0"/>
              <a:t>for consumers</a:t>
            </a:r>
          </a:p>
          <a:p>
            <a:pPr lvl="1"/>
            <a:r>
              <a:rPr lang="en-US" dirty="0"/>
              <a:t>Level of detail, format,</a:t>
            </a:r>
            <a:br>
              <a:rPr lang="en-US" dirty="0"/>
            </a:br>
            <a:r>
              <a:rPr lang="en-US" dirty="0"/>
              <a:t>filters applied</a:t>
            </a:r>
            <a:endParaRPr lang="nl-NL" dirty="0"/>
          </a:p>
          <a:p>
            <a:r>
              <a:rPr lang="en-US" sz="1800" dirty="0"/>
              <a:t>For performance and </a:t>
            </a:r>
            <a:br>
              <a:rPr lang="en-US" sz="1800" dirty="0"/>
            </a:br>
            <a:r>
              <a:rPr lang="en-US" sz="1800" dirty="0"/>
              <a:t>scalability, independence, </a:t>
            </a:r>
            <a:br>
              <a:rPr lang="en-US" sz="1800" dirty="0"/>
            </a:br>
            <a:r>
              <a:rPr lang="en-US" sz="1800" dirty="0"/>
              <a:t>productivity</a:t>
            </a:r>
            <a:br>
              <a:rPr lang="en-US" sz="1800" dirty="0"/>
            </a:br>
            <a:r>
              <a:rPr lang="en-US" sz="1800" dirty="0"/>
              <a:t>lower license fees and </a:t>
            </a:r>
            <a:br>
              <a:rPr lang="en-US" sz="1800" dirty="0"/>
            </a:br>
            <a:r>
              <a:rPr lang="en-US" sz="1800" dirty="0"/>
              <a:t>lower TCO, security</a:t>
            </a:r>
            <a:endParaRPr lang="nl-NL" sz="1800" dirty="0"/>
          </a:p>
          <a:p>
            <a:endParaRPr lang="nl-NL" dirty="0"/>
          </a:p>
        </p:txBody>
      </p:sp>
      <p:sp>
        <p:nvSpPr>
          <p:cNvPr id="4" name="Slide Number Placeholder 3"/>
          <p:cNvSpPr>
            <a:spLocks noGrp="1"/>
          </p:cNvSpPr>
          <p:nvPr>
            <p:ph type="sldNum" sz="quarter" idx="10"/>
          </p:nvPr>
        </p:nvSpPr>
        <p:spPr/>
        <p:txBody>
          <a:bodyPr/>
          <a:lstStyle/>
          <a:p>
            <a:fld id="{CDFB967C-E8DF-AF4B-9B57-A68D256EEC90}" type="slidenum">
              <a:rPr lang="nl-NL" smtClean="0"/>
              <a:t>19</a:t>
            </a:fld>
            <a:endParaRPr lang="nl-NL"/>
          </a:p>
        </p:txBody>
      </p:sp>
    </p:spTree>
    <p:extLst>
      <p:ext uri="{BB962C8B-B14F-4D97-AF65-F5344CB8AC3E}">
        <p14:creationId xmlns:p14="http://schemas.microsoft.com/office/powerpoint/2010/main" val="20337956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https://technology.amis.nl/tech/when-the-cracks-begin-to-show-on-designing-microservices/</a:t>
            </a:r>
          </a:p>
        </p:txBody>
      </p:sp>
      <p:sp>
        <p:nvSpPr>
          <p:cNvPr id="4" name="Slide Number Placeholder 3"/>
          <p:cNvSpPr>
            <a:spLocks noGrp="1"/>
          </p:cNvSpPr>
          <p:nvPr>
            <p:ph type="sldNum" sz="quarter" idx="5"/>
          </p:nvPr>
        </p:nvSpPr>
        <p:spPr/>
        <p:txBody>
          <a:bodyPr/>
          <a:lstStyle/>
          <a:p>
            <a:fld id="{CDFB967C-E8DF-AF4B-9B57-A68D256EEC90}" type="slidenum">
              <a:rPr lang="nl-NL" smtClean="0"/>
              <a:t>20</a:t>
            </a:fld>
            <a:endParaRPr lang="nl-NL"/>
          </a:p>
        </p:txBody>
      </p:sp>
    </p:spTree>
    <p:extLst>
      <p:ext uri="{BB962C8B-B14F-4D97-AF65-F5344CB8AC3E}">
        <p14:creationId xmlns:p14="http://schemas.microsoft.com/office/powerpoint/2010/main" val="31551614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nl-NL" b="0" i="0" dirty="0">
                <a:solidFill>
                  <a:srgbClr val="242424"/>
                </a:solidFill>
                <a:effectLst/>
                <a:latin typeface="Segoe UI" panose="020B0502040204020203" pitchFamily="34" charset="0"/>
              </a:rPr>
              <a:t>lijst van design </a:t>
            </a:r>
            <a:r>
              <a:rPr lang="nl-NL" b="0" i="0" dirty="0" err="1">
                <a:solidFill>
                  <a:srgbClr val="242424"/>
                </a:solidFill>
                <a:effectLst/>
                <a:latin typeface="Segoe UI" panose="020B0502040204020203" pitchFamily="34" charset="0"/>
              </a:rPr>
              <a:t>decisions</a:t>
            </a:r>
            <a:endParaRPr lang="nl-NL" b="0" i="0" dirty="0">
              <a:solidFill>
                <a:srgbClr val="242424"/>
              </a:solidFill>
              <a:effectLst/>
              <a:latin typeface="Segoe UI" panose="020B0502040204020203" pitchFamily="34" charset="0"/>
            </a:endParaRPr>
          </a:p>
          <a:p>
            <a:pPr algn="l"/>
            <a:r>
              <a:rPr lang="nl-NL" b="0" i="0" dirty="0">
                <a:solidFill>
                  <a:srgbClr val="242424"/>
                </a:solidFill>
                <a:effectLst/>
                <a:latin typeface="Segoe UI" panose="020B0502040204020203" pitchFamily="34" charset="0"/>
              </a:rPr>
              <a:t>die gaan komen, nu spelen en recent genomen zijn</a:t>
            </a:r>
          </a:p>
          <a:p>
            <a:pPr algn="l"/>
            <a:br>
              <a:rPr lang="nl-NL" b="0" i="0" dirty="0">
                <a:solidFill>
                  <a:srgbClr val="242424"/>
                </a:solidFill>
                <a:effectLst/>
                <a:latin typeface="Segoe UI" panose="020B0502040204020203" pitchFamily="34" charset="0"/>
              </a:rPr>
            </a:br>
            <a:endParaRPr lang="nl-NL" b="0" i="0" dirty="0">
              <a:solidFill>
                <a:srgbClr val="242424"/>
              </a:solidFill>
              <a:effectLst/>
              <a:latin typeface="Segoe UI" panose="020B0502040204020203" pitchFamily="34" charset="0"/>
            </a:endParaRPr>
          </a:p>
          <a:p>
            <a:pPr algn="l"/>
            <a:r>
              <a:rPr lang="nl-NL" b="0" i="0" dirty="0">
                <a:solidFill>
                  <a:srgbClr val="242424"/>
                </a:solidFill>
                <a:effectLst/>
                <a:latin typeface="Segoe UI" panose="020B0502040204020203" pitchFamily="34" charset="0"/>
              </a:rPr>
              <a:t>per beslissing</a:t>
            </a:r>
          </a:p>
          <a:p>
            <a:pPr algn="l">
              <a:buFont typeface="Arial" panose="020B0604020202020204" pitchFamily="34" charset="0"/>
              <a:buChar char="•"/>
            </a:pPr>
            <a:r>
              <a:rPr lang="nl-NL" b="0" i="0" dirty="0">
                <a:solidFill>
                  <a:srgbClr val="242424"/>
                </a:solidFill>
                <a:effectLst/>
                <a:latin typeface="Segoe UI" panose="020B0502040204020203" pitchFamily="34" charset="0"/>
              </a:rPr>
              <a:t>wat (waar in het grotere solution design van de Data Market)</a:t>
            </a:r>
          </a:p>
          <a:p>
            <a:pPr algn="l">
              <a:buFont typeface="Arial" panose="020B0604020202020204" pitchFamily="34" charset="0"/>
              <a:buChar char="•"/>
            </a:pPr>
            <a:r>
              <a:rPr lang="nl-NL" b="0" i="0" dirty="0">
                <a:solidFill>
                  <a:srgbClr val="242424"/>
                </a:solidFill>
                <a:effectLst/>
                <a:latin typeface="Segoe UI" panose="020B0502040204020203" pitchFamily="34" charset="0"/>
              </a:rPr>
              <a:t>waarom &amp; wanneer</a:t>
            </a:r>
          </a:p>
          <a:p>
            <a:pPr marL="742950" lvl="1" indent="-285750" algn="l">
              <a:buFont typeface="Arial" panose="020B0604020202020204" pitchFamily="34" charset="0"/>
              <a:buChar char="•"/>
            </a:pPr>
            <a:r>
              <a:rPr lang="nl-NL" b="0" i="0" dirty="0">
                <a:solidFill>
                  <a:srgbClr val="242424"/>
                </a:solidFill>
                <a:effectLst/>
                <a:latin typeface="Segoe UI" panose="020B0502040204020203" pitchFamily="34" charset="0"/>
              </a:rPr>
              <a:t>eventueel samenhang met andere Design </a:t>
            </a:r>
            <a:r>
              <a:rPr lang="nl-NL" b="0" i="0" dirty="0" err="1">
                <a:solidFill>
                  <a:srgbClr val="242424"/>
                </a:solidFill>
                <a:effectLst/>
                <a:latin typeface="Segoe UI" panose="020B0502040204020203" pitchFamily="34" charset="0"/>
              </a:rPr>
              <a:t>Decisions</a:t>
            </a:r>
            <a:endParaRPr lang="nl-NL" b="0" i="0" dirty="0">
              <a:solidFill>
                <a:srgbClr val="242424"/>
              </a:solidFill>
              <a:effectLst/>
              <a:latin typeface="Segoe UI" panose="020B0502040204020203" pitchFamily="34" charset="0"/>
            </a:endParaRPr>
          </a:p>
          <a:p>
            <a:pPr algn="l">
              <a:buFont typeface="Arial" panose="020B0604020202020204" pitchFamily="34" charset="0"/>
              <a:buChar char="•"/>
            </a:pPr>
            <a:r>
              <a:rPr lang="nl-NL" b="0" i="0" dirty="0">
                <a:solidFill>
                  <a:srgbClr val="242424"/>
                </a:solidFill>
                <a:effectLst/>
                <a:latin typeface="Segoe UI" panose="020B0502040204020203" pitchFamily="34" charset="0"/>
              </a:rPr>
              <a:t>overwegingen/criteria - op basis waarvan gaan we de keuze maken/alternatieven beoordelen</a:t>
            </a:r>
          </a:p>
          <a:p>
            <a:pPr algn="l">
              <a:buFont typeface="Arial" panose="020B0604020202020204" pitchFamily="34" charset="0"/>
              <a:buChar char="•"/>
            </a:pPr>
            <a:r>
              <a:rPr lang="nl-NL" b="0" i="0" dirty="0">
                <a:solidFill>
                  <a:srgbClr val="242424"/>
                </a:solidFill>
                <a:effectLst/>
                <a:latin typeface="Segoe UI" panose="020B0502040204020203" pitchFamily="34" charset="0"/>
              </a:rPr>
              <a:t>welke opties/alternatieven onderkennen we</a:t>
            </a:r>
          </a:p>
          <a:p>
            <a:pPr algn="l">
              <a:buFont typeface="Arial" panose="020B0604020202020204" pitchFamily="34" charset="0"/>
              <a:buChar char="•"/>
            </a:pPr>
            <a:r>
              <a:rPr lang="nl-NL" b="0" i="0" dirty="0">
                <a:solidFill>
                  <a:srgbClr val="242424"/>
                </a:solidFill>
                <a:effectLst/>
                <a:latin typeface="Segoe UI" panose="020B0502040204020203" pitchFamily="34" charset="0"/>
              </a:rPr>
              <a:t>keuze plus motivatie (en wie waren betrokken)</a:t>
            </a:r>
          </a:p>
          <a:p>
            <a:pPr algn="l">
              <a:buFont typeface="Arial" panose="020B0604020202020204" pitchFamily="34" charset="0"/>
              <a:buChar char="•"/>
            </a:pPr>
            <a:r>
              <a:rPr lang="nl-NL" b="0" i="0" dirty="0">
                <a:solidFill>
                  <a:srgbClr val="242424"/>
                </a:solidFill>
                <a:effectLst/>
                <a:latin typeface="Segoe UI" panose="020B0502040204020203" pitchFamily="34" charset="0"/>
              </a:rPr>
              <a:t>moet er een </a:t>
            </a:r>
            <a:r>
              <a:rPr lang="nl-NL" b="0" i="0" dirty="0" err="1">
                <a:solidFill>
                  <a:srgbClr val="242424"/>
                </a:solidFill>
                <a:effectLst/>
                <a:latin typeface="Segoe UI" panose="020B0502040204020203" pitchFamily="34" charset="0"/>
              </a:rPr>
              <a:t>PoC</a:t>
            </a:r>
            <a:r>
              <a:rPr lang="nl-NL" b="0" i="0" dirty="0">
                <a:solidFill>
                  <a:srgbClr val="242424"/>
                </a:solidFill>
                <a:effectLst/>
                <a:latin typeface="Segoe UI" panose="020B0502040204020203" pitchFamily="34" charset="0"/>
              </a:rPr>
              <a:t> vooraf of evaluatie achteraf worden gedaan?</a:t>
            </a:r>
          </a:p>
          <a:p>
            <a:endParaRPr lang="en-US" dirty="0"/>
          </a:p>
        </p:txBody>
      </p:sp>
      <p:sp>
        <p:nvSpPr>
          <p:cNvPr id="4" name="Slide Number Placeholder 3"/>
          <p:cNvSpPr>
            <a:spLocks noGrp="1"/>
          </p:cNvSpPr>
          <p:nvPr>
            <p:ph type="sldNum" sz="quarter" idx="5"/>
          </p:nvPr>
        </p:nvSpPr>
        <p:spPr/>
        <p:txBody>
          <a:bodyPr/>
          <a:lstStyle/>
          <a:p>
            <a:fld id="{CDFB967C-E8DF-AF4B-9B57-A68D256EEC90}" type="slidenum">
              <a:rPr lang="nl-NL" smtClean="0"/>
              <a:t>42</a:t>
            </a:fld>
            <a:endParaRPr lang="nl-NL"/>
          </a:p>
        </p:txBody>
      </p:sp>
    </p:spTree>
    <p:extLst>
      <p:ext uri="{BB962C8B-B14F-4D97-AF65-F5344CB8AC3E}">
        <p14:creationId xmlns:p14="http://schemas.microsoft.com/office/powerpoint/2010/main" val="20517771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https://blogs.oracle.com/cloud-infrastructure/post/simplify-application-development-innovate-faster--deliver-value</a:t>
            </a:r>
          </a:p>
          <a:p>
            <a:endParaRPr lang="en-US" dirty="0"/>
          </a:p>
          <a:p>
            <a:r>
              <a:rPr lang="en-US" dirty="0"/>
              <a:t>https://docs.oracle.com/solutions/?q=&amp;cType=modern-app-development</a:t>
            </a:r>
          </a:p>
        </p:txBody>
      </p:sp>
      <p:sp>
        <p:nvSpPr>
          <p:cNvPr id="4" name="Slide Number Placeholder 3"/>
          <p:cNvSpPr>
            <a:spLocks noGrp="1"/>
          </p:cNvSpPr>
          <p:nvPr>
            <p:ph type="sldNum" sz="quarter" idx="5"/>
          </p:nvPr>
        </p:nvSpPr>
        <p:spPr/>
        <p:txBody>
          <a:bodyPr/>
          <a:lstStyle/>
          <a:p>
            <a:fld id="{CDFB967C-E8DF-AF4B-9B57-A68D256EEC90}" type="slidenum">
              <a:rPr lang="nl-NL" smtClean="0"/>
              <a:t>58</a:t>
            </a:fld>
            <a:endParaRPr lang="nl-NL"/>
          </a:p>
        </p:txBody>
      </p:sp>
    </p:spTree>
    <p:extLst>
      <p:ext uri="{BB962C8B-B14F-4D97-AF65-F5344CB8AC3E}">
        <p14:creationId xmlns:p14="http://schemas.microsoft.com/office/powerpoint/2010/main" val="404438451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Start dia">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966716"/>
            <a:ext cx="9144000" cy="176784"/>
          </a:xfrm>
          <a:prstGeom prst="rect">
            <a:avLst/>
          </a:prstGeom>
        </p:spPr>
      </p:pic>
      <p:sp>
        <p:nvSpPr>
          <p:cNvPr id="9" name="Picture Placeholder 2"/>
          <p:cNvSpPr>
            <a:spLocks noGrp="1"/>
          </p:cNvSpPr>
          <p:nvPr>
            <p:ph type="pic" idx="13"/>
          </p:nvPr>
        </p:nvSpPr>
        <p:spPr>
          <a:xfrm>
            <a:off x="0" y="810001"/>
            <a:ext cx="9144000" cy="3348000"/>
          </a:xfrm>
          <a:solidFill>
            <a:schemeClr val="bg1">
              <a:lumMod val="85000"/>
            </a:schemeClr>
          </a:solidFill>
        </p:spPr>
        <p:txBody>
          <a:bodyPr lIns="360000" tIns="251999" rIns="3960000" bIns="1080000" anchor="b" anchorCtr="0"/>
          <a:lstStyle>
            <a:lvl1pPr marL="0" indent="0" algn="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2" name="Title 1"/>
          <p:cNvSpPr>
            <a:spLocks noGrp="1"/>
          </p:cNvSpPr>
          <p:nvPr>
            <p:ph type="ctrTitle" hasCustomPrompt="1"/>
          </p:nvPr>
        </p:nvSpPr>
        <p:spPr>
          <a:xfrm>
            <a:off x="5400000" y="1548000"/>
            <a:ext cx="3024000" cy="3024000"/>
          </a:xfrm>
          <a:solidFill>
            <a:schemeClr val="tx2"/>
          </a:solidFill>
        </p:spPr>
        <p:txBody>
          <a:bodyPr lIns="90000" tIns="90000" rIns="72000" bIns="72000" anchor="t" anchorCtr="0"/>
          <a:lstStyle>
            <a:lvl1pPr algn="l">
              <a:defRPr sz="2800">
                <a:solidFill>
                  <a:schemeClr val="bg1"/>
                </a:solidFill>
              </a:defRPr>
            </a:lvl1pPr>
          </a:lstStyle>
          <a:p>
            <a:r>
              <a:rPr lang="nl-NL" noProof="0" dirty="0"/>
              <a:t>CLICK TO EDIT MASTER TITLE STYLE</a:t>
            </a:r>
          </a:p>
        </p:txBody>
      </p:sp>
      <p:pic>
        <p:nvPicPr>
          <p:cNvPr id="10" name="Picture 9"/>
          <p:cNvPicPr>
            <a:picLocks noChangeAspect="1"/>
          </p:cNvPicPr>
          <p:nvPr userDrawn="1"/>
        </p:nvPicPr>
        <p:blipFill>
          <a:blip r:embed="rId3"/>
          <a:srcRect/>
          <a:stretch/>
        </p:blipFill>
        <p:spPr>
          <a:xfrm>
            <a:off x="648000" y="109047"/>
            <a:ext cx="2880360" cy="647129"/>
          </a:xfrm>
          <a:prstGeom prst="rect">
            <a:avLst/>
          </a:prstGeom>
        </p:spPr>
      </p:pic>
      <p:sp>
        <p:nvSpPr>
          <p:cNvPr id="4" name="TextBox 3">
            <a:extLst>
              <a:ext uri="{FF2B5EF4-FFF2-40B4-BE49-F238E27FC236}">
                <a16:creationId xmlns:a16="http://schemas.microsoft.com/office/drawing/2014/main" id="{BA4B19F2-4DEF-4EC8-AE33-C56BCC597FA6}"/>
              </a:ext>
            </a:extLst>
          </p:cNvPr>
          <p:cNvSpPr txBox="1"/>
          <p:nvPr userDrawn="1"/>
        </p:nvSpPr>
        <p:spPr>
          <a:xfrm>
            <a:off x="8199628" y="5006453"/>
            <a:ext cx="906261" cy="92333"/>
          </a:xfrm>
          <a:prstGeom prst="rect">
            <a:avLst/>
          </a:prstGeom>
          <a:noFill/>
        </p:spPr>
        <p:txBody>
          <a:bodyPr wrap="square" lIns="0" tIns="0" rIns="0" bIns="0" rtlCol="0">
            <a:spAutoFit/>
          </a:bodyPr>
          <a:lstStyle/>
          <a:p>
            <a:r>
              <a:rPr lang="nl-NL" sz="600" dirty="0">
                <a:solidFill>
                  <a:schemeClr val="bg1"/>
                </a:solidFill>
              </a:rPr>
              <a:t>Classificatie: vertrouwelijk</a:t>
            </a:r>
          </a:p>
        </p:txBody>
      </p:sp>
      <p:cxnSp>
        <p:nvCxnSpPr>
          <p:cNvPr id="11" name="Straight Connector 10">
            <a:extLst>
              <a:ext uri="{FF2B5EF4-FFF2-40B4-BE49-F238E27FC236}">
                <a16:creationId xmlns:a16="http://schemas.microsoft.com/office/drawing/2014/main" id="{5AD2F62D-6A82-4FE0-937D-1C950B914A0F}"/>
              </a:ext>
            </a:extLst>
          </p:cNvPr>
          <p:cNvCxnSpPr/>
          <p:nvPr userDrawn="1"/>
        </p:nvCxnSpPr>
        <p:spPr>
          <a:xfrm>
            <a:off x="8156624" y="5008785"/>
            <a:ext cx="0" cy="9000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534561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Quote met foto">
    <p:spTree>
      <p:nvGrpSpPr>
        <p:cNvPr id="1" name=""/>
        <p:cNvGrpSpPr/>
        <p:nvPr/>
      </p:nvGrpSpPr>
      <p:grpSpPr>
        <a:xfrm>
          <a:off x="0" y="0"/>
          <a:ext cx="0" cy="0"/>
          <a:chOff x="0" y="0"/>
          <a:chExt cx="0" cy="0"/>
        </a:xfrm>
      </p:grpSpPr>
      <p:sp>
        <p:nvSpPr>
          <p:cNvPr id="10" name="Rectangle 9"/>
          <p:cNvSpPr/>
          <p:nvPr userDrawn="1"/>
        </p:nvSpPr>
        <p:spPr>
          <a:xfrm>
            <a:off x="0" y="812800"/>
            <a:ext cx="9144000" cy="3352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966716"/>
            <a:ext cx="9144000" cy="176784"/>
          </a:xfrm>
          <a:prstGeom prst="rect">
            <a:avLst/>
          </a:prstGeom>
        </p:spPr>
      </p:pic>
      <p:sp>
        <p:nvSpPr>
          <p:cNvPr id="2" name="Title 1"/>
          <p:cNvSpPr>
            <a:spLocks noGrp="1"/>
          </p:cNvSpPr>
          <p:nvPr>
            <p:ph type="title" hasCustomPrompt="1"/>
          </p:nvPr>
        </p:nvSpPr>
        <p:spPr>
          <a:xfrm>
            <a:off x="720001" y="1115999"/>
            <a:ext cx="7703999" cy="1944000"/>
          </a:xfrm>
        </p:spPr>
        <p:txBody>
          <a:bodyPr anchor="t" anchorCtr="0"/>
          <a:lstStyle>
            <a:lvl1pPr>
              <a:lnSpc>
                <a:spcPct val="105000"/>
              </a:lnSpc>
              <a:defRPr sz="3000">
                <a:solidFill>
                  <a:schemeClr val="bg1"/>
                </a:solidFill>
              </a:defRPr>
            </a:lvl1pPr>
          </a:lstStyle>
          <a:p>
            <a:r>
              <a:rPr lang="nl-NL" noProof="0" dirty="0"/>
              <a:t>CLICK TO EDIT MASTER TITLE STYLE</a:t>
            </a:r>
          </a:p>
        </p:txBody>
      </p:sp>
      <p:sp>
        <p:nvSpPr>
          <p:cNvPr id="5" name="Date Placeholder 4"/>
          <p:cNvSpPr>
            <a:spLocks noGrp="1"/>
          </p:cNvSpPr>
          <p:nvPr>
            <p:ph type="dt" sz="half" idx="10"/>
          </p:nvPr>
        </p:nvSpPr>
        <p:spPr/>
        <p:txBody>
          <a:bodyPr/>
          <a:lstStyle/>
          <a:p>
            <a:endParaRPr lang="nl-NL" noProof="0" dirty="0"/>
          </a:p>
        </p:txBody>
      </p:sp>
      <p:sp>
        <p:nvSpPr>
          <p:cNvPr id="6" name="Footer Placeholder 5"/>
          <p:cNvSpPr>
            <a:spLocks noGrp="1"/>
          </p:cNvSpPr>
          <p:nvPr>
            <p:ph type="ftr" sz="quarter" idx="11"/>
          </p:nvPr>
        </p:nvSpPr>
        <p:spPr/>
        <p:txBody>
          <a:bodyPr/>
          <a:lstStyle/>
          <a:p>
            <a:r>
              <a:rPr lang="en-US" noProof="0"/>
              <a:t>Who Wants to Become an IT Architect? - DigitalXChange 2022</a:t>
            </a:r>
            <a:endParaRPr lang="nl-NL" noProof="0" dirty="0"/>
          </a:p>
        </p:txBody>
      </p:sp>
      <p:sp>
        <p:nvSpPr>
          <p:cNvPr id="7" name="Slide Number Placeholder 6"/>
          <p:cNvSpPr>
            <a:spLocks noGrp="1"/>
          </p:cNvSpPr>
          <p:nvPr>
            <p:ph type="sldNum" sz="quarter" idx="12"/>
          </p:nvPr>
        </p:nvSpPr>
        <p:spPr/>
        <p:txBody>
          <a:bodyPr/>
          <a:lstStyle/>
          <a:p>
            <a:fld id="{14F1411D-0280-154F-AEAC-4C20B7AA46B2}" type="slidenum">
              <a:rPr lang="nl-NL" noProof="0" smtClean="0"/>
              <a:t>‹#›</a:t>
            </a:fld>
            <a:endParaRPr lang="nl-NL" noProof="0" dirty="0"/>
          </a:p>
        </p:txBody>
      </p:sp>
      <p:sp>
        <p:nvSpPr>
          <p:cNvPr id="9" name="Picture Placeholder 2"/>
          <p:cNvSpPr>
            <a:spLocks noGrp="1" noChangeAspect="1"/>
          </p:cNvSpPr>
          <p:nvPr>
            <p:ph type="pic" idx="1" hasCustomPrompt="1"/>
          </p:nvPr>
        </p:nvSpPr>
        <p:spPr>
          <a:xfrm>
            <a:off x="6912000" y="3096038"/>
            <a:ext cx="1512000" cy="1512000"/>
          </a:xfrm>
          <a:solidFill>
            <a:schemeClr val="bg1">
              <a:lumMod val="85000"/>
            </a:schemeClr>
          </a:solidFill>
        </p:spPr>
        <p:txBody>
          <a:bodyPr lIns="360000" tIns="360000"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nl-NL" noProof="0" dirty="0"/>
              <a:t>Foto</a:t>
            </a:r>
          </a:p>
        </p:txBody>
      </p:sp>
      <p:pic>
        <p:nvPicPr>
          <p:cNvPr id="11" name="Picture 10"/>
          <p:cNvPicPr>
            <a:picLocks noChangeAspect="1"/>
          </p:cNvPicPr>
          <p:nvPr userDrawn="1"/>
        </p:nvPicPr>
        <p:blipFill>
          <a:blip r:embed="rId3"/>
          <a:srcRect/>
          <a:stretch/>
        </p:blipFill>
        <p:spPr>
          <a:xfrm>
            <a:off x="648000" y="109047"/>
            <a:ext cx="2880360" cy="647129"/>
          </a:xfrm>
          <a:prstGeom prst="rect">
            <a:avLst/>
          </a:prstGeom>
        </p:spPr>
      </p:pic>
      <p:sp>
        <p:nvSpPr>
          <p:cNvPr id="3" name="TextBox 2">
            <a:extLst>
              <a:ext uri="{FF2B5EF4-FFF2-40B4-BE49-F238E27FC236}">
                <a16:creationId xmlns:a16="http://schemas.microsoft.com/office/drawing/2014/main" id="{58D28EBC-47FB-4F20-866C-5F0E3F6614B7}"/>
              </a:ext>
            </a:extLst>
          </p:cNvPr>
          <p:cNvSpPr txBox="1"/>
          <p:nvPr userDrawn="1"/>
        </p:nvSpPr>
        <p:spPr>
          <a:xfrm>
            <a:off x="8199628" y="5006453"/>
            <a:ext cx="906261" cy="92333"/>
          </a:xfrm>
          <a:prstGeom prst="rect">
            <a:avLst/>
          </a:prstGeom>
          <a:noFill/>
        </p:spPr>
        <p:txBody>
          <a:bodyPr wrap="square" lIns="0" tIns="0" rIns="0" bIns="0" rtlCol="0">
            <a:spAutoFit/>
          </a:bodyPr>
          <a:lstStyle/>
          <a:p>
            <a:r>
              <a:rPr lang="nl-NL" sz="600" dirty="0">
                <a:solidFill>
                  <a:schemeClr val="bg1"/>
                </a:solidFill>
              </a:rPr>
              <a:t>Classificatie: vertrouwelijk</a:t>
            </a:r>
          </a:p>
        </p:txBody>
      </p:sp>
      <p:cxnSp>
        <p:nvCxnSpPr>
          <p:cNvPr id="13" name="Straight Connector 12">
            <a:extLst>
              <a:ext uri="{FF2B5EF4-FFF2-40B4-BE49-F238E27FC236}">
                <a16:creationId xmlns:a16="http://schemas.microsoft.com/office/drawing/2014/main" id="{FE7B3157-46D3-4AFC-99C9-581636B15A13}"/>
              </a:ext>
            </a:extLst>
          </p:cNvPr>
          <p:cNvCxnSpPr/>
          <p:nvPr userDrawn="1"/>
        </p:nvCxnSpPr>
        <p:spPr>
          <a:xfrm>
            <a:off x="8156624" y="5008785"/>
            <a:ext cx="0" cy="9000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71CBBF8-15FD-4FE7-A3BB-23855337C6DE}"/>
              </a:ext>
            </a:extLst>
          </p:cNvPr>
          <p:cNvCxnSpPr/>
          <p:nvPr userDrawn="1"/>
        </p:nvCxnSpPr>
        <p:spPr>
          <a:xfrm>
            <a:off x="7954108" y="5008786"/>
            <a:ext cx="0" cy="9000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Afbeelding met tekst">
    <p:spTree>
      <p:nvGrpSpPr>
        <p:cNvPr id="1" name=""/>
        <p:cNvGrpSpPr/>
        <p:nvPr/>
      </p:nvGrpSpPr>
      <p:grpSpPr>
        <a:xfrm>
          <a:off x="0" y="0"/>
          <a:ext cx="0" cy="0"/>
          <a:chOff x="0" y="0"/>
          <a:chExt cx="0" cy="0"/>
        </a:xfrm>
      </p:grpSpPr>
      <p:sp>
        <p:nvSpPr>
          <p:cNvPr id="9" name="Rectangle 8"/>
          <p:cNvSpPr/>
          <p:nvPr userDrawn="1"/>
        </p:nvSpPr>
        <p:spPr>
          <a:xfrm>
            <a:off x="0" y="810000"/>
            <a:ext cx="9144000" cy="351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chemeClr val="bg1"/>
              </a:solidFill>
            </a:endParaRPr>
          </a:p>
        </p:txBody>
      </p:sp>
      <p:sp>
        <p:nvSpPr>
          <p:cNvPr id="2" name="Title 1"/>
          <p:cNvSpPr>
            <a:spLocks noGrp="1"/>
          </p:cNvSpPr>
          <p:nvPr>
            <p:ph type="title" hasCustomPrompt="1"/>
          </p:nvPr>
        </p:nvSpPr>
        <p:spPr>
          <a:xfrm>
            <a:off x="720000" y="288000"/>
            <a:ext cx="6623999" cy="503999"/>
          </a:xfrm>
        </p:spPr>
        <p:txBody>
          <a:bodyPr anchor="ctr" anchorCtr="0"/>
          <a:lstStyle>
            <a:lvl1pPr>
              <a:defRPr sz="1800"/>
            </a:lvl1pPr>
          </a:lstStyle>
          <a:p>
            <a:r>
              <a:rPr lang="nl-NL" dirty="0"/>
              <a:t>TITELSTIJL VAN MODEL BEWERKEN</a:t>
            </a:r>
            <a:endParaRPr lang="en-US" dirty="0"/>
          </a:p>
        </p:txBody>
      </p:sp>
      <p:sp>
        <p:nvSpPr>
          <p:cNvPr id="3" name="Content Placeholder 2"/>
          <p:cNvSpPr>
            <a:spLocks noGrp="1"/>
          </p:cNvSpPr>
          <p:nvPr>
            <p:ph idx="1"/>
          </p:nvPr>
        </p:nvSpPr>
        <p:spPr>
          <a:xfrm>
            <a:off x="720000" y="900001"/>
            <a:ext cx="3744000" cy="3401999"/>
          </a:xfrm>
        </p:spPr>
        <p:txBody>
          <a:bodyPr/>
          <a:lstStyle>
            <a:lvl1pPr>
              <a:defRPr sz="1500">
                <a:solidFill>
                  <a:schemeClr val="bg1"/>
                </a:solidFill>
              </a:defRPr>
            </a:lvl1pPr>
            <a:lvl2pPr>
              <a:defRPr sz="1500">
                <a:solidFill>
                  <a:schemeClr val="bg1"/>
                </a:solidFill>
              </a:defRPr>
            </a:lvl2pPr>
            <a:lvl3pPr>
              <a:defRPr sz="1500">
                <a:solidFill>
                  <a:schemeClr val="bg1"/>
                </a:solidFill>
              </a:defRPr>
            </a:lvl3pPr>
            <a:lvl4pPr>
              <a:defRPr sz="1500">
                <a:solidFill>
                  <a:schemeClr val="bg1"/>
                </a:solidFill>
              </a:defRPr>
            </a:lvl4pPr>
            <a:lvl5pPr>
              <a:defRPr sz="1500">
                <a:solidFill>
                  <a:schemeClr val="bg1"/>
                </a:solidFill>
              </a:defRPr>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nl-NL"/>
          </a:p>
        </p:txBody>
      </p:sp>
      <p:sp>
        <p:nvSpPr>
          <p:cNvPr id="6" name="Footer Placeholder 5"/>
          <p:cNvSpPr>
            <a:spLocks noGrp="1"/>
          </p:cNvSpPr>
          <p:nvPr>
            <p:ph type="ftr" sz="quarter" idx="11"/>
          </p:nvPr>
        </p:nvSpPr>
        <p:spPr/>
        <p:txBody>
          <a:bodyPr/>
          <a:lstStyle/>
          <a:p>
            <a:r>
              <a:rPr lang="en-US"/>
              <a:t>Who Wants to Become an IT Architect? - DigitalXChange 2022</a:t>
            </a:r>
            <a:endParaRPr lang="nl-NL"/>
          </a:p>
        </p:txBody>
      </p:sp>
      <p:sp>
        <p:nvSpPr>
          <p:cNvPr id="7" name="Slide Number Placeholder 6"/>
          <p:cNvSpPr>
            <a:spLocks noGrp="1"/>
          </p:cNvSpPr>
          <p:nvPr>
            <p:ph type="sldNum" sz="quarter" idx="12"/>
          </p:nvPr>
        </p:nvSpPr>
        <p:spPr/>
        <p:txBody>
          <a:bodyPr/>
          <a:lstStyle/>
          <a:p>
            <a:fld id="{14F1411D-0280-154F-AEAC-4C20B7AA46B2}" type="slidenum">
              <a:rPr lang="nl-NL" smtClean="0"/>
              <a:t>‹#›</a:t>
            </a:fld>
            <a:endParaRPr lang="nl-NL"/>
          </a:p>
        </p:txBody>
      </p:sp>
      <p:sp>
        <p:nvSpPr>
          <p:cNvPr id="8" name="Picture Placeholder 2"/>
          <p:cNvSpPr>
            <a:spLocks noGrp="1"/>
          </p:cNvSpPr>
          <p:nvPr>
            <p:ph type="pic" idx="13"/>
          </p:nvPr>
        </p:nvSpPr>
        <p:spPr>
          <a:xfrm>
            <a:off x="4644000" y="810001"/>
            <a:ext cx="4500000" cy="3510000"/>
          </a:xfrm>
          <a:solidFill>
            <a:schemeClr val="bg1">
              <a:lumMod val="85000"/>
            </a:schemeClr>
          </a:solidFill>
        </p:spPr>
        <p:txBody>
          <a:bodyPr lIns="360000" tIns="251999"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Tree>
    <p:extLst>
      <p:ext uri="{BB962C8B-B14F-4D97-AF65-F5344CB8AC3E}">
        <p14:creationId xmlns:p14="http://schemas.microsoft.com/office/powerpoint/2010/main" val="9581553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Grafiek met tekst">
    <p:spTree>
      <p:nvGrpSpPr>
        <p:cNvPr id="1" name=""/>
        <p:cNvGrpSpPr/>
        <p:nvPr/>
      </p:nvGrpSpPr>
      <p:grpSpPr>
        <a:xfrm>
          <a:off x="0" y="0"/>
          <a:ext cx="0" cy="0"/>
          <a:chOff x="0" y="0"/>
          <a:chExt cx="0" cy="0"/>
        </a:xfrm>
      </p:grpSpPr>
      <p:sp>
        <p:nvSpPr>
          <p:cNvPr id="10" name="Rectangle 9"/>
          <p:cNvSpPr/>
          <p:nvPr userDrawn="1"/>
        </p:nvSpPr>
        <p:spPr>
          <a:xfrm>
            <a:off x="4644000" y="810000"/>
            <a:ext cx="4500000" cy="351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chemeClr val="bg1"/>
              </a:solidFill>
            </a:endParaRPr>
          </a:p>
        </p:txBody>
      </p:sp>
      <p:sp>
        <p:nvSpPr>
          <p:cNvPr id="9" name="Rectangle 8"/>
          <p:cNvSpPr/>
          <p:nvPr userDrawn="1"/>
        </p:nvSpPr>
        <p:spPr>
          <a:xfrm>
            <a:off x="0" y="810000"/>
            <a:ext cx="4644000" cy="351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chemeClr val="bg1"/>
              </a:solidFill>
            </a:endParaRPr>
          </a:p>
        </p:txBody>
      </p:sp>
      <p:sp>
        <p:nvSpPr>
          <p:cNvPr id="2" name="Title 1"/>
          <p:cNvSpPr>
            <a:spLocks noGrp="1"/>
          </p:cNvSpPr>
          <p:nvPr>
            <p:ph type="title" hasCustomPrompt="1"/>
          </p:nvPr>
        </p:nvSpPr>
        <p:spPr>
          <a:xfrm>
            <a:off x="720000" y="288000"/>
            <a:ext cx="6623999" cy="503999"/>
          </a:xfrm>
        </p:spPr>
        <p:txBody>
          <a:bodyPr anchor="ctr" anchorCtr="0"/>
          <a:lstStyle>
            <a:lvl1pPr>
              <a:defRPr sz="1800"/>
            </a:lvl1pPr>
          </a:lstStyle>
          <a:p>
            <a:r>
              <a:rPr lang="nl-NL" dirty="0"/>
              <a:t>TITELSTIJL VAN MODEL BEWERKEN</a:t>
            </a:r>
            <a:endParaRPr lang="en-US" dirty="0"/>
          </a:p>
        </p:txBody>
      </p:sp>
      <p:sp>
        <p:nvSpPr>
          <p:cNvPr id="3" name="Content Placeholder 2"/>
          <p:cNvSpPr>
            <a:spLocks noGrp="1"/>
          </p:cNvSpPr>
          <p:nvPr>
            <p:ph idx="1"/>
          </p:nvPr>
        </p:nvSpPr>
        <p:spPr>
          <a:xfrm>
            <a:off x="720000" y="900001"/>
            <a:ext cx="3744000" cy="3401999"/>
          </a:xfrm>
        </p:spPr>
        <p:txBody>
          <a:bodyPr/>
          <a:lstStyle>
            <a:lvl1pPr>
              <a:defRPr sz="1500">
                <a:solidFill>
                  <a:schemeClr val="bg1"/>
                </a:solidFill>
              </a:defRPr>
            </a:lvl1pPr>
            <a:lvl2pPr>
              <a:defRPr sz="1500">
                <a:solidFill>
                  <a:schemeClr val="bg1"/>
                </a:solidFill>
              </a:defRPr>
            </a:lvl2pPr>
            <a:lvl3pPr>
              <a:defRPr sz="1500">
                <a:solidFill>
                  <a:schemeClr val="bg1"/>
                </a:solidFill>
              </a:defRPr>
            </a:lvl3pPr>
            <a:lvl4pPr>
              <a:defRPr sz="1500">
                <a:solidFill>
                  <a:schemeClr val="bg1"/>
                </a:solidFill>
              </a:defRPr>
            </a:lvl4pPr>
            <a:lvl5pPr>
              <a:defRPr sz="1500">
                <a:solidFill>
                  <a:schemeClr val="bg1"/>
                </a:solidFill>
              </a:defRPr>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nl-NL"/>
          </a:p>
        </p:txBody>
      </p:sp>
      <p:sp>
        <p:nvSpPr>
          <p:cNvPr id="6" name="Footer Placeholder 5"/>
          <p:cNvSpPr>
            <a:spLocks noGrp="1"/>
          </p:cNvSpPr>
          <p:nvPr>
            <p:ph type="ftr" sz="quarter" idx="11"/>
          </p:nvPr>
        </p:nvSpPr>
        <p:spPr/>
        <p:txBody>
          <a:bodyPr/>
          <a:lstStyle/>
          <a:p>
            <a:r>
              <a:rPr lang="en-US"/>
              <a:t>Who Wants to Become an IT Architect? - DigitalXChange 2022</a:t>
            </a:r>
            <a:endParaRPr lang="nl-NL"/>
          </a:p>
        </p:txBody>
      </p:sp>
      <p:sp>
        <p:nvSpPr>
          <p:cNvPr id="7" name="Slide Number Placeholder 6"/>
          <p:cNvSpPr>
            <a:spLocks noGrp="1"/>
          </p:cNvSpPr>
          <p:nvPr>
            <p:ph type="sldNum" sz="quarter" idx="12"/>
          </p:nvPr>
        </p:nvSpPr>
        <p:spPr/>
        <p:txBody>
          <a:bodyPr/>
          <a:lstStyle/>
          <a:p>
            <a:fld id="{14F1411D-0280-154F-AEAC-4C20B7AA46B2}" type="slidenum">
              <a:rPr lang="nl-NL" smtClean="0"/>
              <a:t>‹#›</a:t>
            </a:fld>
            <a:endParaRPr lang="nl-NL"/>
          </a:p>
        </p:txBody>
      </p:sp>
      <p:sp>
        <p:nvSpPr>
          <p:cNvPr id="8" name="Picture Placeholder 2"/>
          <p:cNvSpPr>
            <a:spLocks noGrp="1"/>
          </p:cNvSpPr>
          <p:nvPr>
            <p:ph type="pic" idx="13"/>
          </p:nvPr>
        </p:nvSpPr>
        <p:spPr>
          <a:xfrm>
            <a:off x="4644000" y="810001"/>
            <a:ext cx="4500000" cy="3510000"/>
          </a:xfrm>
          <a:noFill/>
        </p:spPr>
        <p:txBody>
          <a:bodyPr lIns="360000" tIns="360000"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kst met afbeelding">
    <p:spTree>
      <p:nvGrpSpPr>
        <p:cNvPr id="1" name=""/>
        <p:cNvGrpSpPr/>
        <p:nvPr/>
      </p:nvGrpSpPr>
      <p:grpSpPr>
        <a:xfrm>
          <a:off x="0" y="0"/>
          <a:ext cx="0" cy="0"/>
          <a:chOff x="0" y="0"/>
          <a:chExt cx="0" cy="0"/>
        </a:xfrm>
      </p:grpSpPr>
      <p:sp>
        <p:nvSpPr>
          <p:cNvPr id="9" name="Rectangle 8"/>
          <p:cNvSpPr/>
          <p:nvPr userDrawn="1"/>
        </p:nvSpPr>
        <p:spPr>
          <a:xfrm>
            <a:off x="0" y="812798"/>
            <a:ext cx="9144000" cy="351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chemeClr val="bg1"/>
              </a:solidFill>
            </a:endParaRPr>
          </a:p>
        </p:txBody>
      </p:sp>
      <p:sp>
        <p:nvSpPr>
          <p:cNvPr id="2" name="Title 1"/>
          <p:cNvSpPr>
            <a:spLocks noGrp="1"/>
          </p:cNvSpPr>
          <p:nvPr>
            <p:ph type="title" hasCustomPrompt="1"/>
          </p:nvPr>
        </p:nvSpPr>
        <p:spPr>
          <a:xfrm>
            <a:off x="720000" y="288000"/>
            <a:ext cx="6623999" cy="503999"/>
          </a:xfrm>
        </p:spPr>
        <p:txBody>
          <a:bodyPr anchor="ctr" anchorCtr="0"/>
          <a:lstStyle>
            <a:lvl1pPr>
              <a:defRPr sz="1800"/>
            </a:lvl1pPr>
          </a:lstStyle>
          <a:p>
            <a:r>
              <a:rPr lang="nl-NL" dirty="0"/>
              <a:t>TITELSTIJL VAN MODEL BEWERKEN</a:t>
            </a:r>
            <a:endParaRPr lang="en-US" dirty="0"/>
          </a:p>
        </p:txBody>
      </p:sp>
      <p:sp>
        <p:nvSpPr>
          <p:cNvPr id="3" name="Content Placeholder 2"/>
          <p:cNvSpPr>
            <a:spLocks noGrp="1"/>
          </p:cNvSpPr>
          <p:nvPr>
            <p:ph idx="1"/>
          </p:nvPr>
        </p:nvSpPr>
        <p:spPr>
          <a:xfrm>
            <a:off x="719998" y="900001"/>
            <a:ext cx="5940000" cy="3401999"/>
          </a:xfrm>
        </p:spPr>
        <p:txBody>
          <a:bodyPr/>
          <a:lstStyle>
            <a:lvl1pPr>
              <a:defRPr sz="1500">
                <a:solidFill>
                  <a:schemeClr val="bg1"/>
                </a:solidFill>
              </a:defRPr>
            </a:lvl1pPr>
            <a:lvl2pPr>
              <a:defRPr sz="1500">
                <a:solidFill>
                  <a:schemeClr val="bg1"/>
                </a:solidFill>
              </a:defRPr>
            </a:lvl2pPr>
            <a:lvl3pPr>
              <a:defRPr sz="1500">
                <a:solidFill>
                  <a:schemeClr val="bg1"/>
                </a:solidFill>
              </a:defRPr>
            </a:lvl3pPr>
            <a:lvl4pPr>
              <a:defRPr sz="1500">
                <a:solidFill>
                  <a:schemeClr val="bg1"/>
                </a:solidFill>
              </a:defRPr>
            </a:lvl4pPr>
            <a:lvl5pPr>
              <a:defRPr sz="1500">
                <a:solidFill>
                  <a:schemeClr val="bg1"/>
                </a:solidFill>
              </a:defRPr>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nl-NL"/>
          </a:p>
        </p:txBody>
      </p:sp>
      <p:sp>
        <p:nvSpPr>
          <p:cNvPr id="6" name="Footer Placeholder 5"/>
          <p:cNvSpPr>
            <a:spLocks noGrp="1"/>
          </p:cNvSpPr>
          <p:nvPr>
            <p:ph type="ftr" sz="quarter" idx="11"/>
          </p:nvPr>
        </p:nvSpPr>
        <p:spPr/>
        <p:txBody>
          <a:bodyPr/>
          <a:lstStyle/>
          <a:p>
            <a:r>
              <a:rPr lang="en-US"/>
              <a:t>Who Wants to Become an IT Architect? - DigitalXChange 2022</a:t>
            </a:r>
            <a:endParaRPr lang="nl-NL"/>
          </a:p>
        </p:txBody>
      </p:sp>
      <p:sp>
        <p:nvSpPr>
          <p:cNvPr id="7" name="Slide Number Placeholder 6"/>
          <p:cNvSpPr>
            <a:spLocks noGrp="1"/>
          </p:cNvSpPr>
          <p:nvPr>
            <p:ph type="sldNum" sz="quarter" idx="12"/>
          </p:nvPr>
        </p:nvSpPr>
        <p:spPr/>
        <p:txBody>
          <a:bodyPr/>
          <a:lstStyle/>
          <a:p>
            <a:fld id="{14F1411D-0280-154F-AEAC-4C20B7AA46B2}" type="slidenum">
              <a:rPr lang="nl-NL" smtClean="0"/>
              <a:t>‹#›</a:t>
            </a:fld>
            <a:endParaRPr lang="nl-NL"/>
          </a:p>
        </p:txBody>
      </p:sp>
      <p:sp>
        <p:nvSpPr>
          <p:cNvPr id="8" name="Picture Placeholder 2"/>
          <p:cNvSpPr>
            <a:spLocks noGrp="1"/>
          </p:cNvSpPr>
          <p:nvPr>
            <p:ph type="pic" idx="13"/>
          </p:nvPr>
        </p:nvSpPr>
        <p:spPr>
          <a:xfrm>
            <a:off x="6840000" y="810001"/>
            <a:ext cx="2304000" cy="3510000"/>
          </a:xfrm>
          <a:solidFill>
            <a:schemeClr val="bg1">
              <a:lumMod val="85000"/>
            </a:schemeClr>
          </a:solidFill>
        </p:spPr>
        <p:txBody>
          <a:bodyPr lIns="360000" tIns="360000"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Afbeelding met Titel">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nl-NL"/>
          </a:p>
        </p:txBody>
      </p:sp>
      <p:sp>
        <p:nvSpPr>
          <p:cNvPr id="3" name="Footer Placeholder 2"/>
          <p:cNvSpPr>
            <a:spLocks noGrp="1"/>
          </p:cNvSpPr>
          <p:nvPr>
            <p:ph type="ftr" sz="quarter" idx="11"/>
          </p:nvPr>
        </p:nvSpPr>
        <p:spPr/>
        <p:txBody>
          <a:bodyPr/>
          <a:lstStyle/>
          <a:p>
            <a:r>
              <a:rPr lang="en-US"/>
              <a:t>Who Wants to Become an IT Architect? - DigitalXChange 2022</a:t>
            </a:r>
            <a:endParaRPr lang="nl-NL"/>
          </a:p>
        </p:txBody>
      </p:sp>
      <p:sp>
        <p:nvSpPr>
          <p:cNvPr id="4" name="Slide Number Placeholder 3"/>
          <p:cNvSpPr>
            <a:spLocks noGrp="1"/>
          </p:cNvSpPr>
          <p:nvPr>
            <p:ph type="sldNum" sz="quarter" idx="12"/>
          </p:nvPr>
        </p:nvSpPr>
        <p:spPr/>
        <p:txBody>
          <a:bodyPr/>
          <a:lstStyle/>
          <a:p>
            <a:fld id="{14F1411D-0280-154F-AEAC-4C20B7AA46B2}" type="slidenum">
              <a:rPr lang="nl-NL" smtClean="0"/>
              <a:t>‹#›</a:t>
            </a:fld>
            <a:endParaRPr lang="nl-NL"/>
          </a:p>
        </p:txBody>
      </p:sp>
      <p:sp>
        <p:nvSpPr>
          <p:cNvPr id="5" name="Title 1"/>
          <p:cNvSpPr>
            <a:spLocks noGrp="1"/>
          </p:cNvSpPr>
          <p:nvPr>
            <p:ph type="title" hasCustomPrompt="1"/>
          </p:nvPr>
        </p:nvSpPr>
        <p:spPr>
          <a:xfrm>
            <a:off x="719999" y="288000"/>
            <a:ext cx="6624000" cy="504000"/>
          </a:xfrm>
        </p:spPr>
        <p:txBody>
          <a:bodyPr/>
          <a:lstStyle/>
          <a:p>
            <a:r>
              <a:rPr lang="nl-NL" dirty="0"/>
              <a:t>TITELSTIJL VAN MODEL BEWERKEN</a:t>
            </a:r>
            <a:endParaRPr lang="en-US" dirty="0"/>
          </a:p>
        </p:txBody>
      </p:sp>
      <p:sp>
        <p:nvSpPr>
          <p:cNvPr id="7" name="Picture Placeholder 2"/>
          <p:cNvSpPr>
            <a:spLocks noGrp="1" noChangeAspect="1"/>
          </p:cNvSpPr>
          <p:nvPr>
            <p:ph type="pic" idx="13"/>
          </p:nvPr>
        </p:nvSpPr>
        <p:spPr>
          <a:xfrm>
            <a:off x="0" y="810001"/>
            <a:ext cx="9144000" cy="3510000"/>
          </a:xfrm>
          <a:solidFill>
            <a:schemeClr val="bg1">
              <a:lumMod val="85000"/>
            </a:schemeClr>
          </a:solidFill>
        </p:spPr>
        <p:txBody>
          <a:bodyPr lIns="360000" tIns="251999"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7551219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eldia">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966716"/>
            <a:ext cx="9144000" cy="176784"/>
          </a:xfrm>
          <a:prstGeom prst="rect">
            <a:avLst/>
          </a:prstGeom>
        </p:spPr>
      </p:pic>
      <p:sp>
        <p:nvSpPr>
          <p:cNvPr id="9" name="Picture Placeholder 2"/>
          <p:cNvSpPr>
            <a:spLocks noGrp="1"/>
          </p:cNvSpPr>
          <p:nvPr>
            <p:ph type="pic" idx="13"/>
          </p:nvPr>
        </p:nvSpPr>
        <p:spPr>
          <a:xfrm>
            <a:off x="0" y="810001"/>
            <a:ext cx="9144000" cy="3348000"/>
          </a:xfrm>
          <a:solidFill>
            <a:schemeClr val="bg1">
              <a:lumMod val="85000"/>
            </a:schemeClr>
          </a:solidFill>
        </p:spPr>
        <p:txBody>
          <a:bodyPr lIns="360000" tIns="251999" rIns="3960000" bIns="1080000" anchor="b" anchorCtr="0"/>
          <a:lstStyle>
            <a:lvl1pPr marL="0" indent="0" algn="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2" name="Title 1"/>
          <p:cNvSpPr>
            <a:spLocks noGrp="1"/>
          </p:cNvSpPr>
          <p:nvPr>
            <p:ph type="ctrTitle" hasCustomPrompt="1"/>
          </p:nvPr>
        </p:nvSpPr>
        <p:spPr>
          <a:xfrm>
            <a:off x="5400000" y="1548000"/>
            <a:ext cx="3024000" cy="3024000"/>
          </a:xfrm>
          <a:solidFill>
            <a:schemeClr val="tx2"/>
          </a:solidFill>
        </p:spPr>
        <p:txBody>
          <a:bodyPr lIns="90000" tIns="90000" rIns="72000" bIns="72000" anchor="t" anchorCtr="0"/>
          <a:lstStyle>
            <a:lvl1pPr algn="l">
              <a:defRPr sz="2800">
                <a:solidFill>
                  <a:schemeClr val="bg1"/>
                </a:solidFill>
              </a:defRPr>
            </a:lvl1pPr>
          </a:lstStyle>
          <a:p>
            <a:r>
              <a:rPr lang="nl-NL" noProof="0" dirty="0"/>
              <a:t>CLICK TO EDIT MASTER TITLE STYLE</a:t>
            </a:r>
          </a:p>
        </p:txBody>
      </p:sp>
      <p:pic>
        <p:nvPicPr>
          <p:cNvPr id="10" name="Picture 9"/>
          <p:cNvPicPr>
            <a:picLocks noChangeAspect="1"/>
          </p:cNvPicPr>
          <p:nvPr userDrawn="1"/>
        </p:nvPicPr>
        <p:blipFill>
          <a:blip r:embed="rId3"/>
          <a:srcRect/>
          <a:stretch/>
        </p:blipFill>
        <p:spPr>
          <a:xfrm>
            <a:off x="648000" y="109047"/>
            <a:ext cx="2880360" cy="647129"/>
          </a:xfrm>
          <a:prstGeom prst="rect">
            <a:avLst/>
          </a:prstGeom>
        </p:spPr>
      </p:pic>
      <p:sp>
        <p:nvSpPr>
          <p:cNvPr id="14" name="Text Placeholder 2"/>
          <p:cNvSpPr>
            <a:spLocks noGrp="1"/>
          </p:cNvSpPr>
          <p:nvPr>
            <p:ph type="body" idx="14" hasCustomPrompt="1"/>
          </p:nvPr>
        </p:nvSpPr>
        <p:spPr>
          <a:xfrm>
            <a:off x="719998" y="1080000"/>
            <a:ext cx="4464000" cy="1512000"/>
          </a:xfrm>
        </p:spPr>
        <p:txBody>
          <a:bodyPr anchor="t" anchorCtr="0"/>
          <a:lstStyle>
            <a:lvl1pPr marL="0" indent="0">
              <a:lnSpc>
                <a:spcPct val="85000"/>
              </a:lnSpc>
              <a:buNone/>
              <a:defRPr sz="40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4" name="TextBox 3">
            <a:extLst>
              <a:ext uri="{FF2B5EF4-FFF2-40B4-BE49-F238E27FC236}">
                <a16:creationId xmlns:a16="http://schemas.microsoft.com/office/drawing/2014/main" id="{765FB1FE-CEE3-4D4B-8E9E-D5016A38A1DD}"/>
              </a:ext>
            </a:extLst>
          </p:cNvPr>
          <p:cNvSpPr txBox="1"/>
          <p:nvPr userDrawn="1"/>
        </p:nvSpPr>
        <p:spPr>
          <a:xfrm>
            <a:off x="8199628" y="5006453"/>
            <a:ext cx="906261" cy="92333"/>
          </a:xfrm>
          <a:prstGeom prst="rect">
            <a:avLst/>
          </a:prstGeom>
          <a:noFill/>
        </p:spPr>
        <p:txBody>
          <a:bodyPr wrap="square" lIns="0" tIns="0" rIns="0" bIns="0" rtlCol="0">
            <a:spAutoFit/>
          </a:bodyPr>
          <a:lstStyle/>
          <a:p>
            <a:r>
              <a:rPr lang="nl-NL" sz="600" dirty="0">
                <a:solidFill>
                  <a:schemeClr val="bg1"/>
                </a:solidFill>
              </a:rPr>
              <a:t>Classificatie: vertrouwelijk</a:t>
            </a:r>
          </a:p>
        </p:txBody>
      </p:sp>
      <p:cxnSp>
        <p:nvCxnSpPr>
          <p:cNvPr id="11" name="Straight Connector 10">
            <a:extLst>
              <a:ext uri="{FF2B5EF4-FFF2-40B4-BE49-F238E27FC236}">
                <a16:creationId xmlns:a16="http://schemas.microsoft.com/office/drawing/2014/main" id="{2D5F0F23-B0A4-4755-9DB9-BDCC458DEDB4}"/>
              </a:ext>
            </a:extLst>
          </p:cNvPr>
          <p:cNvCxnSpPr/>
          <p:nvPr userDrawn="1"/>
        </p:nvCxnSpPr>
        <p:spPr>
          <a:xfrm>
            <a:off x="8156624" y="5008785"/>
            <a:ext cx="0" cy="9000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eldia met spreker">
    <p:spTree>
      <p:nvGrpSpPr>
        <p:cNvPr id="1" name=""/>
        <p:cNvGrpSpPr/>
        <p:nvPr/>
      </p:nvGrpSpPr>
      <p:grpSpPr>
        <a:xfrm>
          <a:off x="0" y="0"/>
          <a:ext cx="0" cy="0"/>
          <a:chOff x="0" y="0"/>
          <a:chExt cx="0" cy="0"/>
        </a:xfrm>
      </p:grpSpPr>
      <p:sp>
        <p:nvSpPr>
          <p:cNvPr id="13" name="Picture Placeholder 2"/>
          <p:cNvSpPr>
            <a:spLocks noGrp="1" noChangeAspect="1"/>
          </p:cNvSpPr>
          <p:nvPr>
            <p:ph type="pic" idx="13"/>
          </p:nvPr>
        </p:nvSpPr>
        <p:spPr>
          <a:xfrm>
            <a:off x="1" y="810001"/>
            <a:ext cx="9143999" cy="3348000"/>
          </a:xfrm>
          <a:solidFill>
            <a:schemeClr val="bg1">
              <a:lumMod val="85000"/>
            </a:schemeClr>
          </a:solidFill>
        </p:spPr>
        <p:txBody>
          <a:bodyPr lIns="360000" tIns="251999"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966716"/>
            <a:ext cx="9144000" cy="176784"/>
          </a:xfrm>
          <a:prstGeom prst="rect">
            <a:avLst/>
          </a:prstGeom>
        </p:spPr>
      </p:pic>
      <p:sp>
        <p:nvSpPr>
          <p:cNvPr id="2" name="Title 1"/>
          <p:cNvSpPr>
            <a:spLocks noGrp="1"/>
          </p:cNvSpPr>
          <p:nvPr>
            <p:ph type="ctrTitle" hasCustomPrompt="1"/>
          </p:nvPr>
        </p:nvSpPr>
        <p:spPr>
          <a:xfrm>
            <a:off x="5400000" y="1548000"/>
            <a:ext cx="3024000" cy="3024000"/>
          </a:xfrm>
          <a:solidFill>
            <a:schemeClr val="tx2"/>
          </a:solidFill>
        </p:spPr>
        <p:txBody>
          <a:bodyPr lIns="90000" tIns="90000" rIns="72000" bIns="72000" anchor="t" anchorCtr="0"/>
          <a:lstStyle>
            <a:lvl1pPr algn="l">
              <a:defRPr sz="2800">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5490000" y="4157999"/>
            <a:ext cx="2880000" cy="322017"/>
          </a:xfrm>
        </p:spPr>
        <p:txBody>
          <a:bodyPr anchor="b" anchorCtr="0"/>
          <a:lstStyle>
            <a:lvl1pPr marL="0" indent="0" algn="l">
              <a:lnSpc>
                <a:spcPct val="110000"/>
              </a:lnSpc>
              <a:buNone/>
              <a:defRPr sz="12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pic>
        <p:nvPicPr>
          <p:cNvPr id="10" name="Picture 9"/>
          <p:cNvPicPr>
            <a:picLocks noChangeAspect="1"/>
          </p:cNvPicPr>
          <p:nvPr userDrawn="1"/>
        </p:nvPicPr>
        <p:blipFill>
          <a:blip r:embed="rId3"/>
          <a:srcRect/>
          <a:stretch/>
        </p:blipFill>
        <p:spPr>
          <a:xfrm>
            <a:off x="648000" y="109047"/>
            <a:ext cx="2880360" cy="647129"/>
          </a:xfrm>
          <a:prstGeom prst="rect">
            <a:avLst/>
          </a:prstGeom>
        </p:spPr>
      </p:pic>
      <p:sp>
        <p:nvSpPr>
          <p:cNvPr id="12" name="Picture Placeholder 2"/>
          <p:cNvSpPr>
            <a:spLocks noGrp="1"/>
          </p:cNvSpPr>
          <p:nvPr>
            <p:ph type="pic" idx="14" hasCustomPrompt="1"/>
          </p:nvPr>
        </p:nvSpPr>
        <p:spPr>
          <a:xfrm>
            <a:off x="5490000" y="3437998"/>
            <a:ext cx="720000" cy="720000"/>
          </a:xfrm>
          <a:solidFill>
            <a:schemeClr val="bg1">
              <a:lumMod val="85000"/>
            </a:schemeClr>
          </a:solidFill>
        </p:spPr>
        <p:txBody>
          <a:bodyPr lIns="360000" tIns="251999" rIns="360000" anchor="t"/>
          <a:lstStyle>
            <a:lvl1pPr marL="0" indent="0" algn="ctr">
              <a:lnSpc>
                <a:spcPts val="2000"/>
              </a:lnSpc>
              <a:spcBef>
                <a:spcPts val="0"/>
              </a:spcBef>
              <a:buNone/>
              <a:defRPr sz="1400" baseline="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 </a:t>
            </a:r>
            <a:endParaRPr lang="en-US" dirty="0"/>
          </a:p>
        </p:txBody>
      </p:sp>
      <p:sp>
        <p:nvSpPr>
          <p:cNvPr id="4" name="TextBox 3">
            <a:extLst>
              <a:ext uri="{FF2B5EF4-FFF2-40B4-BE49-F238E27FC236}">
                <a16:creationId xmlns:a16="http://schemas.microsoft.com/office/drawing/2014/main" id="{E181335E-5BEA-4F13-93A3-E32B1C131F72}"/>
              </a:ext>
            </a:extLst>
          </p:cNvPr>
          <p:cNvSpPr txBox="1"/>
          <p:nvPr userDrawn="1"/>
        </p:nvSpPr>
        <p:spPr>
          <a:xfrm>
            <a:off x="8199628" y="5006453"/>
            <a:ext cx="906261" cy="92333"/>
          </a:xfrm>
          <a:prstGeom prst="rect">
            <a:avLst/>
          </a:prstGeom>
          <a:noFill/>
        </p:spPr>
        <p:txBody>
          <a:bodyPr wrap="square" lIns="0" tIns="0" rIns="0" bIns="0" rtlCol="0">
            <a:spAutoFit/>
          </a:bodyPr>
          <a:lstStyle/>
          <a:p>
            <a:r>
              <a:rPr lang="nl-NL" sz="600" dirty="0">
                <a:solidFill>
                  <a:schemeClr val="bg1"/>
                </a:solidFill>
              </a:rPr>
              <a:t>Classificatie: vertrouwelijk</a:t>
            </a:r>
          </a:p>
        </p:txBody>
      </p:sp>
      <p:cxnSp>
        <p:nvCxnSpPr>
          <p:cNvPr id="11" name="Straight Connector 10">
            <a:extLst>
              <a:ext uri="{FF2B5EF4-FFF2-40B4-BE49-F238E27FC236}">
                <a16:creationId xmlns:a16="http://schemas.microsoft.com/office/drawing/2014/main" id="{1F005DA9-5760-4567-96C3-04D71AD43CBF}"/>
              </a:ext>
            </a:extLst>
          </p:cNvPr>
          <p:cNvCxnSpPr/>
          <p:nvPr userDrawn="1"/>
        </p:nvCxnSpPr>
        <p:spPr>
          <a:xfrm>
            <a:off x="8156624" y="5008785"/>
            <a:ext cx="0" cy="9000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el, kop en opsommin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nl-NL" dirty="0"/>
              <a:t>TITELSTIJL VAN MODEL BEWERKEN</a:t>
            </a:r>
            <a:endParaRPr lang="en-US" dirty="0"/>
          </a:p>
        </p:txBody>
      </p:sp>
      <p:sp>
        <p:nvSpPr>
          <p:cNvPr id="3" name="Content Placeholder 2"/>
          <p:cNvSpPr>
            <a:spLocks noGrp="1"/>
          </p:cNvSpPr>
          <p:nvPr>
            <p:ph idx="1"/>
          </p:nvPr>
        </p:nvSpPr>
        <p:spPr>
          <a:xfrm>
            <a:off x="720003" y="1224000"/>
            <a:ext cx="6623999" cy="34919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nl-NL"/>
          </a:p>
        </p:txBody>
      </p:sp>
      <p:sp>
        <p:nvSpPr>
          <p:cNvPr id="5" name="Footer Placeholder 4"/>
          <p:cNvSpPr>
            <a:spLocks noGrp="1"/>
          </p:cNvSpPr>
          <p:nvPr>
            <p:ph type="ftr" sz="quarter" idx="11"/>
          </p:nvPr>
        </p:nvSpPr>
        <p:spPr/>
        <p:txBody>
          <a:bodyPr/>
          <a:lstStyle/>
          <a:p>
            <a:r>
              <a:rPr lang="en-US"/>
              <a:t>Who Wants to Become an IT Architect? - DigitalXChange 2022</a:t>
            </a:r>
            <a:endParaRPr lang="nl-NL"/>
          </a:p>
        </p:txBody>
      </p:sp>
      <p:sp>
        <p:nvSpPr>
          <p:cNvPr id="6" name="Slide Number Placeholder 5"/>
          <p:cNvSpPr>
            <a:spLocks noGrp="1"/>
          </p:cNvSpPr>
          <p:nvPr>
            <p:ph type="sldNum" sz="quarter" idx="12"/>
          </p:nvPr>
        </p:nvSpPr>
        <p:spPr/>
        <p:txBody>
          <a:bodyPr/>
          <a:lstStyle/>
          <a:p>
            <a:fld id="{14F1411D-0280-154F-AEAC-4C20B7AA46B2}" type="slidenum">
              <a:rPr lang="nl-NL" smtClean="0"/>
              <a:t>‹#›</a:t>
            </a:fld>
            <a:endParaRPr lang="nl-NL"/>
          </a:p>
        </p:txBody>
      </p:sp>
      <p:sp>
        <p:nvSpPr>
          <p:cNvPr id="8" name="Text Placeholder 2"/>
          <p:cNvSpPr>
            <a:spLocks noGrp="1"/>
          </p:cNvSpPr>
          <p:nvPr>
            <p:ph type="body" idx="13"/>
          </p:nvPr>
        </p:nvSpPr>
        <p:spPr>
          <a:xfrm>
            <a:off x="719998" y="936000"/>
            <a:ext cx="6623999" cy="288000"/>
          </a:xfrm>
        </p:spPr>
        <p:txBody>
          <a:bodyPr anchor="t" anchorCtr="0"/>
          <a:lstStyle>
            <a:lvl1pPr marL="0" indent="0">
              <a:buNone/>
              <a:defRPr sz="15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Tree>
    <p:extLst>
      <p:ext uri="{BB962C8B-B14F-4D97-AF65-F5344CB8AC3E}">
        <p14:creationId xmlns:p14="http://schemas.microsoft.com/office/powerpoint/2010/main" val="17743000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el en opsommin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nl-NL" dirty="0"/>
              <a:t>TITELSTIJL VAN MODEL BEWERKEN</a:t>
            </a:r>
            <a:endParaRPr lang="en-US" dirty="0"/>
          </a:p>
        </p:txBody>
      </p:sp>
      <p:sp>
        <p:nvSpPr>
          <p:cNvPr id="3" name="Content Placeholder 2"/>
          <p:cNvSpPr>
            <a:spLocks noGrp="1"/>
          </p:cNvSpPr>
          <p:nvPr>
            <p:ph idx="1"/>
          </p:nvPr>
        </p:nvSpPr>
        <p:spPr>
          <a:xfrm>
            <a:off x="720003" y="936000"/>
            <a:ext cx="6623999" cy="3780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nl-NL"/>
          </a:p>
        </p:txBody>
      </p:sp>
      <p:sp>
        <p:nvSpPr>
          <p:cNvPr id="5" name="Footer Placeholder 4"/>
          <p:cNvSpPr>
            <a:spLocks noGrp="1"/>
          </p:cNvSpPr>
          <p:nvPr>
            <p:ph type="ftr" sz="quarter" idx="11"/>
          </p:nvPr>
        </p:nvSpPr>
        <p:spPr/>
        <p:txBody>
          <a:bodyPr/>
          <a:lstStyle/>
          <a:p>
            <a:r>
              <a:rPr lang="en-US"/>
              <a:t>Who Wants to Become an IT Architect? - DigitalXChange 2022</a:t>
            </a:r>
            <a:endParaRPr lang="nl-NL"/>
          </a:p>
        </p:txBody>
      </p:sp>
      <p:sp>
        <p:nvSpPr>
          <p:cNvPr id="6" name="Slide Number Placeholder 5"/>
          <p:cNvSpPr>
            <a:spLocks noGrp="1"/>
          </p:cNvSpPr>
          <p:nvPr>
            <p:ph type="sldNum" sz="quarter" idx="12"/>
          </p:nvPr>
        </p:nvSpPr>
        <p:spPr/>
        <p:txBody>
          <a:bodyPr/>
          <a:lstStyle/>
          <a:p>
            <a:fld id="{14F1411D-0280-154F-AEAC-4C20B7AA46B2}" type="slidenum">
              <a:rPr lang="nl-NL" smtClean="0"/>
              <a:t>‹#›</a:t>
            </a:fld>
            <a:endParaRPr lang="nl-NL"/>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el en object">
    <p:spTree>
      <p:nvGrpSpPr>
        <p:cNvPr id="1" name=""/>
        <p:cNvGrpSpPr/>
        <p:nvPr/>
      </p:nvGrpSpPr>
      <p:grpSpPr>
        <a:xfrm>
          <a:off x="0" y="0"/>
          <a:ext cx="0" cy="0"/>
          <a:chOff x="0" y="0"/>
          <a:chExt cx="0" cy="0"/>
        </a:xfrm>
      </p:grpSpPr>
      <p:sp>
        <p:nvSpPr>
          <p:cNvPr id="9" name="Text Placeholder 2"/>
          <p:cNvSpPr>
            <a:spLocks noGrp="1"/>
          </p:cNvSpPr>
          <p:nvPr>
            <p:ph type="body" idx="15" hasCustomPrompt="1"/>
          </p:nvPr>
        </p:nvSpPr>
        <p:spPr>
          <a:xfrm>
            <a:off x="5399005" y="1548000"/>
            <a:ext cx="3024000" cy="3024000"/>
          </a:xfrm>
          <a:solidFill>
            <a:schemeClr val="tx2"/>
          </a:solidFill>
        </p:spPr>
        <p:txBody>
          <a:bodyPr lIns="90000" tIns="90000" rIns="72000" bIns="72000" anchor="t" anchorCtr="0"/>
          <a:lstStyle>
            <a:lvl1pPr marL="0" indent="0">
              <a:lnSpc>
                <a:spcPct val="85000"/>
              </a:lnSpc>
              <a:buNone/>
              <a:defRPr sz="28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2" name="Title 1"/>
          <p:cNvSpPr>
            <a:spLocks noGrp="1"/>
          </p:cNvSpPr>
          <p:nvPr>
            <p:ph type="title" hasCustomPrompt="1"/>
          </p:nvPr>
        </p:nvSpPr>
        <p:spPr/>
        <p:txBody>
          <a:bodyPr/>
          <a:lstStyle/>
          <a:p>
            <a:r>
              <a:rPr lang="nl-NL" dirty="0"/>
              <a:t>TITELSTIJL VAN MODEL BEWERKEN</a:t>
            </a:r>
            <a:endParaRPr lang="en-US" dirty="0"/>
          </a:p>
        </p:txBody>
      </p:sp>
      <p:sp>
        <p:nvSpPr>
          <p:cNvPr id="3" name="Content Placeholder 2"/>
          <p:cNvSpPr>
            <a:spLocks noGrp="1"/>
          </p:cNvSpPr>
          <p:nvPr>
            <p:ph idx="1"/>
          </p:nvPr>
        </p:nvSpPr>
        <p:spPr>
          <a:xfrm>
            <a:off x="720003" y="936000"/>
            <a:ext cx="4464000" cy="3780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nl-NL"/>
          </a:p>
        </p:txBody>
      </p:sp>
      <p:sp>
        <p:nvSpPr>
          <p:cNvPr id="5" name="Footer Placeholder 4"/>
          <p:cNvSpPr>
            <a:spLocks noGrp="1"/>
          </p:cNvSpPr>
          <p:nvPr>
            <p:ph type="ftr" sz="quarter" idx="11"/>
          </p:nvPr>
        </p:nvSpPr>
        <p:spPr/>
        <p:txBody>
          <a:bodyPr/>
          <a:lstStyle/>
          <a:p>
            <a:r>
              <a:rPr lang="en-US"/>
              <a:t>Who Wants to Become an IT Architect? - DigitalXChange 2022</a:t>
            </a:r>
            <a:endParaRPr lang="nl-NL"/>
          </a:p>
        </p:txBody>
      </p:sp>
      <p:sp>
        <p:nvSpPr>
          <p:cNvPr id="6" name="Slide Number Placeholder 5"/>
          <p:cNvSpPr>
            <a:spLocks noGrp="1"/>
          </p:cNvSpPr>
          <p:nvPr>
            <p:ph type="sldNum" sz="quarter" idx="12"/>
          </p:nvPr>
        </p:nvSpPr>
        <p:spPr/>
        <p:txBody>
          <a:bodyPr/>
          <a:lstStyle/>
          <a:p>
            <a:fld id="{14F1411D-0280-154F-AEAC-4C20B7AA46B2}" type="slidenum">
              <a:rPr lang="nl-NL" smtClean="0"/>
              <a:t>‹#›</a:t>
            </a:fld>
            <a:endParaRPr lang="nl-NL"/>
          </a:p>
        </p:txBody>
      </p:sp>
      <p:sp>
        <p:nvSpPr>
          <p:cNvPr id="8" name="Subtitle 2"/>
          <p:cNvSpPr>
            <a:spLocks noGrp="1"/>
          </p:cNvSpPr>
          <p:nvPr>
            <p:ph type="subTitle" idx="13"/>
          </p:nvPr>
        </p:nvSpPr>
        <p:spPr>
          <a:xfrm>
            <a:off x="5490000" y="4157999"/>
            <a:ext cx="2880000" cy="322017"/>
          </a:xfrm>
        </p:spPr>
        <p:txBody>
          <a:bodyPr anchor="b" anchorCtr="0"/>
          <a:lstStyle>
            <a:lvl1pPr marL="0" indent="0" algn="l">
              <a:lnSpc>
                <a:spcPct val="110000"/>
              </a:lnSpc>
              <a:buNone/>
              <a:defRPr sz="12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Vergelijking">
    <p:spTree>
      <p:nvGrpSpPr>
        <p:cNvPr id="1" name=""/>
        <p:cNvGrpSpPr/>
        <p:nvPr/>
      </p:nvGrpSpPr>
      <p:grpSpPr>
        <a:xfrm>
          <a:off x="0" y="0"/>
          <a:ext cx="0" cy="0"/>
          <a:chOff x="0" y="0"/>
          <a:chExt cx="0" cy="0"/>
        </a:xfrm>
      </p:grpSpPr>
      <p:sp>
        <p:nvSpPr>
          <p:cNvPr id="7" name="Date Placeholder 6"/>
          <p:cNvSpPr>
            <a:spLocks noGrp="1"/>
          </p:cNvSpPr>
          <p:nvPr>
            <p:ph type="dt" sz="half" idx="10"/>
          </p:nvPr>
        </p:nvSpPr>
        <p:spPr/>
        <p:txBody>
          <a:bodyPr/>
          <a:lstStyle/>
          <a:p>
            <a:endParaRPr lang="nl-NL"/>
          </a:p>
        </p:txBody>
      </p:sp>
      <p:sp>
        <p:nvSpPr>
          <p:cNvPr id="8" name="Footer Placeholder 7"/>
          <p:cNvSpPr>
            <a:spLocks noGrp="1"/>
          </p:cNvSpPr>
          <p:nvPr>
            <p:ph type="ftr" sz="quarter" idx="11"/>
          </p:nvPr>
        </p:nvSpPr>
        <p:spPr/>
        <p:txBody>
          <a:bodyPr/>
          <a:lstStyle/>
          <a:p>
            <a:r>
              <a:rPr lang="en-US"/>
              <a:t>Who Wants to Become an IT Architect? - DigitalXChange 2022</a:t>
            </a:r>
            <a:endParaRPr lang="nl-NL"/>
          </a:p>
        </p:txBody>
      </p:sp>
      <p:sp>
        <p:nvSpPr>
          <p:cNvPr id="9" name="Slide Number Placeholder 8"/>
          <p:cNvSpPr>
            <a:spLocks noGrp="1"/>
          </p:cNvSpPr>
          <p:nvPr>
            <p:ph type="sldNum" sz="quarter" idx="12"/>
          </p:nvPr>
        </p:nvSpPr>
        <p:spPr/>
        <p:txBody>
          <a:bodyPr/>
          <a:lstStyle/>
          <a:p>
            <a:fld id="{14F1411D-0280-154F-AEAC-4C20B7AA46B2}" type="slidenum">
              <a:rPr lang="nl-NL" smtClean="0"/>
              <a:t>‹#›</a:t>
            </a:fld>
            <a:endParaRPr lang="nl-NL"/>
          </a:p>
        </p:txBody>
      </p:sp>
      <p:sp>
        <p:nvSpPr>
          <p:cNvPr id="10" name="Title 1"/>
          <p:cNvSpPr>
            <a:spLocks noGrp="1"/>
          </p:cNvSpPr>
          <p:nvPr>
            <p:ph type="title" hasCustomPrompt="1"/>
          </p:nvPr>
        </p:nvSpPr>
        <p:spPr>
          <a:xfrm>
            <a:off x="719999" y="288000"/>
            <a:ext cx="6624000" cy="504000"/>
          </a:xfrm>
        </p:spPr>
        <p:txBody>
          <a:bodyPr/>
          <a:lstStyle/>
          <a:p>
            <a:r>
              <a:rPr lang="nl-NL" dirty="0"/>
              <a:t>TITELSTIJL VAN MODEL BEWERKEN</a:t>
            </a:r>
            <a:endParaRPr lang="en-US" dirty="0"/>
          </a:p>
        </p:txBody>
      </p:sp>
      <p:sp>
        <p:nvSpPr>
          <p:cNvPr id="11" name="Content Placeholder 2"/>
          <p:cNvSpPr>
            <a:spLocks noGrp="1"/>
          </p:cNvSpPr>
          <p:nvPr>
            <p:ph idx="1"/>
          </p:nvPr>
        </p:nvSpPr>
        <p:spPr>
          <a:xfrm>
            <a:off x="720003" y="1224000"/>
            <a:ext cx="3744993" cy="34919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2"/>
          <p:cNvSpPr>
            <a:spLocks noGrp="1"/>
          </p:cNvSpPr>
          <p:nvPr>
            <p:ph type="body" idx="13"/>
          </p:nvPr>
        </p:nvSpPr>
        <p:spPr>
          <a:xfrm>
            <a:off x="719998" y="936000"/>
            <a:ext cx="3744995" cy="288000"/>
          </a:xfrm>
        </p:spPr>
        <p:txBody>
          <a:bodyPr anchor="t" anchorCtr="0"/>
          <a:lstStyle>
            <a:lvl1pPr marL="0" indent="0">
              <a:buNone/>
              <a:defRPr sz="15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3" name="Content Placeholder 2"/>
          <p:cNvSpPr>
            <a:spLocks noGrp="1"/>
          </p:cNvSpPr>
          <p:nvPr>
            <p:ph idx="14"/>
          </p:nvPr>
        </p:nvSpPr>
        <p:spPr>
          <a:xfrm>
            <a:off x="4679007" y="1224000"/>
            <a:ext cx="3744993" cy="34919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2"/>
          <p:cNvSpPr>
            <a:spLocks noGrp="1"/>
          </p:cNvSpPr>
          <p:nvPr>
            <p:ph type="body" idx="15"/>
          </p:nvPr>
        </p:nvSpPr>
        <p:spPr>
          <a:xfrm>
            <a:off x="4679004" y="936000"/>
            <a:ext cx="3744995" cy="288000"/>
          </a:xfrm>
        </p:spPr>
        <p:txBody>
          <a:bodyPr anchor="t" anchorCtr="0"/>
          <a:lstStyle>
            <a:lvl1pPr marL="0" indent="0">
              <a:buNone/>
              <a:defRPr sz="15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Tree>
    <p:extLst>
      <p:ext uri="{BB962C8B-B14F-4D97-AF65-F5344CB8AC3E}">
        <p14:creationId xmlns:p14="http://schemas.microsoft.com/office/powerpoint/2010/main" val="14738976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ee kolommen met afbeeldingen">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720000" y="792000"/>
            <a:ext cx="3744000" cy="1584000"/>
          </a:xfrm>
          <a:solidFill>
            <a:schemeClr val="bg1">
              <a:lumMod val="85000"/>
            </a:schemeClr>
          </a:solidFill>
        </p:spPr>
        <p:txBody>
          <a:bodyPr lIns="360000" tIns="360000"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5" name="Date Placeholder 4"/>
          <p:cNvSpPr>
            <a:spLocks noGrp="1"/>
          </p:cNvSpPr>
          <p:nvPr>
            <p:ph type="dt" sz="half" idx="10"/>
          </p:nvPr>
        </p:nvSpPr>
        <p:spPr/>
        <p:txBody>
          <a:bodyPr/>
          <a:lstStyle/>
          <a:p>
            <a:endParaRPr lang="nl-NL"/>
          </a:p>
        </p:txBody>
      </p:sp>
      <p:sp>
        <p:nvSpPr>
          <p:cNvPr id="6" name="Footer Placeholder 5"/>
          <p:cNvSpPr>
            <a:spLocks noGrp="1"/>
          </p:cNvSpPr>
          <p:nvPr>
            <p:ph type="ftr" sz="quarter" idx="11"/>
          </p:nvPr>
        </p:nvSpPr>
        <p:spPr/>
        <p:txBody>
          <a:bodyPr/>
          <a:lstStyle/>
          <a:p>
            <a:r>
              <a:rPr lang="en-US"/>
              <a:t>Who Wants to Become an IT Architect? - DigitalXChange 2022</a:t>
            </a:r>
            <a:endParaRPr lang="nl-NL"/>
          </a:p>
        </p:txBody>
      </p:sp>
      <p:sp>
        <p:nvSpPr>
          <p:cNvPr id="7" name="Slide Number Placeholder 6"/>
          <p:cNvSpPr>
            <a:spLocks noGrp="1"/>
          </p:cNvSpPr>
          <p:nvPr>
            <p:ph type="sldNum" sz="quarter" idx="12"/>
          </p:nvPr>
        </p:nvSpPr>
        <p:spPr/>
        <p:txBody>
          <a:bodyPr/>
          <a:lstStyle/>
          <a:p>
            <a:fld id="{14F1411D-0280-154F-AEAC-4C20B7AA46B2}" type="slidenum">
              <a:rPr lang="nl-NL" smtClean="0"/>
              <a:t>‹#›</a:t>
            </a:fld>
            <a:endParaRPr lang="nl-NL" dirty="0"/>
          </a:p>
        </p:txBody>
      </p:sp>
      <p:sp>
        <p:nvSpPr>
          <p:cNvPr id="8" name="Title 1"/>
          <p:cNvSpPr>
            <a:spLocks noGrp="1"/>
          </p:cNvSpPr>
          <p:nvPr>
            <p:ph type="title" hasCustomPrompt="1"/>
          </p:nvPr>
        </p:nvSpPr>
        <p:spPr>
          <a:xfrm>
            <a:off x="720000" y="288000"/>
            <a:ext cx="6623999" cy="503999"/>
          </a:xfrm>
        </p:spPr>
        <p:txBody>
          <a:bodyPr anchor="ctr" anchorCtr="0"/>
          <a:lstStyle>
            <a:lvl1pPr>
              <a:defRPr sz="1800"/>
            </a:lvl1pPr>
          </a:lstStyle>
          <a:p>
            <a:r>
              <a:rPr lang="nl-NL" dirty="0"/>
              <a:t>TITELSTIJL VAN MODEL BEWERKEN</a:t>
            </a:r>
            <a:endParaRPr lang="en-US" dirty="0"/>
          </a:p>
        </p:txBody>
      </p:sp>
      <p:sp>
        <p:nvSpPr>
          <p:cNvPr id="9" name="Picture Placeholder 2"/>
          <p:cNvSpPr>
            <a:spLocks noGrp="1" noChangeAspect="1"/>
          </p:cNvSpPr>
          <p:nvPr>
            <p:ph type="pic" idx="13"/>
          </p:nvPr>
        </p:nvSpPr>
        <p:spPr>
          <a:xfrm>
            <a:off x="4680000" y="792000"/>
            <a:ext cx="3744000" cy="1584000"/>
          </a:xfrm>
          <a:solidFill>
            <a:schemeClr val="bg1">
              <a:lumMod val="85000"/>
            </a:schemeClr>
          </a:solidFill>
        </p:spPr>
        <p:txBody>
          <a:bodyPr lIns="360000" tIns="360000"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10" name="Content Placeholder 2"/>
          <p:cNvSpPr>
            <a:spLocks noGrp="1"/>
          </p:cNvSpPr>
          <p:nvPr>
            <p:ph idx="14"/>
          </p:nvPr>
        </p:nvSpPr>
        <p:spPr>
          <a:xfrm>
            <a:off x="720003" y="2700000"/>
            <a:ext cx="3743997" cy="2016000"/>
          </a:xfrm>
        </p:spPr>
        <p:txBody>
          <a:bodyPr/>
          <a:lstStyle>
            <a:lvl1pPr>
              <a:defRPr sz="1300"/>
            </a:lvl1pPr>
            <a:lvl2pPr>
              <a:defRPr sz="1300"/>
            </a:lvl2pPr>
            <a:lvl3pPr>
              <a:defRPr sz="1300"/>
            </a:lvl3pPr>
            <a:lvl4pPr>
              <a:defRPr sz="1300"/>
            </a:lvl4pPr>
            <a:lvl5pPr>
              <a:defRPr sz="13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2"/>
          <p:cNvSpPr>
            <a:spLocks noGrp="1"/>
          </p:cNvSpPr>
          <p:nvPr>
            <p:ph type="body" idx="16"/>
          </p:nvPr>
        </p:nvSpPr>
        <p:spPr>
          <a:xfrm>
            <a:off x="719998" y="2448000"/>
            <a:ext cx="3744000" cy="252000"/>
          </a:xfrm>
        </p:spPr>
        <p:txBody>
          <a:bodyPr anchor="t" anchorCtr="0"/>
          <a:lstStyle>
            <a:lvl1pPr marL="0" indent="0">
              <a:buNone/>
              <a:defRPr sz="13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3" name="Content Placeholder 2"/>
          <p:cNvSpPr>
            <a:spLocks noGrp="1"/>
          </p:cNvSpPr>
          <p:nvPr>
            <p:ph idx="17"/>
          </p:nvPr>
        </p:nvSpPr>
        <p:spPr>
          <a:xfrm>
            <a:off x="4680005" y="2700000"/>
            <a:ext cx="3743997" cy="2016000"/>
          </a:xfrm>
        </p:spPr>
        <p:txBody>
          <a:bodyPr/>
          <a:lstStyle>
            <a:lvl1pPr>
              <a:defRPr sz="1300"/>
            </a:lvl1pPr>
            <a:lvl2pPr>
              <a:defRPr sz="1300"/>
            </a:lvl2pPr>
            <a:lvl3pPr>
              <a:defRPr sz="1300"/>
            </a:lvl3pPr>
            <a:lvl4pPr>
              <a:defRPr sz="1300"/>
            </a:lvl4pPr>
            <a:lvl5pPr>
              <a:defRPr sz="13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2"/>
          <p:cNvSpPr>
            <a:spLocks noGrp="1"/>
          </p:cNvSpPr>
          <p:nvPr>
            <p:ph type="body" idx="18"/>
          </p:nvPr>
        </p:nvSpPr>
        <p:spPr>
          <a:xfrm>
            <a:off x="4680000" y="2448000"/>
            <a:ext cx="3744000" cy="252000"/>
          </a:xfrm>
        </p:spPr>
        <p:txBody>
          <a:bodyPr anchor="t" anchorCtr="0"/>
          <a:lstStyle>
            <a:lvl1pPr marL="0" indent="0">
              <a:buNone/>
              <a:defRPr sz="13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Tree>
    <p:extLst>
      <p:ext uri="{BB962C8B-B14F-4D97-AF65-F5344CB8AC3E}">
        <p14:creationId xmlns:p14="http://schemas.microsoft.com/office/powerpoint/2010/main" val="18843469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Quote">
    <p:spTree>
      <p:nvGrpSpPr>
        <p:cNvPr id="1" name=""/>
        <p:cNvGrpSpPr/>
        <p:nvPr/>
      </p:nvGrpSpPr>
      <p:grpSpPr>
        <a:xfrm>
          <a:off x="0" y="0"/>
          <a:ext cx="0" cy="0"/>
          <a:chOff x="0" y="0"/>
          <a:chExt cx="0" cy="0"/>
        </a:xfrm>
      </p:grpSpPr>
      <p:sp>
        <p:nvSpPr>
          <p:cNvPr id="10" name="Rectangle 9"/>
          <p:cNvSpPr/>
          <p:nvPr userDrawn="1"/>
        </p:nvSpPr>
        <p:spPr>
          <a:xfrm>
            <a:off x="0" y="812800"/>
            <a:ext cx="9144000" cy="3352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966716"/>
            <a:ext cx="9144000" cy="176784"/>
          </a:xfrm>
          <a:prstGeom prst="rect">
            <a:avLst/>
          </a:prstGeom>
        </p:spPr>
      </p:pic>
      <p:sp>
        <p:nvSpPr>
          <p:cNvPr id="2" name="Title 1"/>
          <p:cNvSpPr>
            <a:spLocks noGrp="1"/>
          </p:cNvSpPr>
          <p:nvPr>
            <p:ph type="title" hasCustomPrompt="1"/>
          </p:nvPr>
        </p:nvSpPr>
        <p:spPr>
          <a:xfrm>
            <a:off x="720001" y="1115998"/>
            <a:ext cx="7703999" cy="2520000"/>
          </a:xfrm>
        </p:spPr>
        <p:txBody>
          <a:bodyPr anchor="t" anchorCtr="0"/>
          <a:lstStyle>
            <a:lvl1pPr>
              <a:lnSpc>
                <a:spcPct val="105000"/>
              </a:lnSpc>
              <a:defRPr sz="3000">
                <a:solidFill>
                  <a:schemeClr val="bg1"/>
                </a:solidFill>
              </a:defRPr>
            </a:lvl1pPr>
          </a:lstStyle>
          <a:p>
            <a:r>
              <a:rPr lang="nl-NL" noProof="0" dirty="0"/>
              <a:t>CLICK TO EDIT MASTER TITLE STYLE</a:t>
            </a:r>
          </a:p>
        </p:txBody>
      </p:sp>
      <p:sp>
        <p:nvSpPr>
          <p:cNvPr id="5" name="Date Placeholder 4"/>
          <p:cNvSpPr>
            <a:spLocks noGrp="1"/>
          </p:cNvSpPr>
          <p:nvPr>
            <p:ph type="dt" sz="half" idx="10"/>
          </p:nvPr>
        </p:nvSpPr>
        <p:spPr/>
        <p:txBody>
          <a:bodyPr/>
          <a:lstStyle/>
          <a:p>
            <a:endParaRPr lang="nl-NL" noProof="0" dirty="0"/>
          </a:p>
        </p:txBody>
      </p:sp>
      <p:sp>
        <p:nvSpPr>
          <p:cNvPr id="6" name="Footer Placeholder 5"/>
          <p:cNvSpPr>
            <a:spLocks noGrp="1"/>
          </p:cNvSpPr>
          <p:nvPr>
            <p:ph type="ftr" sz="quarter" idx="11"/>
          </p:nvPr>
        </p:nvSpPr>
        <p:spPr/>
        <p:txBody>
          <a:bodyPr/>
          <a:lstStyle/>
          <a:p>
            <a:r>
              <a:rPr lang="en-US" noProof="0"/>
              <a:t>Who Wants to Become an IT Architect? - DigitalXChange 2022</a:t>
            </a:r>
            <a:endParaRPr lang="nl-NL" noProof="0" dirty="0"/>
          </a:p>
        </p:txBody>
      </p:sp>
      <p:sp>
        <p:nvSpPr>
          <p:cNvPr id="7" name="Slide Number Placeholder 6"/>
          <p:cNvSpPr>
            <a:spLocks noGrp="1"/>
          </p:cNvSpPr>
          <p:nvPr>
            <p:ph type="sldNum" sz="quarter" idx="12"/>
          </p:nvPr>
        </p:nvSpPr>
        <p:spPr/>
        <p:txBody>
          <a:bodyPr/>
          <a:lstStyle/>
          <a:p>
            <a:fld id="{14F1411D-0280-154F-AEAC-4C20B7AA46B2}" type="slidenum">
              <a:rPr lang="nl-NL" noProof="0" smtClean="0"/>
              <a:t>‹#›</a:t>
            </a:fld>
            <a:endParaRPr lang="nl-NL" noProof="0" dirty="0"/>
          </a:p>
        </p:txBody>
      </p:sp>
      <p:pic>
        <p:nvPicPr>
          <p:cNvPr id="11" name="Picture 10"/>
          <p:cNvPicPr>
            <a:picLocks noChangeAspect="1"/>
          </p:cNvPicPr>
          <p:nvPr userDrawn="1"/>
        </p:nvPicPr>
        <p:blipFill>
          <a:blip r:embed="rId3"/>
          <a:srcRect/>
          <a:stretch/>
        </p:blipFill>
        <p:spPr>
          <a:xfrm>
            <a:off x="648000" y="109047"/>
            <a:ext cx="2880360" cy="647129"/>
          </a:xfrm>
          <a:prstGeom prst="rect">
            <a:avLst/>
          </a:prstGeom>
        </p:spPr>
      </p:pic>
      <p:sp>
        <p:nvSpPr>
          <p:cNvPr id="3" name="TextBox 2">
            <a:extLst>
              <a:ext uri="{FF2B5EF4-FFF2-40B4-BE49-F238E27FC236}">
                <a16:creationId xmlns:a16="http://schemas.microsoft.com/office/drawing/2014/main" id="{0D2F31DE-CC47-46E6-9A85-8FA9D3E087AF}"/>
              </a:ext>
            </a:extLst>
          </p:cNvPr>
          <p:cNvSpPr txBox="1"/>
          <p:nvPr userDrawn="1"/>
        </p:nvSpPr>
        <p:spPr>
          <a:xfrm>
            <a:off x="8199628" y="5006453"/>
            <a:ext cx="906261" cy="92333"/>
          </a:xfrm>
          <a:prstGeom prst="rect">
            <a:avLst/>
          </a:prstGeom>
          <a:noFill/>
        </p:spPr>
        <p:txBody>
          <a:bodyPr wrap="square" lIns="0" tIns="0" rIns="0" bIns="0" rtlCol="0">
            <a:spAutoFit/>
          </a:bodyPr>
          <a:lstStyle/>
          <a:p>
            <a:r>
              <a:rPr lang="nl-NL" sz="600" dirty="0">
                <a:solidFill>
                  <a:schemeClr val="bg1"/>
                </a:solidFill>
              </a:rPr>
              <a:t>Classificatie: vertrouwelijk</a:t>
            </a:r>
          </a:p>
        </p:txBody>
      </p:sp>
      <p:cxnSp>
        <p:nvCxnSpPr>
          <p:cNvPr id="12" name="Straight Connector 11">
            <a:extLst>
              <a:ext uri="{FF2B5EF4-FFF2-40B4-BE49-F238E27FC236}">
                <a16:creationId xmlns:a16="http://schemas.microsoft.com/office/drawing/2014/main" id="{64652444-B403-452B-9F80-2DBEC21304B7}"/>
              </a:ext>
            </a:extLst>
          </p:cNvPr>
          <p:cNvCxnSpPr/>
          <p:nvPr userDrawn="1"/>
        </p:nvCxnSpPr>
        <p:spPr>
          <a:xfrm>
            <a:off x="8156624" y="5008785"/>
            <a:ext cx="0" cy="9000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8403894-2111-4467-B024-8A3AE9A67C7C}"/>
              </a:ext>
            </a:extLst>
          </p:cNvPr>
          <p:cNvCxnSpPr/>
          <p:nvPr userDrawn="1"/>
        </p:nvCxnSpPr>
        <p:spPr>
          <a:xfrm>
            <a:off x="7952789" y="5008786"/>
            <a:ext cx="0" cy="9000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jp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17"/>
          <a:srcRect/>
          <a:stretch/>
        </p:blipFill>
        <p:spPr>
          <a:xfrm>
            <a:off x="7200000" y="363387"/>
            <a:ext cx="1258824" cy="279738"/>
          </a:xfrm>
          <a:prstGeom prst="rect">
            <a:avLst/>
          </a:prstGeom>
        </p:spPr>
      </p:pic>
      <p:pic>
        <p:nvPicPr>
          <p:cNvPr id="11" name="Picture 10"/>
          <p:cNvPicPr>
            <a:picLocks noChangeAspect="1"/>
          </p:cNvPicPr>
          <p:nvPr userDrawn="1"/>
        </p:nvPicPr>
        <p:blipFill>
          <a:blip r:embed="rId18">
            <a:extLst>
              <a:ext uri="{28A0092B-C50C-407E-A947-70E740481C1C}">
                <a14:useLocalDpi xmlns:a14="http://schemas.microsoft.com/office/drawing/2010/main" val="0"/>
              </a:ext>
            </a:extLst>
          </a:blip>
          <a:stretch>
            <a:fillRect/>
          </a:stretch>
        </p:blipFill>
        <p:spPr>
          <a:xfrm>
            <a:off x="0" y="4966716"/>
            <a:ext cx="9144000" cy="176784"/>
          </a:xfrm>
          <a:prstGeom prst="rect">
            <a:avLst/>
          </a:prstGeom>
          <a:blipFill>
            <a:blip r:embed="rId19">
              <a:alphaModFix amt="45000"/>
            </a:blip>
            <a:stretch>
              <a:fillRect/>
            </a:stretch>
          </a:blipFill>
        </p:spPr>
      </p:pic>
      <p:sp>
        <p:nvSpPr>
          <p:cNvPr id="2" name="Title Placeholder 1"/>
          <p:cNvSpPr>
            <a:spLocks noGrp="1"/>
          </p:cNvSpPr>
          <p:nvPr>
            <p:ph type="title"/>
          </p:nvPr>
        </p:nvSpPr>
        <p:spPr>
          <a:xfrm>
            <a:off x="719999" y="288000"/>
            <a:ext cx="6624000" cy="504000"/>
          </a:xfrm>
          <a:prstGeom prst="rect">
            <a:avLst/>
          </a:prstGeom>
        </p:spPr>
        <p:txBody>
          <a:bodyPr vert="horz" lIns="0" tIns="0" rIns="0" bIns="0" rtlCol="0" anchor="ctr" anchorCtr="0">
            <a:noAutofit/>
          </a:bodyPr>
          <a:lstStyle/>
          <a:p>
            <a:r>
              <a:rPr lang="nl-NL" dirty="0"/>
              <a:t>TITELSTIJL VAN MODEL BEWERKEN</a:t>
            </a:r>
            <a:endParaRPr lang="en-US" dirty="0"/>
          </a:p>
        </p:txBody>
      </p:sp>
      <p:sp>
        <p:nvSpPr>
          <p:cNvPr id="3" name="Text Placeholder 2"/>
          <p:cNvSpPr>
            <a:spLocks noGrp="1"/>
          </p:cNvSpPr>
          <p:nvPr>
            <p:ph type="body" idx="1"/>
          </p:nvPr>
        </p:nvSpPr>
        <p:spPr>
          <a:xfrm>
            <a:off x="720003" y="936000"/>
            <a:ext cx="6623999" cy="3780000"/>
          </a:xfrm>
          <a:prstGeom prst="rect">
            <a:avLst/>
          </a:prstGeom>
        </p:spPr>
        <p:txBody>
          <a:bodyPr vert="horz" lIns="0" tIns="0" rIns="0" bIns="0" rtlCol="0" anchor="t" anchorCtr="0">
            <a:noAutofit/>
          </a:bodyPr>
          <a:lstStyle/>
          <a:p>
            <a:pPr lvl="0"/>
            <a:r>
              <a:rPr lang="nl-NL" dirty="0"/>
              <a:t>Klik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endParaRPr lang="en-US" dirty="0"/>
          </a:p>
        </p:txBody>
      </p:sp>
      <p:sp>
        <p:nvSpPr>
          <p:cNvPr id="4" name="Date Placeholder 3"/>
          <p:cNvSpPr>
            <a:spLocks noGrp="1"/>
          </p:cNvSpPr>
          <p:nvPr>
            <p:ph type="dt" sz="half" idx="2"/>
          </p:nvPr>
        </p:nvSpPr>
        <p:spPr>
          <a:xfrm>
            <a:off x="3744000" y="5004000"/>
            <a:ext cx="1224000" cy="108000"/>
          </a:xfrm>
          <a:prstGeom prst="rect">
            <a:avLst/>
          </a:prstGeom>
        </p:spPr>
        <p:txBody>
          <a:bodyPr vert="horz" lIns="0" tIns="0" rIns="0" bIns="0" rtlCol="0" anchor="t" anchorCtr="0">
            <a:noAutofit/>
          </a:bodyPr>
          <a:lstStyle>
            <a:lvl1pPr algn="l">
              <a:defRPr sz="600">
                <a:solidFill>
                  <a:schemeClr val="bg1"/>
                </a:solidFill>
              </a:defRPr>
            </a:lvl1pPr>
          </a:lstStyle>
          <a:p>
            <a:endParaRPr lang="nl-NL"/>
          </a:p>
        </p:txBody>
      </p:sp>
      <p:sp>
        <p:nvSpPr>
          <p:cNvPr id="5" name="Footer Placeholder 4"/>
          <p:cNvSpPr>
            <a:spLocks noGrp="1"/>
          </p:cNvSpPr>
          <p:nvPr>
            <p:ph type="ftr" sz="quarter" idx="3"/>
          </p:nvPr>
        </p:nvSpPr>
        <p:spPr>
          <a:xfrm>
            <a:off x="4968000" y="5004000"/>
            <a:ext cx="2947499" cy="108000"/>
          </a:xfrm>
          <a:prstGeom prst="rect">
            <a:avLst/>
          </a:prstGeom>
        </p:spPr>
        <p:txBody>
          <a:bodyPr vert="horz" lIns="0" tIns="0" rIns="0" bIns="0" rtlCol="0" anchor="t" anchorCtr="0">
            <a:noAutofit/>
          </a:bodyPr>
          <a:lstStyle>
            <a:lvl1pPr algn="r">
              <a:defRPr sz="600">
                <a:solidFill>
                  <a:schemeClr val="bg1"/>
                </a:solidFill>
              </a:defRPr>
            </a:lvl1pPr>
          </a:lstStyle>
          <a:p>
            <a:r>
              <a:rPr lang="en-US"/>
              <a:t>Who Wants to Become an IT Architect? - DigitalXChange 2022</a:t>
            </a:r>
            <a:endParaRPr lang="nl-NL" dirty="0"/>
          </a:p>
        </p:txBody>
      </p:sp>
      <p:sp>
        <p:nvSpPr>
          <p:cNvPr id="6" name="Slide Number Placeholder 5"/>
          <p:cNvSpPr>
            <a:spLocks noGrp="1"/>
          </p:cNvSpPr>
          <p:nvPr>
            <p:ph type="sldNum" sz="quarter" idx="4"/>
          </p:nvPr>
        </p:nvSpPr>
        <p:spPr>
          <a:xfrm>
            <a:off x="7979932" y="5004000"/>
            <a:ext cx="144000" cy="108000"/>
          </a:xfrm>
          <a:prstGeom prst="rect">
            <a:avLst/>
          </a:prstGeom>
        </p:spPr>
        <p:txBody>
          <a:bodyPr vert="horz" lIns="0" tIns="0" rIns="0" bIns="0" rtlCol="0" anchor="t" anchorCtr="0">
            <a:noAutofit/>
          </a:bodyPr>
          <a:lstStyle>
            <a:lvl1pPr algn="r">
              <a:defRPr sz="600">
                <a:solidFill>
                  <a:schemeClr val="bg1"/>
                </a:solidFill>
              </a:defRPr>
            </a:lvl1pPr>
          </a:lstStyle>
          <a:p>
            <a:fld id="{14F1411D-0280-154F-AEAC-4C20B7AA46B2}" type="slidenum">
              <a:rPr lang="nl-NL" smtClean="0"/>
              <a:pPr/>
              <a:t>‹#›</a:t>
            </a:fld>
            <a:endParaRPr lang="nl-NL" dirty="0"/>
          </a:p>
        </p:txBody>
      </p:sp>
      <p:cxnSp>
        <p:nvCxnSpPr>
          <p:cNvPr id="10" name="Straight Connector 9"/>
          <p:cNvCxnSpPr/>
          <p:nvPr userDrawn="1"/>
        </p:nvCxnSpPr>
        <p:spPr>
          <a:xfrm>
            <a:off x="7958504" y="5008785"/>
            <a:ext cx="0" cy="9000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EF62E2CB-900A-4913-A1FA-61A09A430C6C}"/>
              </a:ext>
            </a:extLst>
          </p:cNvPr>
          <p:cNvSpPr txBox="1"/>
          <p:nvPr userDrawn="1"/>
        </p:nvSpPr>
        <p:spPr>
          <a:xfrm>
            <a:off x="8199628" y="5006453"/>
            <a:ext cx="906261" cy="92333"/>
          </a:xfrm>
          <a:prstGeom prst="rect">
            <a:avLst/>
          </a:prstGeom>
          <a:noFill/>
        </p:spPr>
        <p:txBody>
          <a:bodyPr wrap="square" lIns="0" tIns="0" rIns="0" bIns="0" rtlCol="0">
            <a:spAutoFit/>
          </a:bodyPr>
          <a:lstStyle/>
          <a:p>
            <a:r>
              <a:rPr lang="nl-NL" sz="600" dirty="0">
                <a:solidFill>
                  <a:schemeClr val="bg1"/>
                </a:solidFill>
              </a:rPr>
              <a:t>Classificatie: Public</a:t>
            </a:r>
          </a:p>
        </p:txBody>
      </p:sp>
      <p:cxnSp>
        <p:nvCxnSpPr>
          <p:cNvPr id="15" name="Straight Connector 14">
            <a:extLst>
              <a:ext uri="{FF2B5EF4-FFF2-40B4-BE49-F238E27FC236}">
                <a16:creationId xmlns:a16="http://schemas.microsoft.com/office/drawing/2014/main" id="{EED1CC99-14C4-45EF-90EC-59A7F23F72D4}"/>
              </a:ext>
            </a:extLst>
          </p:cNvPr>
          <p:cNvCxnSpPr/>
          <p:nvPr userDrawn="1"/>
        </p:nvCxnSpPr>
        <p:spPr>
          <a:xfrm>
            <a:off x="8156624" y="5008785"/>
            <a:ext cx="0" cy="9000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9" name="MSIPCMContentMarking" descr="{&quot;HashCode&quot;:448150054,&quot;Placement&quot;:&quot;Header&quot;,&quot;Top&quot;:0.0,&quot;Left&quot;:0.0,&quot;SlideWidth&quot;:720,&quot;SlideHeight&quot;:405}">
            <a:extLst>
              <a:ext uri="{FF2B5EF4-FFF2-40B4-BE49-F238E27FC236}">
                <a16:creationId xmlns:a16="http://schemas.microsoft.com/office/drawing/2014/main" id="{ABBF4053-677B-4C3F-BA7B-924EE60A18A2}"/>
              </a:ext>
            </a:extLst>
          </p:cNvPr>
          <p:cNvSpPr txBox="1"/>
          <p:nvPr userDrawn="1"/>
        </p:nvSpPr>
        <p:spPr>
          <a:xfrm>
            <a:off x="0" y="0"/>
            <a:ext cx="650393" cy="262344"/>
          </a:xfrm>
          <a:prstGeom prst="rect">
            <a:avLst/>
          </a:prstGeom>
          <a:noFill/>
        </p:spPr>
        <p:txBody>
          <a:bodyPr vert="horz" wrap="square" lIns="0" tIns="0" rIns="0" bIns="0" rtlCol="0" anchor="ctr" anchorCtr="1">
            <a:spAutoFit/>
          </a:bodyPr>
          <a:lstStyle/>
          <a:p>
            <a:pPr algn="l">
              <a:spcBef>
                <a:spcPts val="0"/>
              </a:spcBef>
              <a:spcAft>
                <a:spcPts val="0"/>
              </a:spcAft>
            </a:pPr>
            <a:r>
              <a:rPr lang="en-US" sz="1000">
                <a:solidFill>
                  <a:srgbClr val="000000"/>
                </a:solidFill>
                <a:latin typeface="Calibri" panose="020F0502020204030204" pitchFamily="34" charset="0"/>
              </a:rPr>
              <a:t>Publiek</a:t>
            </a:r>
            <a:endParaRPr lang="en-US" sz="1000" dirty="0" err="1">
              <a:solidFill>
                <a:srgbClr val="000000"/>
              </a:solidFill>
              <a:latin typeface="Calibri" panose="020F0502020204030204" pitchFamily="34" charset="0"/>
            </a:endParaRPr>
          </a:p>
        </p:txBody>
      </p:sp>
      <p:sp>
        <p:nvSpPr>
          <p:cNvPr id="13" name="Rectangle 12">
            <a:extLst>
              <a:ext uri="{FF2B5EF4-FFF2-40B4-BE49-F238E27FC236}">
                <a16:creationId xmlns:a16="http://schemas.microsoft.com/office/drawing/2014/main" id="{CB60F3FB-554F-4C4C-8A47-B539D4249FA7}"/>
              </a:ext>
            </a:extLst>
          </p:cNvPr>
          <p:cNvSpPr/>
          <p:nvPr userDrawn="1"/>
        </p:nvSpPr>
        <p:spPr>
          <a:xfrm>
            <a:off x="54708" y="0"/>
            <a:ext cx="595685" cy="18756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22555708"/>
      </p:ext>
    </p:extLst>
  </p:cSld>
  <p:clrMap bg1="lt1" tx1="dk1" bg2="lt2" tx2="dk2" accent1="accent1" accent2="accent2" accent3="accent3" accent4="accent4" accent5="accent5" accent6="accent6" hlink="hlink" folHlink="folHlink"/>
  <p:sldLayoutIdLst>
    <p:sldLayoutId id="2147483673" r:id="rId1"/>
    <p:sldLayoutId id="2147483690" r:id="rId2"/>
    <p:sldLayoutId id="2147483687" r:id="rId3"/>
    <p:sldLayoutId id="2147483674" r:id="rId4"/>
    <p:sldLayoutId id="2147483689" r:id="rId5"/>
    <p:sldLayoutId id="2147483686" r:id="rId6"/>
    <p:sldLayoutId id="2147483677" r:id="rId7"/>
    <p:sldLayoutId id="2147483681" r:id="rId8"/>
    <p:sldLayoutId id="2147483691" r:id="rId9"/>
    <p:sldLayoutId id="2147483682" r:id="rId10"/>
    <p:sldLayoutId id="2147483680" r:id="rId11"/>
    <p:sldLayoutId id="2147483684" r:id="rId12"/>
    <p:sldLayoutId id="2147483685" r:id="rId13"/>
    <p:sldLayoutId id="2147483688" r:id="rId14"/>
    <p:sldLayoutId id="2147483692" r:id="rId15"/>
  </p:sldLayoutIdLst>
  <p:hf sldNum="0" hdr="0" dt="0"/>
  <p:txStyles>
    <p:titleStyle>
      <a:lvl1pPr algn="l" defTabSz="685800" rtl="0" eaLnBrk="1" latinLnBrk="0" hangingPunct="1">
        <a:lnSpc>
          <a:spcPct val="85000"/>
        </a:lnSpc>
        <a:spcBef>
          <a:spcPct val="0"/>
        </a:spcBef>
        <a:buNone/>
        <a:defRPr sz="1800" b="1" kern="1200">
          <a:solidFill>
            <a:schemeClr val="tx2"/>
          </a:solidFill>
          <a:latin typeface="+mj-lt"/>
          <a:ea typeface="+mj-ea"/>
          <a:cs typeface="+mj-cs"/>
        </a:defRPr>
      </a:lvl1pPr>
    </p:titleStyle>
    <p:bodyStyle>
      <a:lvl1pPr marL="18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1pPr>
      <a:lvl2pPr marL="36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2pPr>
      <a:lvl3pPr marL="54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3pPr>
      <a:lvl4pPr marL="72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4pPr>
      <a:lvl5pPr marL="90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32.svg"/><Relationship Id="rId3" Type="http://schemas.openxmlformats.org/officeDocument/2006/relationships/image" Target="../media/image20.svg"/><Relationship Id="rId7" Type="http://schemas.openxmlformats.org/officeDocument/2006/relationships/image" Target="../media/image25.svg"/><Relationship Id="rId12" Type="http://schemas.openxmlformats.org/officeDocument/2006/relationships/image" Target="../media/image31.png"/><Relationship Id="rId2" Type="http://schemas.openxmlformats.org/officeDocument/2006/relationships/image" Target="../media/image19.png"/><Relationship Id="rId16" Type="http://schemas.openxmlformats.org/officeDocument/2006/relationships/image" Target="../media/image35.svg"/><Relationship Id="rId1" Type="http://schemas.openxmlformats.org/officeDocument/2006/relationships/slideLayout" Target="../slideLayouts/slideLayout5.xml"/><Relationship Id="rId6" Type="http://schemas.openxmlformats.org/officeDocument/2006/relationships/image" Target="../media/image24.png"/><Relationship Id="rId11" Type="http://schemas.openxmlformats.org/officeDocument/2006/relationships/image" Target="../media/image30.svg"/><Relationship Id="rId5" Type="http://schemas.openxmlformats.org/officeDocument/2006/relationships/image" Target="../media/image23.svg"/><Relationship Id="rId15" Type="http://schemas.openxmlformats.org/officeDocument/2006/relationships/image" Target="../media/image34.png"/><Relationship Id="rId10" Type="http://schemas.openxmlformats.org/officeDocument/2006/relationships/image" Target="../media/image29.png"/><Relationship Id="rId4" Type="http://schemas.openxmlformats.org/officeDocument/2006/relationships/image" Target="../media/image22.png"/><Relationship Id="rId9" Type="http://schemas.openxmlformats.org/officeDocument/2006/relationships/image" Target="../media/image28.svg"/><Relationship Id="rId14" Type="http://schemas.openxmlformats.org/officeDocument/2006/relationships/image" Target="../media/image33.jpeg"/></Relationships>
</file>

<file path=ppt/slides/_rels/slide11.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2.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image" Target="../media/image41.jpeg"/><Relationship Id="rId5" Type="http://schemas.openxmlformats.org/officeDocument/2006/relationships/image" Target="../media/image44.png"/><Relationship Id="rId4" Type="http://schemas.openxmlformats.org/officeDocument/2006/relationships/image" Target="../media/image4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8.jpeg"/></Relationships>
</file>

<file path=ppt/slides/_rels/slide20.xml.rels><?xml version="1.0" encoding="UTF-8" standalone="yes"?>
<Relationships xmlns="http://schemas.openxmlformats.org/package/2006/relationships"><Relationship Id="rId3" Type="http://schemas.openxmlformats.org/officeDocument/2006/relationships/image" Target="../media/image49.gif"/><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50.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5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55.svg"/><Relationship Id="rId2" Type="http://schemas.openxmlformats.org/officeDocument/2006/relationships/image" Target="../media/image54.png"/><Relationship Id="rId1" Type="http://schemas.openxmlformats.org/officeDocument/2006/relationships/slideLayout" Target="../slideLayouts/slideLayout5.xml"/><Relationship Id="rId4" Type="http://schemas.openxmlformats.org/officeDocument/2006/relationships/image" Target="../media/image56.png"/></Relationships>
</file>

<file path=ppt/slides/_rels/slide26.xml.rels><?xml version="1.0" encoding="UTF-8" standalone="yes"?>
<Relationships xmlns="http://schemas.openxmlformats.org/package/2006/relationships"><Relationship Id="rId8" Type="http://schemas.openxmlformats.org/officeDocument/2006/relationships/image" Target="../media/image61.png"/><Relationship Id="rId13" Type="http://schemas.openxmlformats.org/officeDocument/2006/relationships/image" Target="../media/image66.svg"/><Relationship Id="rId18" Type="http://schemas.openxmlformats.org/officeDocument/2006/relationships/image" Target="../media/image71.png"/><Relationship Id="rId3" Type="http://schemas.openxmlformats.org/officeDocument/2006/relationships/image" Target="../media/image55.svg"/><Relationship Id="rId7" Type="http://schemas.openxmlformats.org/officeDocument/2006/relationships/image" Target="../media/image60.svg"/><Relationship Id="rId12" Type="http://schemas.openxmlformats.org/officeDocument/2006/relationships/image" Target="../media/image65.png"/><Relationship Id="rId17" Type="http://schemas.openxmlformats.org/officeDocument/2006/relationships/image" Target="../media/image70.svg"/><Relationship Id="rId2" Type="http://schemas.openxmlformats.org/officeDocument/2006/relationships/image" Target="../media/image54.png"/><Relationship Id="rId16" Type="http://schemas.openxmlformats.org/officeDocument/2006/relationships/image" Target="../media/image69.png"/><Relationship Id="rId1" Type="http://schemas.openxmlformats.org/officeDocument/2006/relationships/slideLayout" Target="../slideLayouts/slideLayout5.xml"/><Relationship Id="rId6" Type="http://schemas.openxmlformats.org/officeDocument/2006/relationships/image" Target="../media/image59.png"/><Relationship Id="rId11" Type="http://schemas.openxmlformats.org/officeDocument/2006/relationships/image" Target="../media/image64.svg"/><Relationship Id="rId5" Type="http://schemas.openxmlformats.org/officeDocument/2006/relationships/image" Target="../media/image58.svg"/><Relationship Id="rId15" Type="http://schemas.openxmlformats.org/officeDocument/2006/relationships/image" Target="../media/image68.svg"/><Relationship Id="rId10" Type="http://schemas.openxmlformats.org/officeDocument/2006/relationships/image" Target="../media/image63.png"/><Relationship Id="rId19" Type="http://schemas.openxmlformats.org/officeDocument/2006/relationships/image" Target="../media/image72.svg"/><Relationship Id="rId4" Type="http://schemas.openxmlformats.org/officeDocument/2006/relationships/image" Target="../media/image57.png"/><Relationship Id="rId9" Type="http://schemas.openxmlformats.org/officeDocument/2006/relationships/image" Target="../media/image62.svg"/><Relationship Id="rId14" Type="http://schemas.openxmlformats.org/officeDocument/2006/relationships/image" Target="../media/image67.png"/></Relationships>
</file>

<file path=ppt/slides/_rels/slide27.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jpe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77.gif"/><Relationship Id="rId2" Type="http://schemas.openxmlformats.org/officeDocument/2006/relationships/image" Target="../media/image76.jpe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jpeg"/><Relationship Id="rId2" Type="http://schemas.openxmlformats.org/officeDocument/2006/relationships/image" Target="../media/image10.jpg"/><Relationship Id="rId1" Type="http://schemas.openxmlformats.org/officeDocument/2006/relationships/slideLayout" Target="../slideLayouts/slideLayout9.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30.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80.svg"/><Relationship Id="rId2" Type="http://schemas.openxmlformats.org/officeDocument/2006/relationships/image" Target="../media/image79.pn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80.svg"/><Relationship Id="rId7" Type="http://schemas.openxmlformats.org/officeDocument/2006/relationships/image" Target="../media/image84.svg"/><Relationship Id="rId2" Type="http://schemas.openxmlformats.org/officeDocument/2006/relationships/image" Target="../media/image79.png"/><Relationship Id="rId1" Type="http://schemas.openxmlformats.org/officeDocument/2006/relationships/slideLayout" Target="../slideLayouts/slideLayout5.xml"/><Relationship Id="rId6" Type="http://schemas.openxmlformats.org/officeDocument/2006/relationships/image" Target="../media/image83.png"/><Relationship Id="rId5" Type="http://schemas.openxmlformats.org/officeDocument/2006/relationships/image" Target="../media/image82.svg"/><Relationship Id="rId4" Type="http://schemas.openxmlformats.org/officeDocument/2006/relationships/image" Target="../media/image81.png"/></Relationships>
</file>

<file path=ppt/slides/_rels/slide33.xml.rels><?xml version="1.0" encoding="UTF-8" standalone="yes"?>
<Relationships xmlns="http://schemas.openxmlformats.org/package/2006/relationships"><Relationship Id="rId2" Type="http://schemas.openxmlformats.org/officeDocument/2006/relationships/image" Target="../media/image85.jpeg"/><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13" Type="http://schemas.openxmlformats.org/officeDocument/2006/relationships/image" Target="../media/image98.png"/><Relationship Id="rId18" Type="http://schemas.openxmlformats.org/officeDocument/2006/relationships/image" Target="../media/image103.png"/><Relationship Id="rId26" Type="http://schemas.openxmlformats.org/officeDocument/2006/relationships/image" Target="../media/image111.png"/><Relationship Id="rId39" Type="http://schemas.openxmlformats.org/officeDocument/2006/relationships/image" Target="../media/image124.png"/><Relationship Id="rId21" Type="http://schemas.openxmlformats.org/officeDocument/2006/relationships/image" Target="../media/image106.png"/><Relationship Id="rId34" Type="http://schemas.openxmlformats.org/officeDocument/2006/relationships/image" Target="../media/image119.png"/><Relationship Id="rId42" Type="http://schemas.openxmlformats.org/officeDocument/2006/relationships/image" Target="../media/image127.png"/><Relationship Id="rId47" Type="http://schemas.openxmlformats.org/officeDocument/2006/relationships/image" Target="../media/image132.png"/><Relationship Id="rId7" Type="http://schemas.openxmlformats.org/officeDocument/2006/relationships/image" Target="../media/image92.png"/><Relationship Id="rId2" Type="http://schemas.openxmlformats.org/officeDocument/2006/relationships/image" Target="../media/image87.png"/><Relationship Id="rId16" Type="http://schemas.openxmlformats.org/officeDocument/2006/relationships/image" Target="../media/image101.png"/><Relationship Id="rId29" Type="http://schemas.openxmlformats.org/officeDocument/2006/relationships/image" Target="../media/image114.png"/><Relationship Id="rId1" Type="http://schemas.openxmlformats.org/officeDocument/2006/relationships/slideLayout" Target="../slideLayouts/slideLayout5.xml"/><Relationship Id="rId6" Type="http://schemas.openxmlformats.org/officeDocument/2006/relationships/image" Target="../media/image91.png"/><Relationship Id="rId11" Type="http://schemas.openxmlformats.org/officeDocument/2006/relationships/image" Target="../media/image96.jpeg"/><Relationship Id="rId24" Type="http://schemas.openxmlformats.org/officeDocument/2006/relationships/image" Target="../media/image109.png"/><Relationship Id="rId32" Type="http://schemas.openxmlformats.org/officeDocument/2006/relationships/image" Target="../media/image117.png"/><Relationship Id="rId37" Type="http://schemas.openxmlformats.org/officeDocument/2006/relationships/image" Target="../media/image122.png"/><Relationship Id="rId40" Type="http://schemas.openxmlformats.org/officeDocument/2006/relationships/image" Target="../media/image125.png"/><Relationship Id="rId45" Type="http://schemas.openxmlformats.org/officeDocument/2006/relationships/image" Target="../media/image130.png"/><Relationship Id="rId5" Type="http://schemas.openxmlformats.org/officeDocument/2006/relationships/image" Target="../media/image90.png"/><Relationship Id="rId15" Type="http://schemas.openxmlformats.org/officeDocument/2006/relationships/image" Target="../media/image100.png"/><Relationship Id="rId23" Type="http://schemas.openxmlformats.org/officeDocument/2006/relationships/image" Target="../media/image108.png"/><Relationship Id="rId28" Type="http://schemas.openxmlformats.org/officeDocument/2006/relationships/image" Target="../media/image113.png"/><Relationship Id="rId36" Type="http://schemas.openxmlformats.org/officeDocument/2006/relationships/image" Target="../media/image121.png"/><Relationship Id="rId10" Type="http://schemas.openxmlformats.org/officeDocument/2006/relationships/image" Target="../media/image95.png"/><Relationship Id="rId19" Type="http://schemas.openxmlformats.org/officeDocument/2006/relationships/image" Target="../media/image104.png"/><Relationship Id="rId31" Type="http://schemas.openxmlformats.org/officeDocument/2006/relationships/image" Target="../media/image116.png"/><Relationship Id="rId44" Type="http://schemas.openxmlformats.org/officeDocument/2006/relationships/image" Target="../media/image129.png"/><Relationship Id="rId4" Type="http://schemas.openxmlformats.org/officeDocument/2006/relationships/image" Target="../media/image89.png"/><Relationship Id="rId9" Type="http://schemas.openxmlformats.org/officeDocument/2006/relationships/image" Target="../media/image94.png"/><Relationship Id="rId14" Type="http://schemas.openxmlformats.org/officeDocument/2006/relationships/image" Target="../media/image99.png"/><Relationship Id="rId22" Type="http://schemas.openxmlformats.org/officeDocument/2006/relationships/image" Target="../media/image107.png"/><Relationship Id="rId27" Type="http://schemas.openxmlformats.org/officeDocument/2006/relationships/image" Target="../media/image112.png"/><Relationship Id="rId30" Type="http://schemas.openxmlformats.org/officeDocument/2006/relationships/image" Target="../media/image115.png"/><Relationship Id="rId35" Type="http://schemas.openxmlformats.org/officeDocument/2006/relationships/image" Target="../media/image120.png"/><Relationship Id="rId43" Type="http://schemas.openxmlformats.org/officeDocument/2006/relationships/image" Target="../media/image128.png"/><Relationship Id="rId48" Type="http://schemas.openxmlformats.org/officeDocument/2006/relationships/image" Target="../media/image133.png"/><Relationship Id="rId8" Type="http://schemas.openxmlformats.org/officeDocument/2006/relationships/image" Target="../media/image93.png"/><Relationship Id="rId3" Type="http://schemas.openxmlformats.org/officeDocument/2006/relationships/image" Target="../media/image88.png"/><Relationship Id="rId12" Type="http://schemas.openxmlformats.org/officeDocument/2006/relationships/image" Target="../media/image97.png"/><Relationship Id="rId17" Type="http://schemas.openxmlformats.org/officeDocument/2006/relationships/image" Target="../media/image102.png"/><Relationship Id="rId25" Type="http://schemas.openxmlformats.org/officeDocument/2006/relationships/image" Target="../media/image110.png"/><Relationship Id="rId33" Type="http://schemas.openxmlformats.org/officeDocument/2006/relationships/image" Target="../media/image118.png"/><Relationship Id="rId38" Type="http://schemas.openxmlformats.org/officeDocument/2006/relationships/image" Target="../media/image123.png"/><Relationship Id="rId46" Type="http://schemas.openxmlformats.org/officeDocument/2006/relationships/image" Target="../media/image131.png"/><Relationship Id="rId20" Type="http://schemas.openxmlformats.org/officeDocument/2006/relationships/image" Target="../media/image105.png"/><Relationship Id="rId41" Type="http://schemas.openxmlformats.org/officeDocument/2006/relationships/image" Target="../media/image12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135.svg"/><Relationship Id="rId2" Type="http://schemas.openxmlformats.org/officeDocument/2006/relationships/image" Target="../media/image134.png"/><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3" Type="http://schemas.openxmlformats.org/officeDocument/2006/relationships/image" Target="../media/image135.svg"/><Relationship Id="rId7" Type="http://schemas.openxmlformats.org/officeDocument/2006/relationships/image" Target="../media/image137.svg"/><Relationship Id="rId2" Type="http://schemas.openxmlformats.org/officeDocument/2006/relationships/image" Target="../media/image134.png"/><Relationship Id="rId1" Type="http://schemas.openxmlformats.org/officeDocument/2006/relationships/slideLayout" Target="../slideLayouts/slideLayout5.xml"/><Relationship Id="rId6" Type="http://schemas.openxmlformats.org/officeDocument/2006/relationships/image" Target="../media/image136.png"/><Relationship Id="rId5" Type="http://schemas.openxmlformats.org/officeDocument/2006/relationships/image" Target="../media/image82.svg"/><Relationship Id="rId4" Type="http://schemas.openxmlformats.org/officeDocument/2006/relationships/image" Target="../media/image81.png"/></Relationships>
</file>

<file path=ppt/slides/_rels/slide41.xml.rels><?xml version="1.0" encoding="UTF-8" standalone="yes"?>
<Relationships xmlns="http://schemas.openxmlformats.org/package/2006/relationships"><Relationship Id="rId2" Type="http://schemas.openxmlformats.org/officeDocument/2006/relationships/image" Target="../media/image138.jpeg"/><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image" Target="../media/image139.jpe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3" Type="http://schemas.openxmlformats.org/officeDocument/2006/relationships/image" Target="../media/image141.svg"/><Relationship Id="rId7" Type="http://schemas.openxmlformats.org/officeDocument/2006/relationships/image" Target="../media/image137.svg"/><Relationship Id="rId2" Type="http://schemas.openxmlformats.org/officeDocument/2006/relationships/image" Target="../media/image140.png"/><Relationship Id="rId1" Type="http://schemas.openxmlformats.org/officeDocument/2006/relationships/slideLayout" Target="../slideLayouts/slideLayout5.xml"/><Relationship Id="rId6" Type="http://schemas.openxmlformats.org/officeDocument/2006/relationships/image" Target="../media/image136.png"/><Relationship Id="rId5" Type="http://schemas.openxmlformats.org/officeDocument/2006/relationships/image" Target="../media/image143.svg"/><Relationship Id="rId4" Type="http://schemas.openxmlformats.org/officeDocument/2006/relationships/image" Target="../media/image142.png"/></Relationships>
</file>

<file path=ppt/slides/_rels/slide44.xml.rels><?xml version="1.0" encoding="UTF-8" standalone="yes"?>
<Relationships xmlns="http://schemas.openxmlformats.org/package/2006/relationships"><Relationship Id="rId8" Type="http://schemas.openxmlformats.org/officeDocument/2006/relationships/image" Target="../media/image144.png"/><Relationship Id="rId13" Type="http://schemas.openxmlformats.org/officeDocument/2006/relationships/image" Target="../media/image149.svg"/><Relationship Id="rId3" Type="http://schemas.openxmlformats.org/officeDocument/2006/relationships/image" Target="../media/image141.svg"/><Relationship Id="rId7" Type="http://schemas.openxmlformats.org/officeDocument/2006/relationships/image" Target="../media/image137.svg"/><Relationship Id="rId12" Type="http://schemas.openxmlformats.org/officeDocument/2006/relationships/image" Target="../media/image148.png"/><Relationship Id="rId2" Type="http://schemas.openxmlformats.org/officeDocument/2006/relationships/image" Target="../media/image140.png"/><Relationship Id="rId1" Type="http://schemas.openxmlformats.org/officeDocument/2006/relationships/slideLayout" Target="../slideLayouts/slideLayout5.xml"/><Relationship Id="rId6" Type="http://schemas.openxmlformats.org/officeDocument/2006/relationships/image" Target="../media/image136.png"/><Relationship Id="rId11" Type="http://schemas.openxmlformats.org/officeDocument/2006/relationships/image" Target="../media/image147.svg"/><Relationship Id="rId5" Type="http://schemas.openxmlformats.org/officeDocument/2006/relationships/image" Target="../media/image143.svg"/><Relationship Id="rId10" Type="http://schemas.openxmlformats.org/officeDocument/2006/relationships/image" Target="../media/image146.png"/><Relationship Id="rId4" Type="http://schemas.openxmlformats.org/officeDocument/2006/relationships/image" Target="../media/image142.png"/><Relationship Id="rId9" Type="http://schemas.openxmlformats.org/officeDocument/2006/relationships/image" Target="../media/image145.sv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3" Type="http://schemas.openxmlformats.org/officeDocument/2006/relationships/image" Target="../media/image151.svg"/><Relationship Id="rId2" Type="http://schemas.openxmlformats.org/officeDocument/2006/relationships/image" Target="../media/image150.png"/><Relationship Id="rId1" Type="http://schemas.openxmlformats.org/officeDocument/2006/relationships/slideLayout" Target="../slideLayouts/slideLayout5.xml"/><Relationship Id="rId4" Type="http://schemas.openxmlformats.org/officeDocument/2006/relationships/image" Target="../media/image152.png"/></Relationships>
</file>

<file path=ppt/slides/_rels/slide47.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3" Type="http://schemas.openxmlformats.org/officeDocument/2006/relationships/image" Target="../media/image155.svg"/><Relationship Id="rId2" Type="http://schemas.openxmlformats.org/officeDocument/2006/relationships/image" Target="../media/image154.png"/><Relationship Id="rId1" Type="http://schemas.openxmlformats.org/officeDocument/2006/relationships/slideLayout" Target="../slideLayouts/slideLayout5.xml"/><Relationship Id="rId6" Type="http://schemas.openxmlformats.org/officeDocument/2006/relationships/image" Target="../media/image151.svg"/><Relationship Id="rId5" Type="http://schemas.openxmlformats.org/officeDocument/2006/relationships/image" Target="../media/image150.png"/><Relationship Id="rId4" Type="http://schemas.openxmlformats.org/officeDocument/2006/relationships/image" Target="../media/image153.png"/></Relationships>
</file>

<file path=ppt/slides/_rels/slide49.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156.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3" Type="http://schemas.openxmlformats.org/officeDocument/2006/relationships/image" Target="../media/image159.jpeg"/><Relationship Id="rId2" Type="http://schemas.openxmlformats.org/officeDocument/2006/relationships/image" Target="../media/image158.jpeg"/><Relationship Id="rId1" Type="http://schemas.openxmlformats.org/officeDocument/2006/relationships/slideLayout" Target="../slideLayouts/slideLayout5.xml"/><Relationship Id="rId4" Type="http://schemas.openxmlformats.org/officeDocument/2006/relationships/image" Target="../media/image160.jpeg"/></Relationships>
</file>

<file path=ppt/slides/_rels/slide51.xml.rels><?xml version="1.0" encoding="UTF-8" standalone="yes"?>
<Relationships xmlns="http://schemas.openxmlformats.org/package/2006/relationships"><Relationship Id="rId3" Type="http://schemas.openxmlformats.org/officeDocument/2006/relationships/image" Target="../media/image162.jpeg"/><Relationship Id="rId2" Type="http://schemas.openxmlformats.org/officeDocument/2006/relationships/image" Target="../media/image161.jpeg"/><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11.xml"/></Relationships>
</file>

<file path=ppt/slides/_rels/slide53.xml.rels><?xml version="1.0" encoding="UTF-8" standalone="yes"?>
<Relationships xmlns="http://schemas.openxmlformats.org/package/2006/relationships"><Relationship Id="rId3" Type="http://schemas.openxmlformats.org/officeDocument/2006/relationships/image" Target="../media/image165.jpg"/><Relationship Id="rId7" Type="http://schemas.openxmlformats.org/officeDocument/2006/relationships/image" Target="../media/image168.png"/><Relationship Id="rId2" Type="http://schemas.openxmlformats.org/officeDocument/2006/relationships/image" Target="../media/image164.jpg"/><Relationship Id="rId1" Type="http://schemas.openxmlformats.org/officeDocument/2006/relationships/slideLayout" Target="../slideLayouts/slideLayout5.xml"/><Relationship Id="rId6" Type="http://schemas.openxmlformats.org/officeDocument/2006/relationships/image" Target="../media/image8.jpeg"/><Relationship Id="rId5" Type="http://schemas.openxmlformats.org/officeDocument/2006/relationships/image" Target="../media/image167.jpg"/><Relationship Id="rId4" Type="http://schemas.openxmlformats.org/officeDocument/2006/relationships/image" Target="../media/image166.jpg"/></Relationships>
</file>

<file path=ppt/slides/_rels/slide5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9.xml"/><Relationship Id="rId6" Type="http://schemas.openxmlformats.org/officeDocument/2006/relationships/image" Target="../media/image14.png"/><Relationship Id="rId5" Type="http://schemas.openxmlformats.org/officeDocument/2006/relationships/image" Target="../media/image9.png"/><Relationship Id="rId4" Type="http://schemas.openxmlformats.org/officeDocument/2006/relationships/image" Target="../media/image169.png"/></Relationships>
</file>

<file path=ppt/slides/_rels/slide56.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3" Type="http://schemas.openxmlformats.org/officeDocument/2006/relationships/image" Target="../media/image139.jpeg"/><Relationship Id="rId2" Type="http://schemas.openxmlformats.org/officeDocument/2006/relationships/notesSlide" Target="../notesSlides/notesSlide6.xml"/><Relationship Id="rId1" Type="http://schemas.openxmlformats.org/officeDocument/2006/relationships/slideLayout" Target="../slideLayouts/slideLayout5.xml"/><Relationship Id="rId5" Type="http://schemas.openxmlformats.org/officeDocument/2006/relationships/image" Target="../media/image173.png"/><Relationship Id="rId4" Type="http://schemas.openxmlformats.org/officeDocument/2006/relationships/image" Target="../media/image172.jpeg"/></Relationships>
</file>

<file path=ppt/slides/_rels/slide6.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20.svg"/><Relationship Id="rId7"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5.xml"/><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png"/></Relationships>
</file>

<file path=ppt/slides/_rels/slide7.xml.rels><?xml version="1.0" encoding="UTF-8" standalone="yes"?>
<Relationships xmlns="http://schemas.openxmlformats.org/package/2006/relationships"><Relationship Id="rId3" Type="http://schemas.openxmlformats.org/officeDocument/2006/relationships/image" Target="../media/image20.svg"/><Relationship Id="rId7" Type="http://schemas.openxmlformats.org/officeDocument/2006/relationships/image" Target="../media/image25.svg"/><Relationship Id="rId2" Type="http://schemas.openxmlformats.org/officeDocument/2006/relationships/image" Target="../media/image19.png"/><Relationship Id="rId1" Type="http://schemas.openxmlformats.org/officeDocument/2006/relationships/slideLayout" Target="../slideLayouts/slideLayout5.xml"/><Relationship Id="rId6" Type="http://schemas.openxmlformats.org/officeDocument/2006/relationships/image" Target="../media/image24.png"/><Relationship Id="rId5" Type="http://schemas.openxmlformats.org/officeDocument/2006/relationships/image" Target="../media/image23.svg"/><Relationship Id="rId4" Type="http://schemas.openxmlformats.org/officeDocument/2006/relationships/image" Target="../media/image22.png"/></Relationships>
</file>

<file path=ppt/slides/_rels/slide8.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20.svg"/><Relationship Id="rId7"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5.xml"/><Relationship Id="rId6" Type="http://schemas.openxmlformats.org/officeDocument/2006/relationships/image" Target="../media/image23.svg"/><Relationship Id="rId5" Type="http://schemas.openxmlformats.org/officeDocument/2006/relationships/image" Target="../media/image22.png"/><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77D80840-42E2-8F9A-9BA0-FFA3C2D2F1E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8" y="0"/>
            <a:ext cx="9140825" cy="51435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CD7AFA02-5142-BB9B-7C7B-8AE2FAAD2A7D}"/>
              </a:ext>
            </a:extLst>
          </p:cNvPr>
          <p:cNvPicPr>
            <a:picLocks noChangeAspect="1"/>
          </p:cNvPicPr>
          <p:nvPr/>
        </p:nvPicPr>
        <p:blipFill>
          <a:blip r:embed="rId3"/>
          <a:stretch>
            <a:fillRect/>
          </a:stretch>
        </p:blipFill>
        <p:spPr>
          <a:xfrm>
            <a:off x="6894421" y="3045124"/>
            <a:ext cx="2120181" cy="119260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3666211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086009-C18D-4DB4-B176-B366E5518949}"/>
              </a:ext>
            </a:extLst>
          </p:cNvPr>
          <p:cNvSpPr>
            <a:spLocks noGrp="1"/>
          </p:cNvSpPr>
          <p:nvPr>
            <p:ph type="title"/>
          </p:nvPr>
        </p:nvSpPr>
        <p:spPr>
          <a:xfrm>
            <a:off x="1578229" y="288000"/>
            <a:ext cx="5765770" cy="504000"/>
          </a:xfrm>
        </p:spPr>
        <p:txBody>
          <a:bodyPr/>
          <a:lstStyle/>
          <a:p>
            <a:r>
              <a:rPr lang="en-US" dirty="0"/>
              <a:t>Good Girl, Bad Boy</a:t>
            </a:r>
          </a:p>
        </p:txBody>
      </p:sp>
      <p:sp>
        <p:nvSpPr>
          <p:cNvPr id="4" name="Footer Placeholder 3">
            <a:extLst>
              <a:ext uri="{FF2B5EF4-FFF2-40B4-BE49-F238E27FC236}">
                <a16:creationId xmlns:a16="http://schemas.microsoft.com/office/drawing/2014/main" id="{51F49C35-B48A-400D-8974-105D813373EE}"/>
              </a:ext>
            </a:extLst>
          </p:cNvPr>
          <p:cNvSpPr>
            <a:spLocks noGrp="1"/>
          </p:cNvSpPr>
          <p:nvPr>
            <p:ph type="ftr" sz="quarter" idx="11"/>
          </p:nvPr>
        </p:nvSpPr>
        <p:spPr/>
        <p:txBody>
          <a:bodyPr/>
          <a:lstStyle/>
          <a:p>
            <a:r>
              <a:rPr lang="en-US"/>
              <a:t>Who Wants to Become an IT Architect? - DigitalXChange 2022</a:t>
            </a:r>
            <a:endParaRPr lang="nl-NL"/>
          </a:p>
        </p:txBody>
      </p:sp>
      <p:pic>
        <p:nvPicPr>
          <p:cNvPr id="5" name="Content Placeholder 6" descr="User with solid fill">
            <a:extLst>
              <a:ext uri="{FF2B5EF4-FFF2-40B4-BE49-F238E27FC236}">
                <a16:creationId xmlns:a16="http://schemas.microsoft.com/office/drawing/2014/main" id="{60A3B4C9-55AC-4875-84FB-751543B352E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605156" y="288000"/>
            <a:ext cx="914400" cy="914400"/>
          </a:xfrm>
          <a:prstGeom prst="rect">
            <a:avLst/>
          </a:prstGeom>
        </p:spPr>
      </p:pic>
      <p:pic>
        <p:nvPicPr>
          <p:cNvPr id="6" name="Graphic 5" descr="Programmer female outline">
            <a:extLst>
              <a:ext uri="{FF2B5EF4-FFF2-40B4-BE49-F238E27FC236}">
                <a16:creationId xmlns:a16="http://schemas.microsoft.com/office/drawing/2014/main" id="{7E178697-E06F-4684-950D-68655D13543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810149" y="4005886"/>
            <a:ext cx="658546" cy="658546"/>
          </a:xfrm>
          <a:prstGeom prst="rect">
            <a:avLst/>
          </a:prstGeom>
        </p:spPr>
      </p:pic>
      <p:pic>
        <p:nvPicPr>
          <p:cNvPr id="7" name="Graphic 6" descr="Programmer male with solid fill">
            <a:extLst>
              <a:ext uri="{FF2B5EF4-FFF2-40B4-BE49-F238E27FC236}">
                <a16:creationId xmlns:a16="http://schemas.microsoft.com/office/drawing/2014/main" id="{968F7BAA-0A39-4B85-8905-B773EE1BD08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380408" y="3786328"/>
            <a:ext cx="658546" cy="658546"/>
          </a:xfrm>
          <a:prstGeom prst="rect">
            <a:avLst/>
          </a:prstGeom>
        </p:spPr>
      </p:pic>
      <p:pic>
        <p:nvPicPr>
          <p:cNvPr id="9" name="Graphic 8" descr="Users with solid fill">
            <a:extLst>
              <a:ext uri="{FF2B5EF4-FFF2-40B4-BE49-F238E27FC236}">
                <a16:creationId xmlns:a16="http://schemas.microsoft.com/office/drawing/2014/main" id="{04F3E969-CEB7-4797-B366-23879FC2132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485303" y="2006352"/>
            <a:ext cx="914400" cy="914400"/>
          </a:xfrm>
          <a:prstGeom prst="rect">
            <a:avLst/>
          </a:prstGeom>
        </p:spPr>
      </p:pic>
      <p:pic>
        <p:nvPicPr>
          <p:cNvPr id="11" name="Graphic 10" descr="Teacher outline">
            <a:extLst>
              <a:ext uri="{FF2B5EF4-FFF2-40B4-BE49-F238E27FC236}">
                <a16:creationId xmlns:a16="http://schemas.microsoft.com/office/drawing/2014/main" id="{B575EB3C-9373-4BED-BEF9-9019770F87D2}"/>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605156" y="2016243"/>
            <a:ext cx="914400" cy="914400"/>
          </a:xfrm>
          <a:prstGeom prst="rect">
            <a:avLst/>
          </a:prstGeom>
        </p:spPr>
      </p:pic>
      <p:pic>
        <p:nvPicPr>
          <p:cNvPr id="13" name="Graphic 12" descr="School girl with solid fill">
            <a:extLst>
              <a:ext uri="{FF2B5EF4-FFF2-40B4-BE49-F238E27FC236}">
                <a16:creationId xmlns:a16="http://schemas.microsoft.com/office/drawing/2014/main" id="{8301A4A7-F307-4FF7-B4CB-8DA78986B732}"/>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239890" y="3566834"/>
            <a:ext cx="658546" cy="658546"/>
          </a:xfrm>
          <a:prstGeom prst="rect">
            <a:avLst/>
          </a:prstGeom>
        </p:spPr>
      </p:pic>
      <p:sp>
        <p:nvSpPr>
          <p:cNvPr id="14" name="TextBox 13">
            <a:extLst>
              <a:ext uri="{FF2B5EF4-FFF2-40B4-BE49-F238E27FC236}">
                <a16:creationId xmlns:a16="http://schemas.microsoft.com/office/drawing/2014/main" id="{05BE1FA3-C92D-4903-AE39-03C7E9C2A9D5}"/>
              </a:ext>
            </a:extLst>
          </p:cNvPr>
          <p:cNvSpPr txBox="1"/>
          <p:nvPr/>
        </p:nvSpPr>
        <p:spPr>
          <a:xfrm>
            <a:off x="1578229" y="2720697"/>
            <a:ext cx="779059" cy="400110"/>
          </a:xfrm>
          <a:prstGeom prst="rect">
            <a:avLst/>
          </a:prstGeom>
          <a:noFill/>
        </p:spPr>
        <p:txBody>
          <a:bodyPr wrap="none" lIns="0" tIns="0" rIns="0" bIns="0" rtlCol="0">
            <a:spAutoFit/>
          </a:bodyPr>
          <a:lstStyle/>
          <a:p>
            <a:pPr algn="ctr"/>
            <a:r>
              <a:rPr lang="en-US" sz="1300" dirty="0"/>
              <a:t>Architects </a:t>
            </a:r>
          </a:p>
          <a:p>
            <a:pPr algn="ctr"/>
            <a:r>
              <a:rPr lang="en-US" sz="1300" dirty="0"/>
              <a:t>(peers)</a:t>
            </a:r>
          </a:p>
        </p:txBody>
      </p:sp>
      <p:sp>
        <p:nvSpPr>
          <p:cNvPr id="15" name="TextBox 14">
            <a:extLst>
              <a:ext uri="{FF2B5EF4-FFF2-40B4-BE49-F238E27FC236}">
                <a16:creationId xmlns:a16="http://schemas.microsoft.com/office/drawing/2014/main" id="{9A39D7D3-FDAF-4DBF-960E-A4D566D9AA44}"/>
              </a:ext>
            </a:extLst>
          </p:cNvPr>
          <p:cNvSpPr txBox="1"/>
          <p:nvPr/>
        </p:nvSpPr>
        <p:spPr>
          <a:xfrm>
            <a:off x="5059519" y="2680674"/>
            <a:ext cx="649217" cy="400110"/>
          </a:xfrm>
          <a:prstGeom prst="rect">
            <a:avLst/>
          </a:prstGeom>
          <a:noFill/>
        </p:spPr>
        <p:txBody>
          <a:bodyPr wrap="none" lIns="0" tIns="0" rIns="0" bIns="0" rtlCol="0">
            <a:spAutoFit/>
          </a:bodyPr>
          <a:lstStyle/>
          <a:p>
            <a:pPr algn="ctr"/>
            <a:r>
              <a:rPr lang="en-US" sz="1300" dirty="0"/>
              <a:t>Architect</a:t>
            </a:r>
          </a:p>
          <a:p>
            <a:pPr algn="ctr"/>
            <a:r>
              <a:rPr lang="en-US" sz="1300" dirty="0"/>
              <a:t>(you)</a:t>
            </a:r>
          </a:p>
        </p:txBody>
      </p:sp>
      <p:sp>
        <p:nvSpPr>
          <p:cNvPr id="16" name="TextBox 15">
            <a:extLst>
              <a:ext uri="{FF2B5EF4-FFF2-40B4-BE49-F238E27FC236}">
                <a16:creationId xmlns:a16="http://schemas.microsoft.com/office/drawing/2014/main" id="{B6ACF975-E3BB-4000-8CBE-1556D83BAAAA}"/>
              </a:ext>
            </a:extLst>
          </p:cNvPr>
          <p:cNvSpPr txBox="1"/>
          <p:nvPr/>
        </p:nvSpPr>
        <p:spPr>
          <a:xfrm>
            <a:off x="4505315" y="1110645"/>
            <a:ext cx="1114088" cy="200055"/>
          </a:xfrm>
          <a:prstGeom prst="rect">
            <a:avLst/>
          </a:prstGeom>
          <a:noFill/>
        </p:spPr>
        <p:txBody>
          <a:bodyPr wrap="none" lIns="0" tIns="0" rIns="0" bIns="0" rtlCol="0">
            <a:spAutoFit/>
          </a:bodyPr>
          <a:lstStyle/>
          <a:p>
            <a:pPr algn="ctr"/>
            <a:r>
              <a:rPr lang="en-US" sz="1300" dirty="0"/>
              <a:t>Product Owner</a:t>
            </a:r>
          </a:p>
        </p:txBody>
      </p:sp>
      <p:sp>
        <p:nvSpPr>
          <p:cNvPr id="17" name="TextBox 16">
            <a:extLst>
              <a:ext uri="{FF2B5EF4-FFF2-40B4-BE49-F238E27FC236}">
                <a16:creationId xmlns:a16="http://schemas.microsoft.com/office/drawing/2014/main" id="{80FB82B3-E8AA-4775-A651-D3291A6BEB65}"/>
              </a:ext>
            </a:extLst>
          </p:cNvPr>
          <p:cNvSpPr txBox="1"/>
          <p:nvPr/>
        </p:nvSpPr>
        <p:spPr>
          <a:xfrm>
            <a:off x="4843986" y="4717868"/>
            <a:ext cx="741550" cy="200055"/>
          </a:xfrm>
          <a:prstGeom prst="rect">
            <a:avLst/>
          </a:prstGeom>
          <a:noFill/>
        </p:spPr>
        <p:txBody>
          <a:bodyPr wrap="none" lIns="0" tIns="0" rIns="0" bIns="0" rtlCol="0">
            <a:spAutoFit/>
          </a:bodyPr>
          <a:lstStyle/>
          <a:p>
            <a:pPr algn="ctr"/>
            <a:r>
              <a:rPr lang="en-US" sz="1300" dirty="0"/>
              <a:t>The Team</a:t>
            </a:r>
          </a:p>
        </p:txBody>
      </p:sp>
      <p:sp>
        <p:nvSpPr>
          <p:cNvPr id="18" name="TextBox 17">
            <a:extLst>
              <a:ext uri="{FF2B5EF4-FFF2-40B4-BE49-F238E27FC236}">
                <a16:creationId xmlns:a16="http://schemas.microsoft.com/office/drawing/2014/main" id="{0C98C020-0C34-44E8-9C35-82245971C2DB}"/>
              </a:ext>
            </a:extLst>
          </p:cNvPr>
          <p:cNvSpPr txBox="1"/>
          <p:nvPr/>
        </p:nvSpPr>
        <p:spPr>
          <a:xfrm>
            <a:off x="3682846" y="4335159"/>
            <a:ext cx="1114088" cy="200055"/>
          </a:xfrm>
          <a:prstGeom prst="rect">
            <a:avLst/>
          </a:prstGeom>
          <a:noFill/>
        </p:spPr>
        <p:txBody>
          <a:bodyPr wrap="none" lIns="0" tIns="0" rIns="0" bIns="0" rtlCol="0">
            <a:spAutoFit/>
          </a:bodyPr>
          <a:lstStyle/>
          <a:p>
            <a:pPr algn="ctr"/>
            <a:r>
              <a:rPr lang="en-US" sz="1300" dirty="0"/>
              <a:t>Product Owner</a:t>
            </a:r>
          </a:p>
        </p:txBody>
      </p:sp>
      <p:cxnSp>
        <p:nvCxnSpPr>
          <p:cNvPr id="20" name="Straight Arrow Connector 19">
            <a:extLst>
              <a:ext uri="{FF2B5EF4-FFF2-40B4-BE49-F238E27FC236}">
                <a16:creationId xmlns:a16="http://schemas.microsoft.com/office/drawing/2014/main" id="{607F639D-143B-4C12-9114-EC8F30DCF138}"/>
              </a:ext>
            </a:extLst>
          </p:cNvPr>
          <p:cNvCxnSpPr>
            <a:stCxn id="9" idx="3"/>
          </p:cNvCxnSpPr>
          <p:nvPr/>
        </p:nvCxnSpPr>
        <p:spPr>
          <a:xfrm>
            <a:off x="2399703" y="2463552"/>
            <a:ext cx="2129882" cy="0"/>
          </a:xfrm>
          <a:prstGeom prst="straightConnector1">
            <a:avLst/>
          </a:prstGeom>
          <a:ln w="9525" cap="flat" cmpd="sng" algn="ctr">
            <a:solidFill>
              <a:schemeClr val="accent2"/>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21" name="Arrow: Curved Right 20">
            <a:extLst>
              <a:ext uri="{FF2B5EF4-FFF2-40B4-BE49-F238E27FC236}">
                <a16:creationId xmlns:a16="http://schemas.microsoft.com/office/drawing/2014/main" id="{AF695E8C-F581-4880-8B2B-67FF3EEB0C56}"/>
              </a:ext>
            </a:extLst>
          </p:cNvPr>
          <p:cNvSpPr/>
          <p:nvPr/>
        </p:nvSpPr>
        <p:spPr>
          <a:xfrm>
            <a:off x="3725261" y="2571750"/>
            <a:ext cx="557044" cy="1322775"/>
          </a:xfrm>
          <a:prstGeom prst="curvedRightArrow">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Rectangle 21">
            <a:extLst>
              <a:ext uri="{FF2B5EF4-FFF2-40B4-BE49-F238E27FC236}">
                <a16:creationId xmlns:a16="http://schemas.microsoft.com/office/drawing/2014/main" id="{6A037956-5AA5-439D-9364-92636874D47D}"/>
              </a:ext>
            </a:extLst>
          </p:cNvPr>
          <p:cNvSpPr/>
          <p:nvPr/>
        </p:nvSpPr>
        <p:spPr>
          <a:xfrm>
            <a:off x="3442010" y="3620429"/>
            <a:ext cx="2735766" cy="1097438"/>
          </a:xfrm>
          <a:custGeom>
            <a:avLst/>
            <a:gdLst>
              <a:gd name="connsiteX0" fmla="*/ 0 w 2735766"/>
              <a:gd name="connsiteY0" fmla="*/ 0 h 1097438"/>
              <a:gd name="connsiteX1" fmla="*/ 738657 w 2735766"/>
              <a:gd name="connsiteY1" fmla="*/ 0 h 1097438"/>
              <a:gd name="connsiteX2" fmla="*/ 1422598 w 2735766"/>
              <a:gd name="connsiteY2" fmla="*/ 0 h 1097438"/>
              <a:gd name="connsiteX3" fmla="*/ 2735766 w 2735766"/>
              <a:gd name="connsiteY3" fmla="*/ 0 h 1097438"/>
              <a:gd name="connsiteX4" fmla="*/ 2735766 w 2735766"/>
              <a:gd name="connsiteY4" fmla="*/ 526770 h 1097438"/>
              <a:gd name="connsiteX5" fmla="*/ 2735766 w 2735766"/>
              <a:gd name="connsiteY5" fmla="*/ 1097438 h 1097438"/>
              <a:gd name="connsiteX6" fmla="*/ 1997109 w 2735766"/>
              <a:gd name="connsiteY6" fmla="*/ 1097438 h 1097438"/>
              <a:gd name="connsiteX7" fmla="*/ 1395241 w 2735766"/>
              <a:gd name="connsiteY7" fmla="*/ 1097438 h 1097438"/>
              <a:gd name="connsiteX8" fmla="*/ 711299 w 2735766"/>
              <a:gd name="connsiteY8" fmla="*/ 1097438 h 1097438"/>
              <a:gd name="connsiteX9" fmla="*/ 0 w 2735766"/>
              <a:gd name="connsiteY9" fmla="*/ 1097438 h 1097438"/>
              <a:gd name="connsiteX10" fmla="*/ 0 w 2735766"/>
              <a:gd name="connsiteY10" fmla="*/ 581642 h 1097438"/>
              <a:gd name="connsiteX11" fmla="*/ 0 w 2735766"/>
              <a:gd name="connsiteY11" fmla="*/ 0 h 1097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35766" h="1097438" extrusionOk="0">
                <a:moveTo>
                  <a:pt x="0" y="0"/>
                </a:moveTo>
                <a:cubicBezTo>
                  <a:pt x="237272" y="21976"/>
                  <a:pt x="465530" y="-28180"/>
                  <a:pt x="738657" y="0"/>
                </a:cubicBezTo>
                <a:cubicBezTo>
                  <a:pt x="1011784" y="28180"/>
                  <a:pt x="1263692" y="-4991"/>
                  <a:pt x="1422598" y="0"/>
                </a:cubicBezTo>
                <a:cubicBezTo>
                  <a:pt x="1581504" y="4991"/>
                  <a:pt x="2288844" y="-6076"/>
                  <a:pt x="2735766" y="0"/>
                </a:cubicBezTo>
                <a:cubicBezTo>
                  <a:pt x="2744689" y="236200"/>
                  <a:pt x="2731710" y="362442"/>
                  <a:pt x="2735766" y="526770"/>
                </a:cubicBezTo>
                <a:cubicBezTo>
                  <a:pt x="2739823" y="691098"/>
                  <a:pt x="2721708" y="875005"/>
                  <a:pt x="2735766" y="1097438"/>
                </a:cubicBezTo>
                <a:cubicBezTo>
                  <a:pt x="2440061" y="1076421"/>
                  <a:pt x="2181656" y="1086332"/>
                  <a:pt x="1997109" y="1097438"/>
                </a:cubicBezTo>
                <a:cubicBezTo>
                  <a:pt x="1812562" y="1108544"/>
                  <a:pt x="1623986" y="1120683"/>
                  <a:pt x="1395241" y="1097438"/>
                </a:cubicBezTo>
                <a:cubicBezTo>
                  <a:pt x="1166496" y="1074193"/>
                  <a:pt x="1022071" y="1123744"/>
                  <a:pt x="711299" y="1097438"/>
                </a:cubicBezTo>
                <a:cubicBezTo>
                  <a:pt x="400527" y="1071132"/>
                  <a:pt x="274268" y="1080829"/>
                  <a:pt x="0" y="1097438"/>
                </a:cubicBezTo>
                <a:cubicBezTo>
                  <a:pt x="25297" y="882169"/>
                  <a:pt x="611" y="715632"/>
                  <a:pt x="0" y="581642"/>
                </a:cubicBezTo>
                <a:cubicBezTo>
                  <a:pt x="-611" y="447652"/>
                  <a:pt x="18093" y="143674"/>
                  <a:pt x="0" y="0"/>
                </a:cubicBezTo>
                <a:close/>
              </a:path>
            </a:pathLst>
          </a:custGeom>
          <a:noFill/>
          <a:ln>
            <a:prstDash val="dash"/>
            <a:extLst>
              <a:ext uri="{C807C97D-BFC1-408E-A445-0C87EB9F89A2}">
                <ask:lineSketchStyleProps xmlns:ask="http://schemas.microsoft.com/office/drawing/2018/sketchyshapes" sd="1271365041">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Arrow: Curved Right 22">
            <a:extLst>
              <a:ext uri="{FF2B5EF4-FFF2-40B4-BE49-F238E27FC236}">
                <a16:creationId xmlns:a16="http://schemas.microsoft.com/office/drawing/2014/main" id="{BAAA8759-C9D1-4EC3-8B04-BDAD325CB5EE}"/>
              </a:ext>
            </a:extLst>
          </p:cNvPr>
          <p:cNvSpPr/>
          <p:nvPr/>
        </p:nvSpPr>
        <p:spPr>
          <a:xfrm flipV="1">
            <a:off x="3739924" y="958124"/>
            <a:ext cx="557044" cy="1322775"/>
          </a:xfrm>
          <a:prstGeom prst="curvedRightArrow">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Arrow: Curved Right 23">
            <a:extLst>
              <a:ext uri="{FF2B5EF4-FFF2-40B4-BE49-F238E27FC236}">
                <a16:creationId xmlns:a16="http://schemas.microsoft.com/office/drawing/2014/main" id="{AC0E80EE-BE0C-48EC-9870-04F42D9E45F7}"/>
              </a:ext>
            </a:extLst>
          </p:cNvPr>
          <p:cNvSpPr/>
          <p:nvPr/>
        </p:nvSpPr>
        <p:spPr>
          <a:xfrm flipH="1">
            <a:off x="5807849" y="2561843"/>
            <a:ext cx="557044" cy="1322775"/>
          </a:xfrm>
          <a:prstGeom prst="curvedRightArrow">
            <a:avLst/>
          </a:prstGeom>
          <a:solidFill>
            <a:srgbClr val="FF0000"/>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Arrow: Curved Right 24">
            <a:extLst>
              <a:ext uri="{FF2B5EF4-FFF2-40B4-BE49-F238E27FC236}">
                <a16:creationId xmlns:a16="http://schemas.microsoft.com/office/drawing/2014/main" id="{76DE6F9F-8BF0-4DB7-9EAC-EDC91292F1D0}"/>
              </a:ext>
            </a:extLst>
          </p:cNvPr>
          <p:cNvSpPr/>
          <p:nvPr/>
        </p:nvSpPr>
        <p:spPr>
          <a:xfrm flipH="1" flipV="1">
            <a:off x="5822512" y="948217"/>
            <a:ext cx="557044" cy="1322775"/>
          </a:xfrm>
          <a:prstGeom prst="curvedRightArrow">
            <a:avLst/>
          </a:prstGeom>
          <a:solidFill>
            <a:srgbClr val="FF0000"/>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6" name="Speech Bubble: Rectangle 25">
            <a:extLst>
              <a:ext uri="{FF2B5EF4-FFF2-40B4-BE49-F238E27FC236}">
                <a16:creationId xmlns:a16="http://schemas.microsoft.com/office/drawing/2014/main" id="{69082E93-6F4E-4AF5-BDA5-B65A82BAFD6B}"/>
              </a:ext>
            </a:extLst>
          </p:cNvPr>
          <p:cNvSpPr/>
          <p:nvPr/>
        </p:nvSpPr>
        <p:spPr>
          <a:xfrm>
            <a:off x="1345580" y="809008"/>
            <a:ext cx="1955182" cy="963487"/>
          </a:xfrm>
          <a:prstGeom prst="wedgeRectCallout">
            <a:avLst>
              <a:gd name="adj1" fmla="val 73975"/>
              <a:gd name="adj2" fmla="val 40562"/>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accent6">
                    <a:lumMod val="75000"/>
                  </a:schemeClr>
                </a:solidFill>
              </a:rPr>
              <a:t>Co-create, facilitate big idea, explain and provide opportunities, create roadmap, listen, Order from Chaos</a:t>
            </a:r>
          </a:p>
        </p:txBody>
      </p:sp>
      <p:sp>
        <p:nvSpPr>
          <p:cNvPr id="27" name="Speech Bubble: Rectangle 26">
            <a:extLst>
              <a:ext uri="{FF2B5EF4-FFF2-40B4-BE49-F238E27FC236}">
                <a16:creationId xmlns:a16="http://schemas.microsoft.com/office/drawing/2014/main" id="{136EAD31-4B5B-4EA5-BEF7-80DC7B1E1BEC}"/>
              </a:ext>
            </a:extLst>
          </p:cNvPr>
          <p:cNvSpPr/>
          <p:nvPr/>
        </p:nvSpPr>
        <p:spPr>
          <a:xfrm>
            <a:off x="7045100" y="906558"/>
            <a:ext cx="1955182" cy="770363"/>
          </a:xfrm>
          <a:prstGeom prst="wedgeRectCallout">
            <a:avLst>
              <a:gd name="adj1" fmla="val -89143"/>
              <a:gd name="adj2" fmla="val 81093"/>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Keep asking </a:t>
            </a:r>
            <a:r>
              <a:rPr lang="en-US" sz="1100" i="1" dirty="0"/>
              <a:t>why</a:t>
            </a:r>
            <a:r>
              <a:rPr lang="en-US" sz="1100" dirty="0"/>
              <a:t>, press for non-functionals, demand decisions, claim budget for LCM &amp; Debt mgt, </a:t>
            </a:r>
          </a:p>
        </p:txBody>
      </p:sp>
      <p:sp>
        <p:nvSpPr>
          <p:cNvPr id="28" name="Speech Bubble: Rectangle 27">
            <a:extLst>
              <a:ext uri="{FF2B5EF4-FFF2-40B4-BE49-F238E27FC236}">
                <a16:creationId xmlns:a16="http://schemas.microsoft.com/office/drawing/2014/main" id="{7DC24275-A24E-4B51-BEB4-0984526B1212}"/>
              </a:ext>
            </a:extLst>
          </p:cNvPr>
          <p:cNvSpPr/>
          <p:nvPr/>
        </p:nvSpPr>
        <p:spPr>
          <a:xfrm>
            <a:off x="6994239" y="3297986"/>
            <a:ext cx="1955182" cy="914400"/>
          </a:xfrm>
          <a:prstGeom prst="wedgeRectCallout">
            <a:avLst>
              <a:gd name="adj1" fmla="val -88383"/>
              <a:gd name="adj2" fmla="val -21629"/>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focus on quality and debt control, clamor for adherence to standards and design decisions, point out weak spots</a:t>
            </a:r>
          </a:p>
        </p:txBody>
      </p:sp>
      <p:sp>
        <p:nvSpPr>
          <p:cNvPr id="29" name="Speech Bubble: Rectangle 28">
            <a:extLst>
              <a:ext uri="{FF2B5EF4-FFF2-40B4-BE49-F238E27FC236}">
                <a16:creationId xmlns:a16="http://schemas.microsoft.com/office/drawing/2014/main" id="{AD244DF7-3A69-48A6-BC74-F0F87DF7B9DB}"/>
              </a:ext>
            </a:extLst>
          </p:cNvPr>
          <p:cNvSpPr/>
          <p:nvPr/>
        </p:nvSpPr>
        <p:spPr>
          <a:xfrm>
            <a:off x="1004856" y="3354662"/>
            <a:ext cx="1955182" cy="979827"/>
          </a:xfrm>
          <a:prstGeom prst="wedgeRectCallout">
            <a:avLst>
              <a:gd name="adj1" fmla="val 90325"/>
              <a:gd name="adj2" fmla="val -65416"/>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accent6">
                    <a:lumMod val="75000"/>
                  </a:schemeClr>
                </a:solidFill>
              </a:rPr>
              <a:t>Sell, Enlist, Guide, Listen, Explain, Visualize, Paint the Picture (“of how it’s </a:t>
            </a:r>
            <a:r>
              <a:rPr lang="en-US" sz="1100" dirty="0" err="1">
                <a:solidFill>
                  <a:schemeClr val="accent6">
                    <a:lumMod val="75000"/>
                  </a:schemeClr>
                </a:solidFill>
              </a:rPr>
              <a:t>gonna</a:t>
            </a:r>
            <a:r>
              <a:rPr lang="en-US" sz="1100" dirty="0">
                <a:solidFill>
                  <a:schemeClr val="accent6">
                    <a:lumMod val="75000"/>
                  </a:schemeClr>
                </a:solidFill>
              </a:rPr>
              <a:t> be”), Convince, Empower, Demonstrate </a:t>
            </a:r>
          </a:p>
        </p:txBody>
      </p:sp>
      <p:sp>
        <p:nvSpPr>
          <p:cNvPr id="30" name="TextBox 29">
            <a:extLst>
              <a:ext uri="{FF2B5EF4-FFF2-40B4-BE49-F238E27FC236}">
                <a16:creationId xmlns:a16="http://schemas.microsoft.com/office/drawing/2014/main" id="{068B99EB-3C02-43FF-AEBF-82177117C9B9}"/>
              </a:ext>
            </a:extLst>
          </p:cNvPr>
          <p:cNvSpPr txBox="1"/>
          <p:nvPr/>
        </p:nvSpPr>
        <p:spPr>
          <a:xfrm rot="16200000">
            <a:off x="-432009" y="301290"/>
            <a:ext cx="1028567" cy="184666"/>
          </a:xfrm>
          <a:prstGeom prst="rect">
            <a:avLst/>
          </a:prstGeom>
          <a:noFill/>
        </p:spPr>
        <p:txBody>
          <a:bodyPr wrap="square" lIns="0" tIns="0" rIns="0" bIns="0" rtlCol="0">
            <a:spAutoFit/>
          </a:bodyPr>
          <a:lstStyle/>
          <a:p>
            <a:r>
              <a:rPr lang="en-US" sz="600" b="0" i="0" dirty="0">
                <a:solidFill>
                  <a:srgbClr val="5F7D95"/>
                </a:solidFill>
                <a:effectLst/>
                <a:latin typeface="Proxima Nova"/>
              </a:rPr>
              <a:t>Art vector created by </a:t>
            </a:r>
            <a:r>
              <a:rPr lang="en-US" sz="600" b="0" i="0" dirty="0" err="1">
                <a:solidFill>
                  <a:srgbClr val="5F7D95"/>
                </a:solidFill>
                <a:effectLst/>
                <a:latin typeface="Proxima Nova"/>
              </a:rPr>
              <a:t>brgfx</a:t>
            </a:r>
            <a:r>
              <a:rPr lang="en-US" sz="600" b="0" i="0" dirty="0">
                <a:solidFill>
                  <a:srgbClr val="5F7D95"/>
                </a:solidFill>
                <a:effectLst/>
                <a:latin typeface="Proxima Nova"/>
              </a:rPr>
              <a:t> - www.freepik.com</a:t>
            </a:r>
            <a:endParaRPr lang="en-US" sz="500" dirty="0"/>
          </a:p>
        </p:txBody>
      </p:sp>
      <p:pic>
        <p:nvPicPr>
          <p:cNvPr id="9220" name="Picture 4" descr="Devil and angel characters on white illustration Free Vector">
            <a:extLst>
              <a:ext uri="{FF2B5EF4-FFF2-40B4-BE49-F238E27FC236}">
                <a16:creationId xmlns:a16="http://schemas.microsoft.com/office/drawing/2014/main" id="{445C4433-7C43-41FC-88F6-9C16A0BB9F14}"/>
              </a:ext>
            </a:extLst>
          </p:cNvPr>
          <p:cNvPicPr>
            <a:picLocks noChangeAspect="1" noChangeArrowheads="1"/>
          </p:cNvPicPr>
          <p:nvPr/>
        </p:nvPicPr>
        <p:blipFill rotWithShape="1">
          <a:blip r:embed="rId14">
            <a:clrChange>
              <a:clrFrom>
                <a:srgbClr val="FFFFFF"/>
              </a:clrFrom>
              <a:clrTo>
                <a:srgbClr val="FFFFFF">
                  <a:alpha val="0"/>
                </a:srgbClr>
              </a:clrTo>
            </a:clrChange>
            <a:extLst>
              <a:ext uri="{28A0092B-C50C-407E-A947-70E740481C1C}">
                <a14:useLocalDpi xmlns:a14="http://schemas.microsoft.com/office/drawing/2010/main" val="0"/>
              </a:ext>
            </a:extLst>
          </a:blip>
          <a:srcRect t="16193" b="24885"/>
          <a:stretch/>
        </p:blipFill>
        <p:spPr bwMode="auto">
          <a:xfrm>
            <a:off x="144878" y="6500"/>
            <a:ext cx="1464032" cy="763432"/>
          </a:xfrm>
          <a:prstGeom prst="rect">
            <a:avLst/>
          </a:prstGeom>
          <a:noFill/>
          <a:extLst>
            <a:ext uri="{909E8E84-426E-40DD-AFC4-6F175D3DCCD1}">
              <a14:hiddenFill xmlns:a14="http://schemas.microsoft.com/office/drawing/2010/main">
                <a:solidFill>
                  <a:srgbClr val="FFFFFF"/>
                </a:solidFill>
              </a14:hiddenFill>
            </a:ext>
          </a:extLst>
        </p:spPr>
      </p:pic>
      <p:pic>
        <p:nvPicPr>
          <p:cNvPr id="32" name="Graphic 31" descr="Earth globe: Asia and Australia with solid fill">
            <a:extLst>
              <a:ext uri="{FF2B5EF4-FFF2-40B4-BE49-F238E27FC236}">
                <a16:creationId xmlns:a16="http://schemas.microsoft.com/office/drawing/2014/main" id="{0DE55484-71E8-4731-B6C3-DB6E6D6C388E}"/>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7649438" y="2108569"/>
            <a:ext cx="709966" cy="709966"/>
          </a:xfrm>
          <a:prstGeom prst="rect">
            <a:avLst/>
          </a:prstGeom>
        </p:spPr>
      </p:pic>
      <p:sp>
        <p:nvSpPr>
          <p:cNvPr id="35" name="TextBox 34">
            <a:extLst>
              <a:ext uri="{FF2B5EF4-FFF2-40B4-BE49-F238E27FC236}">
                <a16:creationId xmlns:a16="http://schemas.microsoft.com/office/drawing/2014/main" id="{5256FB55-462E-4E9C-9DB9-B18DA2595460}"/>
              </a:ext>
            </a:extLst>
          </p:cNvPr>
          <p:cNvSpPr txBox="1"/>
          <p:nvPr/>
        </p:nvSpPr>
        <p:spPr>
          <a:xfrm>
            <a:off x="7045100" y="2730588"/>
            <a:ext cx="1781385" cy="400110"/>
          </a:xfrm>
          <a:prstGeom prst="rect">
            <a:avLst/>
          </a:prstGeom>
          <a:noFill/>
        </p:spPr>
        <p:txBody>
          <a:bodyPr wrap="none" lIns="0" tIns="0" rIns="0" bIns="0" rtlCol="0">
            <a:spAutoFit/>
          </a:bodyPr>
          <a:lstStyle/>
          <a:p>
            <a:pPr algn="ctr"/>
            <a:r>
              <a:rPr lang="en-US" sz="1300" dirty="0"/>
              <a:t>The World</a:t>
            </a:r>
          </a:p>
          <a:p>
            <a:pPr algn="ctr"/>
            <a:r>
              <a:rPr lang="en-US" sz="1300" dirty="0"/>
              <a:t>(vendors, community, ..)</a:t>
            </a:r>
          </a:p>
        </p:txBody>
      </p:sp>
      <p:cxnSp>
        <p:nvCxnSpPr>
          <p:cNvPr id="36" name="Straight Arrow Connector 35">
            <a:extLst>
              <a:ext uri="{FF2B5EF4-FFF2-40B4-BE49-F238E27FC236}">
                <a16:creationId xmlns:a16="http://schemas.microsoft.com/office/drawing/2014/main" id="{A30899AE-1E94-402F-A944-8EA6F0DEF3F2}"/>
              </a:ext>
            </a:extLst>
          </p:cNvPr>
          <p:cNvCxnSpPr/>
          <p:nvPr/>
        </p:nvCxnSpPr>
        <p:spPr>
          <a:xfrm>
            <a:off x="5519556" y="2463552"/>
            <a:ext cx="2129882" cy="0"/>
          </a:xfrm>
          <a:prstGeom prst="straightConnector1">
            <a:avLst/>
          </a:prstGeom>
          <a:ln w="9525" cap="flat" cmpd="sng" algn="ctr">
            <a:solidFill>
              <a:schemeClr val="accent2"/>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3428559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3" grpId="0" animBg="1"/>
      <p:bldP spid="24" grpId="0" animBg="1"/>
      <p:bldP spid="25" grpId="0" animBg="1"/>
      <p:bldP spid="26" grpId="0" animBg="1"/>
      <p:bldP spid="27" grpId="0" animBg="1"/>
      <p:bldP spid="28" grpId="0" animBg="1"/>
      <p:bldP spid="29"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772CA2-5201-4B7D-85D0-C46FD7C24B4E}"/>
              </a:ext>
            </a:extLst>
          </p:cNvPr>
          <p:cNvSpPr>
            <a:spLocks noGrp="1"/>
          </p:cNvSpPr>
          <p:nvPr>
            <p:ph type="title"/>
          </p:nvPr>
        </p:nvSpPr>
        <p:spPr/>
        <p:txBody>
          <a:bodyPr/>
          <a:lstStyle/>
          <a:p>
            <a:r>
              <a:rPr lang="en-US" dirty="0"/>
              <a:t>Dare to be that little girl</a:t>
            </a:r>
          </a:p>
        </p:txBody>
      </p:sp>
      <p:pic>
        <p:nvPicPr>
          <p:cNvPr id="6" name="Snagit_SNG848">
            <a:extLst>
              <a:ext uri="{FF2B5EF4-FFF2-40B4-BE49-F238E27FC236}">
                <a16:creationId xmlns:a16="http://schemas.microsoft.com/office/drawing/2014/main" id="{DDD606D2-2463-49C2-8976-B2EF6321BB67}"/>
              </a:ext>
            </a:extLst>
          </p:cNvPr>
          <p:cNvPicPr>
            <a:picLocks noGrp="1" noChangeAspect="1"/>
          </p:cNvPicPr>
          <p:nvPr>
            <p:ph idx="1"/>
          </p:nvPr>
        </p:nvPicPr>
        <p:blipFill>
          <a:blip r:embed="rId2"/>
          <a:stretch>
            <a:fillRect/>
          </a:stretch>
        </p:blipFill>
        <p:spPr>
          <a:xfrm>
            <a:off x="1494693" y="1696862"/>
            <a:ext cx="1196731" cy="2154116"/>
          </a:xfrm>
        </p:spPr>
      </p:pic>
      <p:sp>
        <p:nvSpPr>
          <p:cNvPr id="4" name="Footer Placeholder 3">
            <a:extLst>
              <a:ext uri="{FF2B5EF4-FFF2-40B4-BE49-F238E27FC236}">
                <a16:creationId xmlns:a16="http://schemas.microsoft.com/office/drawing/2014/main" id="{3FE03F16-41FB-427E-9B6E-43539D59CBF2}"/>
              </a:ext>
            </a:extLst>
          </p:cNvPr>
          <p:cNvSpPr>
            <a:spLocks noGrp="1"/>
          </p:cNvSpPr>
          <p:nvPr>
            <p:ph type="ftr" sz="quarter" idx="11"/>
          </p:nvPr>
        </p:nvSpPr>
        <p:spPr/>
        <p:txBody>
          <a:bodyPr/>
          <a:lstStyle/>
          <a:p>
            <a:r>
              <a:rPr lang="en-US"/>
              <a:t>Who Wants to Become an IT Architect? - DigitalXChange 2022</a:t>
            </a:r>
            <a:endParaRPr lang="nl-NL"/>
          </a:p>
        </p:txBody>
      </p:sp>
      <p:pic>
        <p:nvPicPr>
          <p:cNvPr id="2050" name="Picture 2">
            <a:extLst>
              <a:ext uri="{FF2B5EF4-FFF2-40B4-BE49-F238E27FC236}">
                <a16:creationId xmlns:a16="http://schemas.microsoft.com/office/drawing/2014/main" id="{933DB022-2024-4360-8E1E-FF6C6AEB9D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06500" y="657172"/>
            <a:ext cx="3757881" cy="4233496"/>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Connector 7">
            <a:extLst>
              <a:ext uri="{FF2B5EF4-FFF2-40B4-BE49-F238E27FC236}">
                <a16:creationId xmlns:a16="http://schemas.microsoft.com/office/drawing/2014/main" id="{682DA338-0DE6-43E8-9FAB-372B8D963DB7}"/>
              </a:ext>
            </a:extLst>
          </p:cNvPr>
          <p:cNvCxnSpPr/>
          <p:nvPr/>
        </p:nvCxnSpPr>
        <p:spPr>
          <a:xfrm>
            <a:off x="2031023" y="1925515"/>
            <a:ext cx="2250831" cy="720970"/>
          </a:xfrm>
          <a:prstGeom prst="line">
            <a:avLst/>
          </a:prstGeom>
        </p:spPr>
        <p:style>
          <a:lnRef idx="1">
            <a:schemeClr val="accent3"/>
          </a:lnRef>
          <a:fillRef idx="0">
            <a:schemeClr val="accent3"/>
          </a:fillRef>
          <a:effectRef idx="0">
            <a:schemeClr val="accent3"/>
          </a:effectRef>
          <a:fontRef idx="minor">
            <a:schemeClr val="tx1"/>
          </a:fontRef>
        </p:style>
      </p:cxnSp>
      <p:cxnSp>
        <p:nvCxnSpPr>
          <p:cNvPr id="10" name="Straight Connector 9">
            <a:extLst>
              <a:ext uri="{FF2B5EF4-FFF2-40B4-BE49-F238E27FC236}">
                <a16:creationId xmlns:a16="http://schemas.microsoft.com/office/drawing/2014/main" id="{770735AA-FA24-48AC-BC9E-0806E1E91EE5}"/>
              </a:ext>
            </a:extLst>
          </p:cNvPr>
          <p:cNvCxnSpPr/>
          <p:nvPr/>
        </p:nvCxnSpPr>
        <p:spPr>
          <a:xfrm flipV="1">
            <a:off x="2540977" y="3147646"/>
            <a:ext cx="1881554" cy="483577"/>
          </a:xfrm>
          <a:prstGeom prst="line">
            <a:avLst/>
          </a:prstGeom>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3537113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0-#ppt_w/2"/>
                                          </p:val>
                                        </p:tav>
                                        <p:tav tm="100000">
                                          <p:val>
                                            <p:strVal val="#ppt_x"/>
                                          </p:val>
                                        </p:tav>
                                      </p:tavLst>
                                    </p:anim>
                                    <p:anim calcmode="lin" valueType="num">
                                      <p:cBhvr additive="base">
                                        <p:cTn id="12" dur="500" fill="hold"/>
                                        <p:tgtEl>
                                          <p:spTgt spid="10"/>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2050"/>
                                        </p:tgtEl>
                                        <p:attrNameLst>
                                          <p:attrName>style.visibility</p:attrName>
                                        </p:attrNameLst>
                                      </p:cBhvr>
                                      <p:to>
                                        <p:strVal val="visible"/>
                                      </p:to>
                                    </p:set>
                                    <p:anim calcmode="lin" valueType="num">
                                      <p:cBhvr additive="base">
                                        <p:cTn id="15" dur="500" fill="hold"/>
                                        <p:tgtEl>
                                          <p:spTgt spid="2050"/>
                                        </p:tgtEl>
                                        <p:attrNameLst>
                                          <p:attrName>ppt_x</p:attrName>
                                        </p:attrNameLst>
                                      </p:cBhvr>
                                      <p:tavLst>
                                        <p:tav tm="0">
                                          <p:val>
                                            <p:strVal val="0-#ppt_w/2"/>
                                          </p:val>
                                        </p:tav>
                                        <p:tav tm="100000">
                                          <p:val>
                                            <p:strVal val="#ppt_x"/>
                                          </p:val>
                                        </p:tav>
                                      </p:tavLst>
                                    </p:anim>
                                    <p:anim calcmode="lin" valueType="num">
                                      <p:cBhvr additive="base">
                                        <p:cTn id="16" dur="500" fill="hold"/>
                                        <p:tgtEl>
                                          <p:spTgt spid="205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4E7A3F4-E5A2-47F6-BE69-2A4BFB96096E}"/>
              </a:ext>
            </a:extLst>
          </p:cNvPr>
          <p:cNvSpPr>
            <a:spLocks noGrp="1"/>
          </p:cNvSpPr>
          <p:nvPr>
            <p:ph type="title"/>
          </p:nvPr>
        </p:nvSpPr>
        <p:spPr/>
        <p:txBody>
          <a:bodyPr/>
          <a:lstStyle/>
          <a:p>
            <a:r>
              <a:rPr lang="en-US" dirty="0"/>
              <a:t>You’d Better Think</a:t>
            </a:r>
          </a:p>
        </p:txBody>
      </p:sp>
      <p:sp>
        <p:nvSpPr>
          <p:cNvPr id="5" name="Content Placeholder 4">
            <a:extLst>
              <a:ext uri="{FF2B5EF4-FFF2-40B4-BE49-F238E27FC236}">
                <a16:creationId xmlns:a16="http://schemas.microsoft.com/office/drawing/2014/main" id="{BBC302C5-0C6A-4E27-9DC0-444869CCA7BC}"/>
              </a:ext>
            </a:extLst>
          </p:cNvPr>
          <p:cNvSpPr>
            <a:spLocks noGrp="1"/>
          </p:cNvSpPr>
          <p:nvPr>
            <p:ph idx="1"/>
          </p:nvPr>
        </p:nvSpPr>
        <p:spPr/>
        <p:txBody>
          <a:bodyPr/>
          <a:lstStyle/>
          <a:p>
            <a:r>
              <a:rPr lang="en-US" dirty="0"/>
              <a:t>also think further, harder and deeper and with imagination (what if?)</a:t>
            </a:r>
          </a:p>
          <a:p>
            <a:pPr lvl="1"/>
            <a:r>
              <a:rPr lang="en-US" dirty="0"/>
              <a:t>PO’s scope is inch deep – and often Quarter long</a:t>
            </a:r>
          </a:p>
          <a:p>
            <a:pPr lvl="1"/>
            <a:r>
              <a:rPr lang="en-US" dirty="0"/>
              <a:t>team’s scope is sprint</a:t>
            </a:r>
          </a:p>
          <a:p>
            <a:pPr lvl="1"/>
            <a:r>
              <a:rPr lang="en-US" dirty="0"/>
              <a:t>developer’s scope is story or task</a:t>
            </a:r>
          </a:p>
        </p:txBody>
      </p:sp>
      <p:sp>
        <p:nvSpPr>
          <p:cNvPr id="3" name="Footer Placeholder 2">
            <a:extLst>
              <a:ext uri="{FF2B5EF4-FFF2-40B4-BE49-F238E27FC236}">
                <a16:creationId xmlns:a16="http://schemas.microsoft.com/office/drawing/2014/main" id="{D156A3FA-F82F-4A44-B02A-65F69A4A2533}"/>
              </a:ext>
            </a:extLst>
          </p:cNvPr>
          <p:cNvSpPr>
            <a:spLocks noGrp="1"/>
          </p:cNvSpPr>
          <p:nvPr>
            <p:ph type="ftr" sz="quarter" idx="11"/>
          </p:nvPr>
        </p:nvSpPr>
        <p:spPr/>
        <p:txBody>
          <a:bodyPr/>
          <a:lstStyle/>
          <a:p>
            <a:r>
              <a:rPr lang="en-US" noProof="0"/>
              <a:t>Who Wants to Become an IT Architect? - DigitalXChange 2022</a:t>
            </a:r>
            <a:endParaRPr lang="nl-NL" noProof="0" dirty="0"/>
          </a:p>
        </p:txBody>
      </p:sp>
      <p:pic>
        <p:nvPicPr>
          <p:cNvPr id="4100" name="Picture 4" descr="The Thinker (Le Penseur)">
            <a:extLst>
              <a:ext uri="{FF2B5EF4-FFF2-40B4-BE49-F238E27FC236}">
                <a16:creationId xmlns:a16="http://schemas.microsoft.com/office/drawing/2014/main" id="{FA01637E-F8A6-4E27-861D-4524E381F8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33107" y="1461480"/>
            <a:ext cx="2697837" cy="33985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27200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999AEA-21EE-4202-84AF-CBAC96D5BC57}"/>
              </a:ext>
            </a:extLst>
          </p:cNvPr>
          <p:cNvSpPr>
            <a:spLocks noGrp="1"/>
          </p:cNvSpPr>
          <p:nvPr>
            <p:ph type="title"/>
          </p:nvPr>
        </p:nvSpPr>
        <p:spPr/>
        <p:txBody>
          <a:bodyPr/>
          <a:lstStyle/>
          <a:p>
            <a:r>
              <a:rPr lang="en-US" dirty="0"/>
              <a:t>Which &amp; How Much Technical Knowledge is required?</a:t>
            </a:r>
          </a:p>
        </p:txBody>
      </p:sp>
      <p:sp>
        <p:nvSpPr>
          <p:cNvPr id="3" name="Content Placeholder 2">
            <a:extLst>
              <a:ext uri="{FF2B5EF4-FFF2-40B4-BE49-F238E27FC236}">
                <a16:creationId xmlns:a16="http://schemas.microsoft.com/office/drawing/2014/main" id="{85FBCFB7-1B61-406A-BB33-3A4472CB9267}"/>
              </a:ext>
            </a:extLst>
          </p:cNvPr>
          <p:cNvSpPr>
            <a:spLocks noGrp="1"/>
          </p:cNvSpPr>
          <p:nvPr>
            <p:ph idx="1"/>
          </p:nvPr>
        </p:nvSpPr>
        <p:spPr/>
        <p:txBody>
          <a:bodyPr/>
          <a:lstStyle/>
          <a:p>
            <a:r>
              <a:rPr lang="en-US" dirty="0"/>
              <a:t>Look ahead – trends, roadmaps, vendor strategy</a:t>
            </a:r>
          </a:p>
          <a:p>
            <a:r>
              <a:rPr lang="en-US" dirty="0"/>
              <a:t>Assess viability – if, when, for what (and what not)</a:t>
            </a:r>
          </a:p>
          <a:p>
            <a:r>
              <a:rPr lang="en-US" dirty="0"/>
              <a:t>Understand complexity (including devil’s details)</a:t>
            </a:r>
          </a:p>
          <a:p>
            <a:r>
              <a:rPr lang="en-US" dirty="0"/>
              <a:t>Critically approach vendors</a:t>
            </a:r>
          </a:p>
          <a:p>
            <a:r>
              <a:rPr lang="en-US" dirty="0"/>
              <a:t>Explain to &amp; Discuss solution design with team</a:t>
            </a:r>
          </a:p>
          <a:p>
            <a:r>
              <a:rPr lang="en-US" dirty="0"/>
              <a:t>Assess team’s efforts</a:t>
            </a:r>
          </a:p>
          <a:p>
            <a:r>
              <a:rPr lang="en-US" dirty="0"/>
              <a:t>Retain credibility</a:t>
            </a:r>
          </a:p>
          <a:p>
            <a:endParaRPr lang="en-US" dirty="0"/>
          </a:p>
          <a:p>
            <a:r>
              <a:rPr lang="en-US" u="sng" dirty="0"/>
              <a:t>IT</a:t>
            </a:r>
            <a:r>
              <a:rPr lang="en-US" dirty="0"/>
              <a:t> Architect != </a:t>
            </a:r>
            <a:r>
              <a:rPr lang="en-US" u="sng" dirty="0"/>
              <a:t>I</a:t>
            </a:r>
            <a:r>
              <a:rPr lang="en-US" dirty="0"/>
              <a:t>vory </a:t>
            </a:r>
            <a:r>
              <a:rPr lang="en-US" u="sng" dirty="0"/>
              <a:t>T</a:t>
            </a:r>
            <a:r>
              <a:rPr lang="en-US" dirty="0"/>
              <a:t>ower Architect</a:t>
            </a:r>
          </a:p>
          <a:p>
            <a:endParaRPr lang="en-US" dirty="0"/>
          </a:p>
        </p:txBody>
      </p:sp>
      <p:sp>
        <p:nvSpPr>
          <p:cNvPr id="4" name="Footer Placeholder 3">
            <a:extLst>
              <a:ext uri="{FF2B5EF4-FFF2-40B4-BE49-F238E27FC236}">
                <a16:creationId xmlns:a16="http://schemas.microsoft.com/office/drawing/2014/main" id="{E73DF7CD-2B77-46D5-A0C4-E8D6DB1120E5}"/>
              </a:ext>
            </a:extLst>
          </p:cNvPr>
          <p:cNvSpPr>
            <a:spLocks noGrp="1"/>
          </p:cNvSpPr>
          <p:nvPr>
            <p:ph type="ftr" sz="quarter" idx="11"/>
          </p:nvPr>
        </p:nvSpPr>
        <p:spPr/>
        <p:txBody>
          <a:bodyPr/>
          <a:lstStyle/>
          <a:p>
            <a:r>
              <a:rPr lang="en-US"/>
              <a:t>Who Wants to Become an IT Architect? - DigitalXChange 2022</a:t>
            </a:r>
            <a:endParaRPr lang="nl-NL"/>
          </a:p>
        </p:txBody>
      </p:sp>
      <p:pic>
        <p:nvPicPr>
          <p:cNvPr id="10242" name="Picture 2" descr="From ivory towers to the classroom: How can we make academic research  useful in the real world?">
            <a:extLst>
              <a:ext uri="{FF2B5EF4-FFF2-40B4-BE49-F238E27FC236}">
                <a16:creationId xmlns:a16="http://schemas.microsoft.com/office/drawing/2014/main" id="{C77B5F60-9F80-44DB-B9DC-88D0410FCF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21954" y="1619792"/>
            <a:ext cx="2330908" cy="32357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8942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BBA399-3613-4B1A-958D-9C61F5CED65B}"/>
              </a:ext>
            </a:extLst>
          </p:cNvPr>
          <p:cNvSpPr>
            <a:spLocks noGrp="1"/>
          </p:cNvSpPr>
          <p:nvPr>
            <p:ph type="title"/>
          </p:nvPr>
        </p:nvSpPr>
        <p:spPr/>
        <p:txBody>
          <a:bodyPr/>
          <a:lstStyle/>
          <a:p>
            <a:r>
              <a:rPr lang="en-US" dirty="0"/>
              <a:t>Things to Know About</a:t>
            </a:r>
          </a:p>
        </p:txBody>
      </p:sp>
      <p:sp>
        <p:nvSpPr>
          <p:cNvPr id="4" name="Footer Placeholder 3">
            <a:extLst>
              <a:ext uri="{FF2B5EF4-FFF2-40B4-BE49-F238E27FC236}">
                <a16:creationId xmlns:a16="http://schemas.microsoft.com/office/drawing/2014/main" id="{5EA71E4D-FD63-45CA-9843-F6D9D98818EF}"/>
              </a:ext>
            </a:extLst>
          </p:cNvPr>
          <p:cNvSpPr>
            <a:spLocks noGrp="1"/>
          </p:cNvSpPr>
          <p:nvPr>
            <p:ph type="ftr" sz="quarter" idx="11"/>
          </p:nvPr>
        </p:nvSpPr>
        <p:spPr/>
        <p:txBody>
          <a:bodyPr/>
          <a:lstStyle/>
          <a:p>
            <a:r>
              <a:rPr lang="en-US"/>
              <a:t>Who Wants to Become an IT Architect? - DigitalXChange 2022</a:t>
            </a:r>
            <a:endParaRPr lang="nl-NL"/>
          </a:p>
        </p:txBody>
      </p:sp>
      <p:pic>
        <p:nvPicPr>
          <p:cNvPr id="5" name="Picture 2" descr="Inch Wide versus Mile Deep">
            <a:extLst>
              <a:ext uri="{FF2B5EF4-FFF2-40B4-BE49-F238E27FC236}">
                <a16:creationId xmlns:a16="http://schemas.microsoft.com/office/drawing/2014/main" id="{A2E2736F-D666-4130-8A47-CBC56ED4F7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86098" y="6386"/>
            <a:ext cx="3346670" cy="239258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BCCCD234-6597-492E-890D-845FF9018B40}"/>
              </a:ext>
            </a:extLst>
          </p:cNvPr>
          <p:cNvSpPr txBox="1"/>
          <p:nvPr/>
        </p:nvSpPr>
        <p:spPr>
          <a:xfrm>
            <a:off x="1266092" y="2203938"/>
            <a:ext cx="854401" cy="200055"/>
          </a:xfrm>
          <a:prstGeom prst="rect">
            <a:avLst/>
          </a:prstGeom>
          <a:noFill/>
        </p:spPr>
        <p:txBody>
          <a:bodyPr wrap="none" lIns="0" tIns="0" rIns="0" bIns="0" rtlCol="0">
            <a:spAutoFit/>
          </a:bodyPr>
          <a:lstStyle/>
          <a:p>
            <a:r>
              <a:rPr lang="en-US" sz="1300" dirty="0"/>
              <a:t>Kubernetes</a:t>
            </a:r>
          </a:p>
        </p:txBody>
      </p:sp>
      <p:sp>
        <p:nvSpPr>
          <p:cNvPr id="7" name="TextBox 6">
            <a:extLst>
              <a:ext uri="{FF2B5EF4-FFF2-40B4-BE49-F238E27FC236}">
                <a16:creationId xmlns:a16="http://schemas.microsoft.com/office/drawing/2014/main" id="{97C4FEF7-4638-4FCD-9A3C-A578AE42AE2D}"/>
              </a:ext>
            </a:extLst>
          </p:cNvPr>
          <p:cNvSpPr txBox="1"/>
          <p:nvPr/>
        </p:nvSpPr>
        <p:spPr>
          <a:xfrm>
            <a:off x="2393691" y="1427249"/>
            <a:ext cx="807913" cy="200055"/>
          </a:xfrm>
          <a:prstGeom prst="rect">
            <a:avLst/>
          </a:prstGeom>
          <a:noFill/>
        </p:spPr>
        <p:txBody>
          <a:bodyPr wrap="none" lIns="0" tIns="0" rIns="0" bIns="0" rtlCol="0">
            <a:spAutoFit/>
          </a:bodyPr>
          <a:lstStyle/>
          <a:p>
            <a:r>
              <a:rPr lang="en-US" sz="1300" dirty="0"/>
              <a:t>Containers</a:t>
            </a:r>
          </a:p>
        </p:txBody>
      </p:sp>
      <p:sp>
        <p:nvSpPr>
          <p:cNvPr id="8" name="TextBox 7">
            <a:extLst>
              <a:ext uri="{FF2B5EF4-FFF2-40B4-BE49-F238E27FC236}">
                <a16:creationId xmlns:a16="http://schemas.microsoft.com/office/drawing/2014/main" id="{7A76C4ED-78C1-487E-874B-ED6BF3B19883}"/>
              </a:ext>
            </a:extLst>
          </p:cNvPr>
          <p:cNvSpPr txBox="1"/>
          <p:nvPr/>
        </p:nvSpPr>
        <p:spPr>
          <a:xfrm>
            <a:off x="2023815" y="878327"/>
            <a:ext cx="267702" cy="200055"/>
          </a:xfrm>
          <a:prstGeom prst="rect">
            <a:avLst/>
          </a:prstGeom>
          <a:noFill/>
        </p:spPr>
        <p:txBody>
          <a:bodyPr wrap="none" lIns="0" tIns="0" rIns="0" bIns="0" rtlCol="0">
            <a:spAutoFit/>
          </a:bodyPr>
          <a:lstStyle/>
          <a:p>
            <a:r>
              <a:rPr lang="en-US" sz="1300" dirty="0"/>
              <a:t>API</a:t>
            </a:r>
          </a:p>
        </p:txBody>
      </p:sp>
      <p:sp>
        <p:nvSpPr>
          <p:cNvPr id="9" name="TextBox 8">
            <a:extLst>
              <a:ext uri="{FF2B5EF4-FFF2-40B4-BE49-F238E27FC236}">
                <a16:creationId xmlns:a16="http://schemas.microsoft.com/office/drawing/2014/main" id="{5260DE37-B257-48F9-8A9D-BAD4FFD92138}"/>
              </a:ext>
            </a:extLst>
          </p:cNvPr>
          <p:cNvSpPr txBox="1"/>
          <p:nvPr/>
        </p:nvSpPr>
        <p:spPr>
          <a:xfrm>
            <a:off x="1723291" y="1327222"/>
            <a:ext cx="310767" cy="200055"/>
          </a:xfrm>
          <a:prstGeom prst="rect">
            <a:avLst/>
          </a:prstGeom>
          <a:noFill/>
        </p:spPr>
        <p:txBody>
          <a:bodyPr wrap="square" lIns="0" tIns="0" rIns="0" bIns="0" rtlCol="0">
            <a:spAutoFit/>
          </a:bodyPr>
          <a:lstStyle/>
          <a:p>
            <a:r>
              <a:rPr lang="en-US" sz="1300" dirty="0"/>
              <a:t>6R</a:t>
            </a:r>
          </a:p>
        </p:txBody>
      </p:sp>
      <p:sp>
        <p:nvSpPr>
          <p:cNvPr id="10" name="TextBox 9">
            <a:extLst>
              <a:ext uri="{FF2B5EF4-FFF2-40B4-BE49-F238E27FC236}">
                <a16:creationId xmlns:a16="http://schemas.microsoft.com/office/drawing/2014/main" id="{8D5BCBB1-D0CB-43ED-8315-3852B575E564}"/>
              </a:ext>
            </a:extLst>
          </p:cNvPr>
          <p:cNvSpPr txBox="1"/>
          <p:nvPr/>
        </p:nvSpPr>
        <p:spPr>
          <a:xfrm>
            <a:off x="1875692" y="2813538"/>
            <a:ext cx="370294" cy="200055"/>
          </a:xfrm>
          <a:prstGeom prst="rect">
            <a:avLst/>
          </a:prstGeom>
          <a:noFill/>
        </p:spPr>
        <p:txBody>
          <a:bodyPr wrap="none" lIns="0" tIns="0" rIns="0" bIns="0" rtlCol="0">
            <a:spAutoFit/>
          </a:bodyPr>
          <a:lstStyle/>
          <a:p>
            <a:r>
              <a:rPr lang="en-US" sz="1300" dirty="0"/>
              <a:t>Agile</a:t>
            </a:r>
          </a:p>
        </p:txBody>
      </p:sp>
      <p:sp>
        <p:nvSpPr>
          <p:cNvPr id="11" name="TextBox 10">
            <a:extLst>
              <a:ext uri="{FF2B5EF4-FFF2-40B4-BE49-F238E27FC236}">
                <a16:creationId xmlns:a16="http://schemas.microsoft.com/office/drawing/2014/main" id="{5432D699-346B-4281-93AE-DD99D9165CB6}"/>
              </a:ext>
            </a:extLst>
          </p:cNvPr>
          <p:cNvSpPr txBox="1"/>
          <p:nvPr/>
        </p:nvSpPr>
        <p:spPr>
          <a:xfrm>
            <a:off x="3209746" y="2072738"/>
            <a:ext cx="835165" cy="200055"/>
          </a:xfrm>
          <a:prstGeom prst="rect">
            <a:avLst/>
          </a:prstGeom>
          <a:noFill/>
        </p:spPr>
        <p:txBody>
          <a:bodyPr wrap="none" lIns="0" tIns="0" rIns="0" bIns="0" rtlCol="0">
            <a:spAutoFit/>
          </a:bodyPr>
          <a:lstStyle/>
          <a:p>
            <a:r>
              <a:rPr lang="en-US" sz="1300" dirty="0"/>
              <a:t>Decoupling</a:t>
            </a:r>
          </a:p>
        </p:txBody>
      </p:sp>
      <p:sp>
        <p:nvSpPr>
          <p:cNvPr id="12" name="TextBox 11">
            <a:extLst>
              <a:ext uri="{FF2B5EF4-FFF2-40B4-BE49-F238E27FC236}">
                <a16:creationId xmlns:a16="http://schemas.microsoft.com/office/drawing/2014/main" id="{9E2F20A3-16E4-4D51-9F2D-46E64F08DC39}"/>
              </a:ext>
            </a:extLst>
          </p:cNvPr>
          <p:cNvSpPr txBox="1"/>
          <p:nvPr/>
        </p:nvSpPr>
        <p:spPr>
          <a:xfrm>
            <a:off x="2365311" y="1972710"/>
            <a:ext cx="426399" cy="200055"/>
          </a:xfrm>
          <a:prstGeom prst="rect">
            <a:avLst/>
          </a:prstGeom>
          <a:noFill/>
        </p:spPr>
        <p:txBody>
          <a:bodyPr wrap="none" lIns="0" tIns="0" rIns="0" bIns="0" rtlCol="0">
            <a:spAutoFit/>
          </a:bodyPr>
          <a:lstStyle/>
          <a:p>
            <a:r>
              <a:rPr lang="en-US" sz="1300" dirty="0"/>
              <a:t>Kafka</a:t>
            </a:r>
          </a:p>
        </p:txBody>
      </p:sp>
      <p:sp>
        <p:nvSpPr>
          <p:cNvPr id="13" name="TextBox 12">
            <a:extLst>
              <a:ext uri="{FF2B5EF4-FFF2-40B4-BE49-F238E27FC236}">
                <a16:creationId xmlns:a16="http://schemas.microsoft.com/office/drawing/2014/main" id="{31E4A678-3B5E-4C67-B84C-DBC46901D03B}"/>
              </a:ext>
            </a:extLst>
          </p:cNvPr>
          <p:cNvSpPr txBox="1"/>
          <p:nvPr/>
        </p:nvSpPr>
        <p:spPr>
          <a:xfrm>
            <a:off x="4247391" y="3981938"/>
            <a:ext cx="649217" cy="200055"/>
          </a:xfrm>
          <a:prstGeom prst="rect">
            <a:avLst/>
          </a:prstGeom>
          <a:noFill/>
        </p:spPr>
        <p:txBody>
          <a:bodyPr wrap="none" lIns="0" tIns="0" rIns="0" bIns="0" rtlCol="0">
            <a:spAutoFit/>
          </a:bodyPr>
          <a:lstStyle/>
          <a:p>
            <a:r>
              <a:rPr lang="en-US" sz="1300" dirty="0"/>
              <a:t>Reactive</a:t>
            </a:r>
          </a:p>
        </p:txBody>
      </p:sp>
      <p:sp>
        <p:nvSpPr>
          <p:cNvPr id="14" name="TextBox 13">
            <a:extLst>
              <a:ext uri="{FF2B5EF4-FFF2-40B4-BE49-F238E27FC236}">
                <a16:creationId xmlns:a16="http://schemas.microsoft.com/office/drawing/2014/main" id="{7E265835-8FFF-4B5F-95B5-D00E5D2CBD55}"/>
              </a:ext>
            </a:extLst>
          </p:cNvPr>
          <p:cNvSpPr txBox="1"/>
          <p:nvPr/>
        </p:nvSpPr>
        <p:spPr>
          <a:xfrm>
            <a:off x="3010886" y="2997962"/>
            <a:ext cx="1021113" cy="200055"/>
          </a:xfrm>
          <a:prstGeom prst="rect">
            <a:avLst/>
          </a:prstGeom>
          <a:noFill/>
        </p:spPr>
        <p:txBody>
          <a:bodyPr wrap="none" lIns="0" tIns="0" rIns="0" bIns="0" rtlCol="0">
            <a:spAutoFit/>
          </a:bodyPr>
          <a:lstStyle/>
          <a:p>
            <a:r>
              <a:rPr lang="en-US" sz="1300" dirty="0"/>
              <a:t>Microservices</a:t>
            </a:r>
          </a:p>
        </p:txBody>
      </p:sp>
      <p:sp>
        <p:nvSpPr>
          <p:cNvPr id="15" name="TextBox 14">
            <a:extLst>
              <a:ext uri="{FF2B5EF4-FFF2-40B4-BE49-F238E27FC236}">
                <a16:creationId xmlns:a16="http://schemas.microsoft.com/office/drawing/2014/main" id="{F59E354C-43EC-4316-9394-DC974CA8147C}"/>
              </a:ext>
            </a:extLst>
          </p:cNvPr>
          <p:cNvSpPr txBox="1"/>
          <p:nvPr/>
        </p:nvSpPr>
        <p:spPr>
          <a:xfrm>
            <a:off x="2505786" y="3885817"/>
            <a:ext cx="480901" cy="200055"/>
          </a:xfrm>
          <a:prstGeom prst="rect">
            <a:avLst/>
          </a:prstGeom>
          <a:noFill/>
        </p:spPr>
        <p:txBody>
          <a:bodyPr wrap="none" lIns="0" tIns="0" rIns="0" bIns="0" rtlCol="0">
            <a:spAutoFit/>
          </a:bodyPr>
          <a:lstStyle/>
          <a:p>
            <a:r>
              <a:rPr lang="en-US" sz="1300" dirty="0"/>
              <a:t>CQRS</a:t>
            </a:r>
          </a:p>
        </p:txBody>
      </p:sp>
      <p:sp>
        <p:nvSpPr>
          <p:cNvPr id="16" name="TextBox 15">
            <a:extLst>
              <a:ext uri="{FF2B5EF4-FFF2-40B4-BE49-F238E27FC236}">
                <a16:creationId xmlns:a16="http://schemas.microsoft.com/office/drawing/2014/main" id="{300B128D-09E0-4DF8-9F72-FC29A6A0A140}"/>
              </a:ext>
            </a:extLst>
          </p:cNvPr>
          <p:cNvSpPr txBox="1"/>
          <p:nvPr/>
        </p:nvSpPr>
        <p:spPr>
          <a:xfrm>
            <a:off x="5341815" y="2661138"/>
            <a:ext cx="602729" cy="200055"/>
          </a:xfrm>
          <a:prstGeom prst="rect">
            <a:avLst/>
          </a:prstGeom>
          <a:noFill/>
        </p:spPr>
        <p:txBody>
          <a:bodyPr wrap="none" lIns="0" tIns="0" rIns="0" bIns="0" rtlCol="0">
            <a:spAutoFit/>
          </a:bodyPr>
          <a:lstStyle/>
          <a:p>
            <a:r>
              <a:rPr lang="en-US" sz="1300" dirty="0"/>
              <a:t>DevOps</a:t>
            </a:r>
          </a:p>
        </p:txBody>
      </p:sp>
      <p:sp>
        <p:nvSpPr>
          <p:cNvPr id="17" name="TextBox 16">
            <a:extLst>
              <a:ext uri="{FF2B5EF4-FFF2-40B4-BE49-F238E27FC236}">
                <a16:creationId xmlns:a16="http://schemas.microsoft.com/office/drawing/2014/main" id="{66ECEFB5-2051-48FF-927F-577FC134D145}"/>
              </a:ext>
            </a:extLst>
          </p:cNvPr>
          <p:cNvSpPr txBox="1"/>
          <p:nvPr/>
        </p:nvSpPr>
        <p:spPr>
          <a:xfrm>
            <a:off x="4388741" y="3078006"/>
            <a:ext cx="1003480" cy="200055"/>
          </a:xfrm>
          <a:prstGeom prst="rect">
            <a:avLst/>
          </a:prstGeom>
          <a:noFill/>
        </p:spPr>
        <p:txBody>
          <a:bodyPr wrap="none" lIns="0" tIns="0" rIns="0" bIns="0" rtlCol="0">
            <a:spAutoFit/>
          </a:bodyPr>
          <a:lstStyle/>
          <a:p>
            <a:r>
              <a:rPr lang="en-US" sz="1300" dirty="0"/>
              <a:t>Infra as Code</a:t>
            </a:r>
          </a:p>
        </p:txBody>
      </p:sp>
      <p:sp>
        <p:nvSpPr>
          <p:cNvPr id="18" name="TextBox 17">
            <a:extLst>
              <a:ext uri="{FF2B5EF4-FFF2-40B4-BE49-F238E27FC236}">
                <a16:creationId xmlns:a16="http://schemas.microsoft.com/office/drawing/2014/main" id="{90D713B1-452B-48F3-9020-3821C828108F}"/>
              </a:ext>
            </a:extLst>
          </p:cNvPr>
          <p:cNvSpPr txBox="1"/>
          <p:nvPr/>
        </p:nvSpPr>
        <p:spPr>
          <a:xfrm>
            <a:off x="5877219" y="3447064"/>
            <a:ext cx="844783" cy="200055"/>
          </a:xfrm>
          <a:prstGeom prst="rect">
            <a:avLst/>
          </a:prstGeom>
          <a:noFill/>
        </p:spPr>
        <p:txBody>
          <a:bodyPr wrap="none" lIns="0" tIns="0" rIns="0" bIns="0" rtlCol="0">
            <a:spAutoFit/>
          </a:bodyPr>
          <a:lstStyle/>
          <a:p>
            <a:r>
              <a:rPr lang="en-US" sz="1300" dirty="0"/>
              <a:t>Automation</a:t>
            </a:r>
          </a:p>
        </p:txBody>
      </p:sp>
      <p:sp>
        <p:nvSpPr>
          <p:cNvPr id="19" name="TextBox 18">
            <a:extLst>
              <a:ext uri="{FF2B5EF4-FFF2-40B4-BE49-F238E27FC236}">
                <a16:creationId xmlns:a16="http://schemas.microsoft.com/office/drawing/2014/main" id="{F13F65D7-BCA3-418D-B8B6-9BD6CD88CC67}"/>
              </a:ext>
            </a:extLst>
          </p:cNvPr>
          <p:cNvSpPr txBox="1"/>
          <p:nvPr/>
        </p:nvSpPr>
        <p:spPr>
          <a:xfrm>
            <a:off x="3572738" y="3558160"/>
            <a:ext cx="918521" cy="200055"/>
          </a:xfrm>
          <a:prstGeom prst="rect">
            <a:avLst/>
          </a:prstGeom>
          <a:noFill/>
        </p:spPr>
        <p:txBody>
          <a:bodyPr wrap="none" lIns="0" tIns="0" rIns="0" bIns="0" rtlCol="0">
            <a:spAutoFit/>
          </a:bodyPr>
          <a:lstStyle/>
          <a:p>
            <a:r>
              <a:rPr lang="en-US" sz="1300" dirty="0"/>
              <a:t>Pay per Use</a:t>
            </a:r>
          </a:p>
        </p:txBody>
      </p:sp>
      <p:sp>
        <p:nvSpPr>
          <p:cNvPr id="20" name="TextBox 19">
            <a:extLst>
              <a:ext uri="{FF2B5EF4-FFF2-40B4-BE49-F238E27FC236}">
                <a16:creationId xmlns:a16="http://schemas.microsoft.com/office/drawing/2014/main" id="{DBBB8B7D-115C-4735-9B97-D6FA50C93BB1}"/>
              </a:ext>
            </a:extLst>
          </p:cNvPr>
          <p:cNvSpPr txBox="1"/>
          <p:nvPr/>
        </p:nvSpPr>
        <p:spPr>
          <a:xfrm>
            <a:off x="6412623" y="4232990"/>
            <a:ext cx="1606209" cy="200055"/>
          </a:xfrm>
          <a:prstGeom prst="rect">
            <a:avLst/>
          </a:prstGeom>
          <a:noFill/>
        </p:spPr>
        <p:txBody>
          <a:bodyPr wrap="none" lIns="0" tIns="0" rIns="0" bIns="0" rtlCol="0">
            <a:spAutoFit/>
          </a:bodyPr>
          <a:lstStyle/>
          <a:p>
            <a:r>
              <a:rPr lang="en-US" sz="1300" dirty="0"/>
              <a:t>Dependency Injection</a:t>
            </a:r>
          </a:p>
        </p:txBody>
      </p:sp>
      <p:sp>
        <p:nvSpPr>
          <p:cNvPr id="21" name="TextBox 20">
            <a:extLst>
              <a:ext uri="{FF2B5EF4-FFF2-40B4-BE49-F238E27FC236}">
                <a16:creationId xmlns:a16="http://schemas.microsoft.com/office/drawing/2014/main" id="{F9D58BA7-99DB-4F89-B70E-376A36239605}"/>
              </a:ext>
            </a:extLst>
          </p:cNvPr>
          <p:cNvSpPr txBox="1"/>
          <p:nvPr/>
        </p:nvSpPr>
        <p:spPr>
          <a:xfrm>
            <a:off x="6680325" y="4625953"/>
            <a:ext cx="565861" cy="200055"/>
          </a:xfrm>
          <a:prstGeom prst="rect">
            <a:avLst/>
          </a:prstGeom>
          <a:noFill/>
        </p:spPr>
        <p:txBody>
          <a:bodyPr wrap="none" lIns="0" tIns="0" rIns="0" bIns="0" rtlCol="0">
            <a:spAutoFit/>
          </a:bodyPr>
          <a:lstStyle/>
          <a:p>
            <a:r>
              <a:rPr lang="en-US" sz="1300" dirty="0"/>
              <a:t>Sidecar</a:t>
            </a:r>
          </a:p>
        </p:txBody>
      </p:sp>
      <p:sp>
        <p:nvSpPr>
          <p:cNvPr id="22" name="TextBox 21">
            <a:extLst>
              <a:ext uri="{FF2B5EF4-FFF2-40B4-BE49-F238E27FC236}">
                <a16:creationId xmlns:a16="http://schemas.microsoft.com/office/drawing/2014/main" id="{96E85FAA-0D54-4632-BE1F-459F5E20246A}"/>
              </a:ext>
            </a:extLst>
          </p:cNvPr>
          <p:cNvSpPr txBox="1"/>
          <p:nvPr/>
        </p:nvSpPr>
        <p:spPr>
          <a:xfrm>
            <a:off x="337255" y="1327221"/>
            <a:ext cx="788677" cy="200055"/>
          </a:xfrm>
          <a:prstGeom prst="rect">
            <a:avLst/>
          </a:prstGeom>
          <a:noFill/>
        </p:spPr>
        <p:txBody>
          <a:bodyPr wrap="none" lIns="0" tIns="0" rIns="0" bIns="0" rtlCol="0">
            <a:spAutoFit/>
          </a:bodyPr>
          <a:lstStyle/>
          <a:p>
            <a:r>
              <a:rPr lang="en-US" sz="1300" dirty="0"/>
              <a:t>Serverless</a:t>
            </a:r>
          </a:p>
        </p:txBody>
      </p:sp>
      <p:sp>
        <p:nvSpPr>
          <p:cNvPr id="23" name="TextBox 22">
            <a:extLst>
              <a:ext uri="{FF2B5EF4-FFF2-40B4-BE49-F238E27FC236}">
                <a16:creationId xmlns:a16="http://schemas.microsoft.com/office/drawing/2014/main" id="{CDE6679C-163C-41EC-AB77-D553FBB1CA1C}"/>
              </a:ext>
            </a:extLst>
          </p:cNvPr>
          <p:cNvSpPr txBox="1"/>
          <p:nvPr/>
        </p:nvSpPr>
        <p:spPr>
          <a:xfrm>
            <a:off x="1202088" y="1746738"/>
            <a:ext cx="537006" cy="200055"/>
          </a:xfrm>
          <a:prstGeom prst="rect">
            <a:avLst/>
          </a:prstGeom>
          <a:noFill/>
        </p:spPr>
        <p:txBody>
          <a:bodyPr wrap="none" lIns="0" tIns="0" rIns="0" bIns="0" rtlCol="0">
            <a:spAutoFit/>
          </a:bodyPr>
          <a:lstStyle/>
          <a:p>
            <a:r>
              <a:rPr lang="en-US" sz="1300" dirty="0"/>
              <a:t>TCP/IP</a:t>
            </a:r>
          </a:p>
        </p:txBody>
      </p:sp>
      <p:sp>
        <p:nvSpPr>
          <p:cNvPr id="24" name="TextBox 23">
            <a:extLst>
              <a:ext uri="{FF2B5EF4-FFF2-40B4-BE49-F238E27FC236}">
                <a16:creationId xmlns:a16="http://schemas.microsoft.com/office/drawing/2014/main" id="{FC0017A7-7731-4329-80C0-597B48000F78}"/>
              </a:ext>
            </a:extLst>
          </p:cNvPr>
          <p:cNvSpPr txBox="1"/>
          <p:nvPr/>
        </p:nvSpPr>
        <p:spPr>
          <a:xfrm>
            <a:off x="471106" y="1855141"/>
            <a:ext cx="436017" cy="200055"/>
          </a:xfrm>
          <a:prstGeom prst="rect">
            <a:avLst/>
          </a:prstGeom>
          <a:noFill/>
        </p:spPr>
        <p:txBody>
          <a:bodyPr wrap="none" lIns="0" tIns="0" rIns="0" bIns="0" rtlCol="0">
            <a:spAutoFit/>
          </a:bodyPr>
          <a:lstStyle/>
          <a:p>
            <a:r>
              <a:rPr lang="en-US" sz="1300" dirty="0"/>
              <a:t>HTTP</a:t>
            </a:r>
          </a:p>
        </p:txBody>
      </p:sp>
      <p:sp>
        <p:nvSpPr>
          <p:cNvPr id="25" name="TextBox 24">
            <a:extLst>
              <a:ext uri="{FF2B5EF4-FFF2-40B4-BE49-F238E27FC236}">
                <a16:creationId xmlns:a16="http://schemas.microsoft.com/office/drawing/2014/main" id="{481FEFF6-AFA7-4A1B-8B8B-2C7E958D4BE8}"/>
              </a:ext>
            </a:extLst>
          </p:cNvPr>
          <p:cNvSpPr txBox="1"/>
          <p:nvPr/>
        </p:nvSpPr>
        <p:spPr>
          <a:xfrm>
            <a:off x="459861" y="2761165"/>
            <a:ext cx="480901" cy="200055"/>
          </a:xfrm>
          <a:prstGeom prst="rect">
            <a:avLst/>
          </a:prstGeom>
          <a:noFill/>
        </p:spPr>
        <p:txBody>
          <a:bodyPr wrap="none" lIns="0" tIns="0" rIns="0" bIns="0" rtlCol="0">
            <a:spAutoFit/>
          </a:bodyPr>
          <a:lstStyle/>
          <a:p>
            <a:r>
              <a:rPr lang="en-US" sz="1300" dirty="0"/>
              <a:t>GDPR</a:t>
            </a:r>
          </a:p>
        </p:txBody>
      </p:sp>
      <p:sp>
        <p:nvSpPr>
          <p:cNvPr id="26" name="TextBox 25">
            <a:extLst>
              <a:ext uri="{FF2B5EF4-FFF2-40B4-BE49-F238E27FC236}">
                <a16:creationId xmlns:a16="http://schemas.microsoft.com/office/drawing/2014/main" id="{7FB91A2F-18F0-439B-898D-1DE9553610BC}"/>
              </a:ext>
            </a:extLst>
          </p:cNvPr>
          <p:cNvSpPr txBox="1"/>
          <p:nvPr/>
        </p:nvSpPr>
        <p:spPr>
          <a:xfrm>
            <a:off x="1180802" y="3293850"/>
            <a:ext cx="1569340" cy="200055"/>
          </a:xfrm>
          <a:prstGeom prst="rect">
            <a:avLst/>
          </a:prstGeom>
          <a:noFill/>
        </p:spPr>
        <p:txBody>
          <a:bodyPr wrap="none" lIns="0" tIns="0" rIns="0" bIns="0" rtlCol="0">
            <a:spAutoFit/>
          </a:bodyPr>
          <a:lstStyle/>
          <a:p>
            <a:r>
              <a:rPr lang="en-US" sz="1300" dirty="0"/>
              <a:t>Multimodal Database</a:t>
            </a:r>
          </a:p>
        </p:txBody>
      </p:sp>
      <p:sp>
        <p:nvSpPr>
          <p:cNvPr id="27" name="TextBox 26">
            <a:extLst>
              <a:ext uri="{FF2B5EF4-FFF2-40B4-BE49-F238E27FC236}">
                <a16:creationId xmlns:a16="http://schemas.microsoft.com/office/drawing/2014/main" id="{8A02EFD1-8BC8-4910-B6E2-708EE2F5CDEE}"/>
              </a:ext>
            </a:extLst>
          </p:cNvPr>
          <p:cNvSpPr txBox="1"/>
          <p:nvPr/>
        </p:nvSpPr>
        <p:spPr>
          <a:xfrm>
            <a:off x="1723291" y="4528551"/>
            <a:ext cx="657231" cy="200055"/>
          </a:xfrm>
          <a:prstGeom prst="rect">
            <a:avLst/>
          </a:prstGeom>
          <a:noFill/>
        </p:spPr>
        <p:txBody>
          <a:bodyPr wrap="none" lIns="0" tIns="0" rIns="0" bIns="0" rtlCol="0">
            <a:spAutoFit/>
          </a:bodyPr>
          <a:lstStyle/>
          <a:p>
            <a:r>
              <a:rPr lang="en-US" sz="1300" dirty="0"/>
              <a:t>Elasticity</a:t>
            </a:r>
          </a:p>
        </p:txBody>
      </p:sp>
      <p:sp>
        <p:nvSpPr>
          <p:cNvPr id="28" name="TextBox 27">
            <a:extLst>
              <a:ext uri="{FF2B5EF4-FFF2-40B4-BE49-F238E27FC236}">
                <a16:creationId xmlns:a16="http://schemas.microsoft.com/office/drawing/2014/main" id="{09863D17-EE3A-41FE-8B69-5EFC62CE0A28}"/>
              </a:ext>
            </a:extLst>
          </p:cNvPr>
          <p:cNvSpPr txBox="1"/>
          <p:nvPr/>
        </p:nvSpPr>
        <p:spPr>
          <a:xfrm>
            <a:off x="1774305" y="3580232"/>
            <a:ext cx="631583" cy="200055"/>
          </a:xfrm>
          <a:prstGeom prst="rect">
            <a:avLst/>
          </a:prstGeom>
          <a:noFill/>
        </p:spPr>
        <p:txBody>
          <a:bodyPr wrap="none" lIns="0" tIns="0" rIns="0" bIns="0" rtlCol="0">
            <a:spAutoFit/>
          </a:bodyPr>
          <a:lstStyle/>
          <a:p>
            <a:r>
              <a:rPr lang="en-US" sz="1300" dirty="0"/>
              <a:t>Monolith</a:t>
            </a:r>
          </a:p>
        </p:txBody>
      </p:sp>
      <p:sp>
        <p:nvSpPr>
          <p:cNvPr id="29" name="TextBox 28">
            <a:extLst>
              <a:ext uri="{FF2B5EF4-FFF2-40B4-BE49-F238E27FC236}">
                <a16:creationId xmlns:a16="http://schemas.microsoft.com/office/drawing/2014/main" id="{AC728E36-443D-4C32-84F5-39EE72C4FE97}"/>
              </a:ext>
            </a:extLst>
          </p:cNvPr>
          <p:cNvSpPr txBox="1"/>
          <p:nvPr/>
        </p:nvSpPr>
        <p:spPr>
          <a:xfrm>
            <a:off x="4964092" y="4587132"/>
            <a:ext cx="546625" cy="200055"/>
          </a:xfrm>
          <a:prstGeom prst="rect">
            <a:avLst/>
          </a:prstGeom>
          <a:noFill/>
        </p:spPr>
        <p:txBody>
          <a:bodyPr wrap="none" lIns="0" tIns="0" rIns="0" bIns="0" rtlCol="0">
            <a:spAutoFit/>
          </a:bodyPr>
          <a:lstStyle/>
          <a:p>
            <a:r>
              <a:rPr lang="en-US" sz="1300" dirty="0"/>
              <a:t>NoSQL</a:t>
            </a:r>
          </a:p>
        </p:txBody>
      </p:sp>
      <p:sp>
        <p:nvSpPr>
          <p:cNvPr id="30" name="TextBox 29">
            <a:extLst>
              <a:ext uri="{FF2B5EF4-FFF2-40B4-BE49-F238E27FC236}">
                <a16:creationId xmlns:a16="http://schemas.microsoft.com/office/drawing/2014/main" id="{E96D7313-B610-40BE-AA4B-232F2E893B3C}"/>
              </a:ext>
            </a:extLst>
          </p:cNvPr>
          <p:cNvSpPr txBox="1"/>
          <p:nvPr/>
        </p:nvSpPr>
        <p:spPr>
          <a:xfrm>
            <a:off x="6867135" y="2861504"/>
            <a:ext cx="1048364" cy="200055"/>
          </a:xfrm>
          <a:prstGeom prst="rect">
            <a:avLst/>
          </a:prstGeom>
          <a:noFill/>
        </p:spPr>
        <p:txBody>
          <a:bodyPr wrap="none" lIns="0" tIns="0" rIns="0" bIns="0" rtlCol="0">
            <a:spAutoFit/>
          </a:bodyPr>
          <a:lstStyle/>
          <a:p>
            <a:r>
              <a:rPr lang="en-US" sz="1300" dirty="0"/>
              <a:t>Encapsulation</a:t>
            </a:r>
          </a:p>
        </p:txBody>
      </p:sp>
      <p:sp>
        <p:nvSpPr>
          <p:cNvPr id="31" name="TextBox 30">
            <a:extLst>
              <a:ext uri="{FF2B5EF4-FFF2-40B4-BE49-F238E27FC236}">
                <a16:creationId xmlns:a16="http://schemas.microsoft.com/office/drawing/2014/main" id="{D548C63E-CA2C-4BF2-855F-E9BCD83BEC0E}"/>
              </a:ext>
            </a:extLst>
          </p:cNvPr>
          <p:cNvSpPr txBox="1"/>
          <p:nvPr/>
        </p:nvSpPr>
        <p:spPr>
          <a:xfrm>
            <a:off x="334606" y="3616225"/>
            <a:ext cx="867482" cy="200055"/>
          </a:xfrm>
          <a:prstGeom prst="rect">
            <a:avLst/>
          </a:prstGeom>
          <a:noFill/>
        </p:spPr>
        <p:txBody>
          <a:bodyPr wrap="none" lIns="0" tIns="0" rIns="0" bIns="0" rtlCol="0">
            <a:spAutoFit/>
          </a:bodyPr>
          <a:lstStyle/>
          <a:p>
            <a:r>
              <a:rPr lang="en-US" sz="1300" dirty="0"/>
              <a:t>Transaction</a:t>
            </a:r>
          </a:p>
        </p:txBody>
      </p:sp>
      <p:sp>
        <p:nvSpPr>
          <p:cNvPr id="32" name="TextBox 31">
            <a:extLst>
              <a:ext uri="{FF2B5EF4-FFF2-40B4-BE49-F238E27FC236}">
                <a16:creationId xmlns:a16="http://schemas.microsoft.com/office/drawing/2014/main" id="{73D5726E-9D45-4F55-91DF-29AB2C33E0EB}"/>
              </a:ext>
            </a:extLst>
          </p:cNvPr>
          <p:cNvSpPr txBox="1"/>
          <p:nvPr/>
        </p:nvSpPr>
        <p:spPr>
          <a:xfrm>
            <a:off x="3019702" y="4433045"/>
            <a:ext cx="1106072" cy="200055"/>
          </a:xfrm>
          <a:prstGeom prst="rect">
            <a:avLst/>
          </a:prstGeom>
          <a:noFill/>
        </p:spPr>
        <p:txBody>
          <a:bodyPr wrap="none" lIns="0" tIns="0" rIns="0" bIns="0" rtlCol="0">
            <a:spAutoFit/>
          </a:bodyPr>
          <a:lstStyle/>
          <a:p>
            <a:r>
              <a:rPr lang="en-US" sz="1300" dirty="0"/>
              <a:t>[reverse] proxy</a:t>
            </a:r>
          </a:p>
        </p:txBody>
      </p:sp>
      <p:sp>
        <p:nvSpPr>
          <p:cNvPr id="33" name="TextBox 32">
            <a:extLst>
              <a:ext uri="{FF2B5EF4-FFF2-40B4-BE49-F238E27FC236}">
                <a16:creationId xmlns:a16="http://schemas.microsoft.com/office/drawing/2014/main" id="{5547874D-8D82-4047-9612-358F872A3EAC}"/>
              </a:ext>
            </a:extLst>
          </p:cNvPr>
          <p:cNvSpPr txBox="1"/>
          <p:nvPr/>
        </p:nvSpPr>
        <p:spPr>
          <a:xfrm>
            <a:off x="3075895" y="909569"/>
            <a:ext cx="1383392" cy="200055"/>
          </a:xfrm>
          <a:prstGeom prst="rect">
            <a:avLst/>
          </a:prstGeom>
          <a:noFill/>
        </p:spPr>
        <p:txBody>
          <a:bodyPr wrap="none" lIns="0" tIns="0" rIns="0" bIns="0" rtlCol="0">
            <a:spAutoFit/>
          </a:bodyPr>
          <a:lstStyle/>
          <a:p>
            <a:r>
              <a:rPr lang="en-US" sz="1300" strike="sngStrike" dirty="0"/>
              <a:t>Project</a:t>
            </a:r>
            <a:r>
              <a:rPr lang="en-US" sz="1300" dirty="0"/>
              <a:t> =&gt; Product</a:t>
            </a:r>
          </a:p>
        </p:txBody>
      </p:sp>
      <p:sp>
        <p:nvSpPr>
          <p:cNvPr id="34" name="TextBox 33">
            <a:extLst>
              <a:ext uri="{FF2B5EF4-FFF2-40B4-BE49-F238E27FC236}">
                <a16:creationId xmlns:a16="http://schemas.microsoft.com/office/drawing/2014/main" id="{29D98809-8821-4894-9D35-1BD7FF616121}"/>
              </a:ext>
            </a:extLst>
          </p:cNvPr>
          <p:cNvSpPr txBox="1"/>
          <p:nvPr/>
        </p:nvSpPr>
        <p:spPr>
          <a:xfrm>
            <a:off x="3080115" y="2624628"/>
            <a:ext cx="1883977" cy="200055"/>
          </a:xfrm>
          <a:prstGeom prst="rect">
            <a:avLst/>
          </a:prstGeom>
          <a:noFill/>
        </p:spPr>
        <p:txBody>
          <a:bodyPr wrap="none" lIns="0" tIns="0" rIns="0" bIns="0" rtlCol="0">
            <a:spAutoFit/>
          </a:bodyPr>
          <a:lstStyle/>
          <a:p>
            <a:r>
              <a:rPr lang="en-US" sz="1300" dirty="0"/>
              <a:t>Event Driven Architecture</a:t>
            </a:r>
          </a:p>
        </p:txBody>
      </p:sp>
      <p:sp>
        <p:nvSpPr>
          <p:cNvPr id="35" name="TextBox 34">
            <a:extLst>
              <a:ext uri="{FF2B5EF4-FFF2-40B4-BE49-F238E27FC236}">
                <a16:creationId xmlns:a16="http://schemas.microsoft.com/office/drawing/2014/main" id="{FCE7BFE1-F4D5-4F6D-A3BE-85C1568A211A}"/>
              </a:ext>
            </a:extLst>
          </p:cNvPr>
          <p:cNvSpPr txBox="1"/>
          <p:nvPr/>
        </p:nvSpPr>
        <p:spPr>
          <a:xfrm>
            <a:off x="3527264" y="1667428"/>
            <a:ext cx="444032" cy="200055"/>
          </a:xfrm>
          <a:prstGeom prst="rect">
            <a:avLst/>
          </a:prstGeom>
          <a:noFill/>
        </p:spPr>
        <p:txBody>
          <a:bodyPr wrap="none" lIns="0" tIns="0" rIns="0" bIns="0" rtlCol="0">
            <a:spAutoFit/>
          </a:bodyPr>
          <a:lstStyle/>
          <a:p>
            <a:r>
              <a:rPr lang="en-US" sz="1300" dirty="0"/>
              <a:t>REST</a:t>
            </a:r>
          </a:p>
        </p:txBody>
      </p:sp>
      <p:sp>
        <p:nvSpPr>
          <p:cNvPr id="36" name="TextBox 35">
            <a:extLst>
              <a:ext uri="{FF2B5EF4-FFF2-40B4-BE49-F238E27FC236}">
                <a16:creationId xmlns:a16="http://schemas.microsoft.com/office/drawing/2014/main" id="{263D8426-B2FD-46B7-84D0-2E1BF8D4795D}"/>
              </a:ext>
            </a:extLst>
          </p:cNvPr>
          <p:cNvSpPr txBox="1"/>
          <p:nvPr/>
        </p:nvSpPr>
        <p:spPr>
          <a:xfrm>
            <a:off x="4735228" y="1600453"/>
            <a:ext cx="436017" cy="200055"/>
          </a:xfrm>
          <a:prstGeom prst="rect">
            <a:avLst/>
          </a:prstGeom>
          <a:noFill/>
        </p:spPr>
        <p:txBody>
          <a:bodyPr wrap="none" lIns="0" tIns="0" rIns="0" bIns="0" rtlCol="0">
            <a:spAutoFit/>
          </a:bodyPr>
          <a:lstStyle/>
          <a:p>
            <a:r>
              <a:rPr lang="en-US" sz="1300" dirty="0"/>
              <a:t>Cloud</a:t>
            </a:r>
          </a:p>
        </p:txBody>
      </p:sp>
      <p:sp>
        <p:nvSpPr>
          <p:cNvPr id="37" name="TextBox 36">
            <a:extLst>
              <a:ext uri="{FF2B5EF4-FFF2-40B4-BE49-F238E27FC236}">
                <a16:creationId xmlns:a16="http://schemas.microsoft.com/office/drawing/2014/main" id="{E46AB708-7501-49E4-BEA9-0EA415790FA4}"/>
              </a:ext>
            </a:extLst>
          </p:cNvPr>
          <p:cNvSpPr txBox="1"/>
          <p:nvPr/>
        </p:nvSpPr>
        <p:spPr>
          <a:xfrm>
            <a:off x="4804040" y="2052419"/>
            <a:ext cx="714939" cy="200055"/>
          </a:xfrm>
          <a:prstGeom prst="rect">
            <a:avLst/>
          </a:prstGeom>
          <a:noFill/>
        </p:spPr>
        <p:txBody>
          <a:bodyPr wrap="none" lIns="0" tIns="0" rIns="0" bIns="0" rtlCol="0">
            <a:spAutoFit/>
          </a:bodyPr>
          <a:lstStyle/>
          <a:p>
            <a:r>
              <a:rPr lang="en-US" sz="1300" dirty="0"/>
              <a:t>Notebook</a:t>
            </a:r>
          </a:p>
        </p:txBody>
      </p:sp>
      <p:sp>
        <p:nvSpPr>
          <p:cNvPr id="38" name="TextBox 37">
            <a:extLst>
              <a:ext uri="{FF2B5EF4-FFF2-40B4-BE49-F238E27FC236}">
                <a16:creationId xmlns:a16="http://schemas.microsoft.com/office/drawing/2014/main" id="{1496AC57-8160-4503-98CD-583C4F98A214}"/>
              </a:ext>
            </a:extLst>
          </p:cNvPr>
          <p:cNvSpPr txBox="1"/>
          <p:nvPr/>
        </p:nvSpPr>
        <p:spPr>
          <a:xfrm>
            <a:off x="6678496" y="3763904"/>
            <a:ext cx="1131720" cy="200055"/>
          </a:xfrm>
          <a:prstGeom prst="rect">
            <a:avLst/>
          </a:prstGeom>
          <a:noFill/>
        </p:spPr>
        <p:txBody>
          <a:bodyPr wrap="none" lIns="0" tIns="0" rIns="0" bIns="0" rtlCol="0">
            <a:spAutoFit/>
          </a:bodyPr>
          <a:lstStyle/>
          <a:p>
            <a:r>
              <a:rPr lang="en-US" sz="1300" dirty="0"/>
              <a:t>Event Sourcing</a:t>
            </a:r>
          </a:p>
        </p:txBody>
      </p:sp>
      <p:sp>
        <p:nvSpPr>
          <p:cNvPr id="39" name="TextBox 38">
            <a:extLst>
              <a:ext uri="{FF2B5EF4-FFF2-40B4-BE49-F238E27FC236}">
                <a16:creationId xmlns:a16="http://schemas.microsoft.com/office/drawing/2014/main" id="{D97B000C-611E-4AFE-BD2D-A2EF0E6BC241}"/>
              </a:ext>
            </a:extLst>
          </p:cNvPr>
          <p:cNvSpPr txBox="1"/>
          <p:nvPr/>
        </p:nvSpPr>
        <p:spPr>
          <a:xfrm>
            <a:off x="768347" y="4070609"/>
            <a:ext cx="453650" cy="200055"/>
          </a:xfrm>
          <a:prstGeom prst="rect">
            <a:avLst/>
          </a:prstGeom>
          <a:noFill/>
        </p:spPr>
        <p:txBody>
          <a:bodyPr wrap="none" lIns="0" tIns="0" rIns="0" bIns="0" rtlCol="0">
            <a:spAutoFit/>
          </a:bodyPr>
          <a:lstStyle/>
          <a:p>
            <a:r>
              <a:rPr lang="en-US" sz="1300" dirty="0"/>
              <a:t>CI/CD</a:t>
            </a:r>
          </a:p>
        </p:txBody>
      </p:sp>
      <p:sp>
        <p:nvSpPr>
          <p:cNvPr id="40" name="TextBox 39">
            <a:extLst>
              <a:ext uri="{FF2B5EF4-FFF2-40B4-BE49-F238E27FC236}">
                <a16:creationId xmlns:a16="http://schemas.microsoft.com/office/drawing/2014/main" id="{00008513-E1BA-40BF-AF51-A39482243441}"/>
              </a:ext>
            </a:extLst>
          </p:cNvPr>
          <p:cNvSpPr txBox="1"/>
          <p:nvPr/>
        </p:nvSpPr>
        <p:spPr>
          <a:xfrm>
            <a:off x="4597496" y="432819"/>
            <a:ext cx="333425" cy="200055"/>
          </a:xfrm>
          <a:prstGeom prst="rect">
            <a:avLst/>
          </a:prstGeom>
          <a:noFill/>
        </p:spPr>
        <p:txBody>
          <a:bodyPr wrap="none" lIns="0" tIns="0" rIns="0" bIns="0" rtlCol="0">
            <a:spAutoFit/>
          </a:bodyPr>
          <a:lstStyle/>
          <a:p>
            <a:r>
              <a:rPr lang="en-US" sz="1300" dirty="0"/>
              <a:t>SQL</a:t>
            </a:r>
          </a:p>
        </p:txBody>
      </p:sp>
      <p:sp>
        <p:nvSpPr>
          <p:cNvPr id="41" name="TextBox 40">
            <a:extLst>
              <a:ext uri="{FF2B5EF4-FFF2-40B4-BE49-F238E27FC236}">
                <a16:creationId xmlns:a16="http://schemas.microsoft.com/office/drawing/2014/main" id="{A81FB2F2-8423-403F-B5F7-2753818006EC}"/>
              </a:ext>
            </a:extLst>
          </p:cNvPr>
          <p:cNvSpPr txBox="1"/>
          <p:nvPr/>
        </p:nvSpPr>
        <p:spPr>
          <a:xfrm>
            <a:off x="7583780" y="3358105"/>
            <a:ext cx="717312" cy="200055"/>
          </a:xfrm>
          <a:prstGeom prst="rect">
            <a:avLst/>
          </a:prstGeom>
          <a:noFill/>
        </p:spPr>
        <p:txBody>
          <a:bodyPr wrap="none" lIns="0" tIns="0" rIns="0" bIns="0" rtlCol="0">
            <a:spAutoFit/>
          </a:bodyPr>
          <a:lstStyle/>
          <a:p>
            <a:r>
              <a:rPr lang="en-US" sz="1300" dirty="0"/>
              <a:t>Terraform</a:t>
            </a:r>
          </a:p>
        </p:txBody>
      </p:sp>
      <p:sp>
        <p:nvSpPr>
          <p:cNvPr id="42" name="TextBox 41">
            <a:extLst>
              <a:ext uri="{FF2B5EF4-FFF2-40B4-BE49-F238E27FC236}">
                <a16:creationId xmlns:a16="http://schemas.microsoft.com/office/drawing/2014/main" id="{13245219-8D92-41F0-B04F-7B5D8C1130E8}"/>
              </a:ext>
            </a:extLst>
          </p:cNvPr>
          <p:cNvSpPr txBox="1"/>
          <p:nvPr/>
        </p:nvSpPr>
        <p:spPr>
          <a:xfrm>
            <a:off x="1713486" y="4132024"/>
            <a:ext cx="436017" cy="200055"/>
          </a:xfrm>
          <a:prstGeom prst="rect">
            <a:avLst/>
          </a:prstGeom>
          <a:noFill/>
        </p:spPr>
        <p:txBody>
          <a:bodyPr wrap="none" lIns="0" tIns="0" rIns="0" bIns="0" rtlCol="0">
            <a:spAutoFit/>
          </a:bodyPr>
          <a:lstStyle/>
          <a:p>
            <a:r>
              <a:rPr lang="en-US" sz="1300" dirty="0"/>
              <a:t>Spark</a:t>
            </a:r>
          </a:p>
        </p:txBody>
      </p:sp>
      <p:sp>
        <p:nvSpPr>
          <p:cNvPr id="43" name="TextBox 42">
            <a:extLst>
              <a:ext uri="{FF2B5EF4-FFF2-40B4-BE49-F238E27FC236}">
                <a16:creationId xmlns:a16="http://schemas.microsoft.com/office/drawing/2014/main" id="{F4DF4125-4EE5-45A5-BC29-D869C2187561}"/>
              </a:ext>
            </a:extLst>
          </p:cNvPr>
          <p:cNvSpPr txBox="1"/>
          <p:nvPr/>
        </p:nvSpPr>
        <p:spPr>
          <a:xfrm>
            <a:off x="5114464" y="1014893"/>
            <a:ext cx="482504" cy="200055"/>
          </a:xfrm>
          <a:prstGeom prst="rect">
            <a:avLst/>
          </a:prstGeom>
          <a:noFill/>
        </p:spPr>
        <p:txBody>
          <a:bodyPr wrap="none" lIns="0" tIns="0" rIns="0" bIns="0" rtlCol="0">
            <a:spAutoFit/>
          </a:bodyPr>
          <a:lstStyle/>
          <a:p>
            <a:r>
              <a:rPr lang="en-US" sz="1300" dirty="0"/>
              <a:t>Cache</a:t>
            </a:r>
          </a:p>
        </p:txBody>
      </p:sp>
      <p:sp>
        <p:nvSpPr>
          <p:cNvPr id="44" name="TextBox 43">
            <a:extLst>
              <a:ext uri="{FF2B5EF4-FFF2-40B4-BE49-F238E27FC236}">
                <a16:creationId xmlns:a16="http://schemas.microsoft.com/office/drawing/2014/main" id="{12B5BE1C-3794-40B6-9908-816CCC0B3E70}"/>
              </a:ext>
            </a:extLst>
          </p:cNvPr>
          <p:cNvSpPr txBox="1"/>
          <p:nvPr/>
        </p:nvSpPr>
        <p:spPr>
          <a:xfrm>
            <a:off x="358360" y="4647313"/>
            <a:ext cx="945772" cy="200055"/>
          </a:xfrm>
          <a:prstGeom prst="rect">
            <a:avLst/>
          </a:prstGeom>
          <a:noFill/>
        </p:spPr>
        <p:txBody>
          <a:bodyPr wrap="none" lIns="0" tIns="0" rIns="0" bIns="0" rtlCol="0">
            <a:spAutoFit/>
          </a:bodyPr>
          <a:lstStyle/>
          <a:p>
            <a:r>
              <a:rPr lang="en-US" sz="1300" dirty="0"/>
              <a:t>Edge Device</a:t>
            </a:r>
          </a:p>
        </p:txBody>
      </p:sp>
      <p:sp>
        <p:nvSpPr>
          <p:cNvPr id="45" name="TextBox 44">
            <a:extLst>
              <a:ext uri="{FF2B5EF4-FFF2-40B4-BE49-F238E27FC236}">
                <a16:creationId xmlns:a16="http://schemas.microsoft.com/office/drawing/2014/main" id="{FE334984-DE0D-4426-986E-D92AA0F50F84}"/>
              </a:ext>
            </a:extLst>
          </p:cNvPr>
          <p:cNvSpPr txBox="1"/>
          <p:nvPr/>
        </p:nvSpPr>
        <p:spPr>
          <a:xfrm>
            <a:off x="3858268" y="4728606"/>
            <a:ext cx="695703" cy="200055"/>
          </a:xfrm>
          <a:prstGeom prst="rect">
            <a:avLst/>
          </a:prstGeom>
          <a:noFill/>
        </p:spPr>
        <p:txBody>
          <a:bodyPr wrap="none" lIns="0" tIns="0" rIns="0" bIns="0" rtlCol="0">
            <a:spAutoFit/>
          </a:bodyPr>
          <a:lstStyle/>
          <a:p>
            <a:r>
              <a:rPr lang="en-US" sz="1300" dirty="0"/>
              <a:t>QR Code</a:t>
            </a:r>
          </a:p>
        </p:txBody>
      </p:sp>
      <p:sp>
        <p:nvSpPr>
          <p:cNvPr id="46" name="TextBox 45">
            <a:extLst>
              <a:ext uri="{FF2B5EF4-FFF2-40B4-BE49-F238E27FC236}">
                <a16:creationId xmlns:a16="http://schemas.microsoft.com/office/drawing/2014/main" id="{2EF762FC-B3F2-4C92-8CDB-9B6C7BA19DC7}"/>
              </a:ext>
            </a:extLst>
          </p:cNvPr>
          <p:cNvSpPr txBox="1"/>
          <p:nvPr/>
        </p:nvSpPr>
        <p:spPr>
          <a:xfrm>
            <a:off x="7810216" y="2458550"/>
            <a:ext cx="658835" cy="200055"/>
          </a:xfrm>
          <a:prstGeom prst="rect">
            <a:avLst/>
          </a:prstGeom>
          <a:noFill/>
        </p:spPr>
        <p:txBody>
          <a:bodyPr wrap="none" lIns="0" tIns="0" rIns="0" bIns="0" rtlCol="0">
            <a:spAutoFit/>
          </a:bodyPr>
          <a:lstStyle/>
          <a:p>
            <a:r>
              <a:rPr lang="en-US" sz="1300" dirty="0"/>
              <a:t>GraalVM</a:t>
            </a:r>
          </a:p>
        </p:txBody>
      </p:sp>
      <p:sp>
        <p:nvSpPr>
          <p:cNvPr id="47" name="TextBox 46">
            <a:extLst>
              <a:ext uri="{FF2B5EF4-FFF2-40B4-BE49-F238E27FC236}">
                <a16:creationId xmlns:a16="http://schemas.microsoft.com/office/drawing/2014/main" id="{47E3EE34-FD50-1CD9-5668-881AFAB35189}"/>
              </a:ext>
            </a:extLst>
          </p:cNvPr>
          <p:cNvSpPr txBox="1"/>
          <p:nvPr/>
        </p:nvSpPr>
        <p:spPr>
          <a:xfrm>
            <a:off x="5446873" y="3946190"/>
            <a:ext cx="660437" cy="200055"/>
          </a:xfrm>
          <a:prstGeom prst="rect">
            <a:avLst/>
          </a:prstGeom>
          <a:noFill/>
        </p:spPr>
        <p:txBody>
          <a:bodyPr wrap="none" lIns="0" tIns="0" rIns="0" bIns="0" rtlCol="0">
            <a:spAutoFit/>
          </a:bodyPr>
          <a:lstStyle/>
          <a:p>
            <a:r>
              <a:rPr lang="en-US" sz="1300" dirty="0">
                <a:solidFill>
                  <a:schemeClr val="accent4"/>
                </a:solidFill>
              </a:rPr>
              <a:t>Green IT</a:t>
            </a:r>
          </a:p>
        </p:txBody>
      </p:sp>
    </p:spTree>
    <p:extLst>
      <p:ext uri="{BB962C8B-B14F-4D97-AF65-F5344CB8AC3E}">
        <p14:creationId xmlns:p14="http://schemas.microsoft.com/office/powerpoint/2010/main" val="22079943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100"/>
                                  </p:stCondLst>
                                  <p:childTnLst>
                                    <p:set>
                                      <p:cBhvr>
                                        <p:cTn id="9" dur="1" fill="hold">
                                          <p:stCondLst>
                                            <p:cond delay="0"/>
                                          </p:stCondLst>
                                        </p:cTn>
                                        <p:tgtEl>
                                          <p:spTgt spid="7"/>
                                        </p:tgtEl>
                                        <p:attrNameLst>
                                          <p:attrName>style.visibility</p:attrName>
                                        </p:attrNameLst>
                                      </p:cBhvr>
                                      <p:to>
                                        <p:strVal val="visible"/>
                                      </p:to>
                                    </p:set>
                                  </p:childTnLst>
                                </p:cTn>
                              </p:par>
                            </p:childTnLst>
                          </p:cTn>
                        </p:par>
                        <p:par>
                          <p:cTn id="10" fill="hold">
                            <p:stCondLst>
                              <p:cond delay="100"/>
                            </p:stCondLst>
                            <p:childTnLst>
                              <p:par>
                                <p:cTn id="11" presetID="1" presetClass="entr" presetSubtype="0" fill="hold" grpId="0" nodeType="afterEffect">
                                  <p:stCondLst>
                                    <p:cond delay="100"/>
                                  </p:stCondLst>
                                  <p:childTnLst>
                                    <p:set>
                                      <p:cBhvr>
                                        <p:cTn id="12" dur="1" fill="hold">
                                          <p:stCondLst>
                                            <p:cond delay="0"/>
                                          </p:stCondLst>
                                        </p:cTn>
                                        <p:tgtEl>
                                          <p:spTgt spid="8"/>
                                        </p:tgtEl>
                                        <p:attrNameLst>
                                          <p:attrName>style.visibility</p:attrName>
                                        </p:attrNameLst>
                                      </p:cBhvr>
                                      <p:to>
                                        <p:strVal val="visible"/>
                                      </p:to>
                                    </p:set>
                                  </p:childTnLst>
                                </p:cTn>
                              </p:par>
                            </p:childTnLst>
                          </p:cTn>
                        </p:par>
                        <p:par>
                          <p:cTn id="13" fill="hold">
                            <p:stCondLst>
                              <p:cond delay="200"/>
                            </p:stCondLst>
                            <p:childTnLst>
                              <p:par>
                                <p:cTn id="14" presetID="1" presetClass="entr" presetSubtype="0" fill="hold" grpId="0" nodeType="afterEffect">
                                  <p:stCondLst>
                                    <p:cond delay="100"/>
                                  </p:stCondLst>
                                  <p:childTnLst>
                                    <p:set>
                                      <p:cBhvr>
                                        <p:cTn id="15" dur="1" fill="hold">
                                          <p:stCondLst>
                                            <p:cond delay="0"/>
                                          </p:stCondLst>
                                        </p:cTn>
                                        <p:tgtEl>
                                          <p:spTgt spid="9"/>
                                        </p:tgtEl>
                                        <p:attrNameLst>
                                          <p:attrName>style.visibility</p:attrName>
                                        </p:attrNameLst>
                                      </p:cBhvr>
                                      <p:to>
                                        <p:strVal val="visible"/>
                                      </p:to>
                                    </p:set>
                                  </p:childTnLst>
                                </p:cTn>
                              </p:par>
                            </p:childTnLst>
                          </p:cTn>
                        </p:par>
                        <p:par>
                          <p:cTn id="16" fill="hold">
                            <p:stCondLst>
                              <p:cond delay="300"/>
                            </p:stCondLst>
                            <p:childTnLst>
                              <p:par>
                                <p:cTn id="17" presetID="1" presetClass="entr" presetSubtype="0" fill="hold" grpId="0" nodeType="afterEffect">
                                  <p:stCondLst>
                                    <p:cond delay="100"/>
                                  </p:stCondLst>
                                  <p:childTnLst>
                                    <p:set>
                                      <p:cBhvr>
                                        <p:cTn id="18" dur="1" fill="hold">
                                          <p:stCondLst>
                                            <p:cond delay="0"/>
                                          </p:stCondLst>
                                        </p:cTn>
                                        <p:tgtEl>
                                          <p:spTgt spid="10"/>
                                        </p:tgtEl>
                                        <p:attrNameLst>
                                          <p:attrName>style.visibility</p:attrName>
                                        </p:attrNameLst>
                                      </p:cBhvr>
                                      <p:to>
                                        <p:strVal val="visible"/>
                                      </p:to>
                                    </p:set>
                                  </p:childTnLst>
                                </p:cTn>
                              </p:par>
                            </p:childTnLst>
                          </p:cTn>
                        </p:par>
                        <p:par>
                          <p:cTn id="19" fill="hold">
                            <p:stCondLst>
                              <p:cond delay="400"/>
                            </p:stCondLst>
                            <p:childTnLst>
                              <p:par>
                                <p:cTn id="20" presetID="1" presetClass="entr" presetSubtype="0" fill="hold" grpId="0" nodeType="afterEffect">
                                  <p:stCondLst>
                                    <p:cond delay="100"/>
                                  </p:stCondLst>
                                  <p:childTnLst>
                                    <p:set>
                                      <p:cBhvr>
                                        <p:cTn id="21" dur="1" fill="hold">
                                          <p:stCondLst>
                                            <p:cond delay="0"/>
                                          </p:stCondLst>
                                        </p:cTn>
                                        <p:tgtEl>
                                          <p:spTgt spid="11"/>
                                        </p:tgtEl>
                                        <p:attrNameLst>
                                          <p:attrName>style.visibility</p:attrName>
                                        </p:attrNameLst>
                                      </p:cBhvr>
                                      <p:to>
                                        <p:strVal val="visible"/>
                                      </p:to>
                                    </p:set>
                                  </p:childTnLst>
                                </p:cTn>
                              </p:par>
                            </p:childTnLst>
                          </p:cTn>
                        </p:par>
                        <p:par>
                          <p:cTn id="22" fill="hold">
                            <p:stCondLst>
                              <p:cond delay="500"/>
                            </p:stCondLst>
                            <p:childTnLst>
                              <p:par>
                                <p:cTn id="23" presetID="1" presetClass="entr" presetSubtype="0" fill="hold" grpId="0" nodeType="afterEffect">
                                  <p:stCondLst>
                                    <p:cond delay="100"/>
                                  </p:stCondLst>
                                  <p:childTnLst>
                                    <p:set>
                                      <p:cBhvr>
                                        <p:cTn id="24" dur="1" fill="hold">
                                          <p:stCondLst>
                                            <p:cond delay="0"/>
                                          </p:stCondLst>
                                        </p:cTn>
                                        <p:tgtEl>
                                          <p:spTgt spid="12"/>
                                        </p:tgtEl>
                                        <p:attrNameLst>
                                          <p:attrName>style.visibility</p:attrName>
                                        </p:attrNameLst>
                                      </p:cBhvr>
                                      <p:to>
                                        <p:strVal val="visible"/>
                                      </p:to>
                                    </p:set>
                                  </p:childTnLst>
                                </p:cTn>
                              </p:par>
                            </p:childTnLst>
                          </p:cTn>
                        </p:par>
                        <p:par>
                          <p:cTn id="25" fill="hold">
                            <p:stCondLst>
                              <p:cond delay="600"/>
                            </p:stCondLst>
                            <p:childTnLst>
                              <p:par>
                                <p:cTn id="26" presetID="1" presetClass="entr" presetSubtype="0" fill="hold" grpId="0" nodeType="afterEffect">
                                  <p:stCondLst>
                                    <p:cond delay="100"/>
                                  </p:stCondLst>
                                  <p:childTnLst>
                                    <p:set>
                                      <p:cBhvr>
                                        <p:cTn id="27" dur="1" fill="hold">
                                          <p:stCondLst>
                                            <p:cond delay="0"/>
                                          </p:stCondLst>
                                        </p:cTn>
                                        <p:tgtEl>
                                          <p:spTgt spid="13"/>
                                        </p:tgtEl>
                                        <p:attrNameLst>
                                          <p:attrName>style.visibility</p:attrName>
                                        </p:attrNameLst>
                                      </p:cBhvr>
                                      <p:to>
                                        <p:strVal val="visible"/>
                                      </p:to>
                                    </p:set>
                                  </p:childTnLst>
                                </p:cTn>
                              </p:par>
                            </p:childTnLst>
                          </p:cTn>
                        </p:par>
                        <p:par>
                          <p:cTn id="28" fill="hold">
                            <p:stCondLst>
                              <p:cond delay="700"/>
                            </p:stCondLst>
                            <p:childTnLst>
                              <p:par>
                                <p:cTn id="29" presetID="1" presetClass="entr" presetSubtype="0" fill="hold" grpId="0" nodeType="afterEffect">
                                  <p:stCondLst>
                                    <p:cond delay="100"/>
                                  </p:stCondLst>
                                  <p:childTnLst>
                                    <p:set>
                                      <p:cBhvr>
                                        <p:cTn id="30" dur="1" fill="hold">
                                          <p:stCondLst>
                                            <p:cond delay="0"/>
                                          </p:stCondLst>
                                        </p:cTn>
                                        <p:tgtEl>
                                          <p:spTgt spid="14"/>
                                        </p:tgtEl>
                                        <p:attrNameLst>
                                          <p:attrName>style.visibility</p:attrName>
                                        </p:attrNameLst>
                                      </p:cBhvr>
                                      <p:to>
                                        <p:strVal val="visible"/>
                                      </p:to>
                                    </p:set>
                                  </p:childTnLst>
                                </p:cTn>
                              </p:par>
                            </p:childTnLst>
                          </p:cTn>
                        </p:par>
                        <p:par>
                          <p:cTn id="31" fill="hold">
                            <p:stCondLst>
                              <p:cond delay="800"/>
                            </p:stCondLst>
                            <p:childTnLst>
                              <p:par>
                                <p:cTn id="32" presetID="1" presetClass="entr" presetSubtype="0" fill="hold" grpId="0" nodeType="afterEffect">
                                  <p:stCondLst>
                                    <p:cond delay="100"/>
                                  </p:stCondLst>
                                  <p:childTnLst>
                                    <p:set>
                                      <p:cBhvr>
                                        <p:cTn id="33" dur="1" fill="hold">
                                          <p:stCondLst>
                                            <p:cond delay="0"/>
                                          </p:stCondLst>
                                        </p:cTn>
                                        <p:tgtEl>
                                          <p:spTgt spid="15"/>
                                        </p:tgtEl>
                                        <p:attrNameLst>
                                          <p:attrName>style.visibility</p:attrName>
                                        </p:attrNameLst>
                                      </p:cBhvr>
                                      <p:to>
                                        <p:strVal val="visible"/>
                                      </p:to>
                                    </p:set>
                                  </p:childTnLst>
                                </p:cTn>
                              </p:par>
                            </p:childTnLst>
                          </p:cTn>
                        </p:par>
                        <p:par>
                          <p:cTn id="34" fill="hold">
                            <p:stCondLst>
                              <p:cond delay="900"/>
                            </p:stCondLst>
                            <p:childTnLst>
                              <p:par>
                                <p:cTn id="35" presetID="1" presetClass="entr" presetSubtype="0" fill="hold" grpId="0" nodeType="afterEffect">
                                  <p:stCondLst>
                                    <p:cond delay="100"/>
                                  </p:stCondLst>
                                  <p:childTnLst>
                                    <p:set>
                                      <p:cBhvr>
                                        <p:cTn id="36" dur="1" fill="hold">
                                          <p:stCondLst>
                                            <p:cond delay="0"/>
                                          </p:stCondLst>
                                        </p:cTn>
                                        <p:tgtEl>
                                          <p:spTgt spid="16"/>
                                        </p:tgtEl>
                                        <p:attrNameLst>
                                          <p:attrName>style.visibility</p:attrName>
                                        </p:attrNameLst>
                                      </p:cBhvr>
                                      <p:to>
                                        <p:strVal val="visible"/>
                                      </p:to>
                                    </p:set>
                                  </p:childTnLst>
                                </p:cTn>
                              </p:par>
                            </p:childTnLst>
                          </p:cTn>
                        </p:par>
                        <p:par>
                          <p:cTn id="37" fill="hold">
                            <p:stCondLst>
                              <p:cond delay="1000"/>
                            </p:stCondLst>
                            <p:childTnLst>
                              <p:par>
                                <p:cTn id="38" presetID="1" presetClass="entr" presetSubtype="0" fill="hold" grpId="0" nodeType="afterEffect">
                                  <p:stCondLst>
                                    <p:cond delay="100"/>
                                  </p:stCondLst>
                                  <p:childTnLst>
                                    <p:set>
                                      <p:cBhvr>
                                        <p:cTn id="39" dur="1" fill="hold">
                                          <p:stCondLst>
                                            <p:cond delay="0"/>
                                          </p:stCondLst>
                                        </p:cTn>
                                        <p:tgtEl>
                                          <p:spTgt spid="17"/>
                                        </p:tgtEl>
                                        <p:attrNameLst>
                                          <p:attrName>style.visibility</p:attrName>
                                        </p:attrNameLst>
                                      </p:cBhvr>
                                      <p:to>
                                        <p:strVal val="visible"/>
                                      </p:to>
                                    </p:set>
                                  </p:childTnLst>
                                </p:cTn>
                              </p:par>
                            </p:childTnLst>
                          </p:cTn>
                        </p:par>
                        <p:par>
                          <p:cTn id="40" fill="hold">
                            <p:stCondLst>
                              <p:cond delay="1100"/>
                            </p:stCondLst>
                            <p:childTnLst>
                              <p:par>
                                <p:cTn id="41" presetID="1" presetClass="entr" presetSubtype="0" fill="hold" grpId="0" nodeType="afterEffect">
                                  <p:stCondLst>
                                    <p:cond delay="0"/>
                                  </p:stCondLst>
                                  <p:childTnLst>
                                    <p:set>
                                      <p:cBhvr>
                                        <p:cTn id="42" dur="1" fill="hold">
                                          <p:stCondLst>
                                            <p:cond delay="0"/>
                                          </p:stCondLst>
                                        </p:cTn>
                                        <p:tgtEl>
                                          <p:spTgt spid="38"/>
                                        </p:tgtEl>
                                        <p:attrNameLst>
                                          <p:attrName>style.visibility</p:attrName>
                                        </p:attrNameLst>
                                      </p:cBhvr>
                                      <p:to>
                                        <p:strVal val="visible"/>
                                      </p:to>
                                    </p:set>
                                  </p:childTnLst>
                                </p:cTn>
                              </p:par>
                            </p:childTnLst>
                          </p:cTn>
                        </p:par>
                        <p:par>
                          <p:cTn id="43" fill="hold">
                            <p:stCondLst>
                              <p:cond delay="1100"/>
                            </p:stCondLst>
                            <p:childTnLst>
                              <p:par>
                                <p:cTn id="44" presetID="1" presetClass="entr" presetSubtype="0" fill="hold" grpId="0" nodeType="afterEffect">
                                  <p:stCondLst>
                                    <p:cond delay="100"/>
                                  </p:stCondLst>
                                  <p:childTnLst>
                                    <p:set>
                                      <p:cBhvr>
                                        <p:cTn id="45" dur="1" fill="hold">
                                          <p:stCondLst>
                                            <p:cond delay="0"/>
                                          </p:stCondLst>
                                        </p:cTn>
                                        <p:tgtEl>
                                          <p:spTgt spid="18"/>
                                        </p:tgtEl>
                                        <p:attrNameLst>
                                          <p:attrName>style.visibility</p:attrName>
                                        </p:attrNameLst>
                                      </p:cBhvr>
                                      <p:to>
                                        <p:strVal val="visible"/>
                                      </p:to>
                                    </p:set>
                                  </p:childTnLst>
                                </p:cTn>
                              </p:par>
                            </p:childTnLst>
                          </p:cTn>
                        </p:par>
                        <p:par>
                          <p:cTn id="46" fill="hold">
                            <p:stCondLst>
                              <p:cond delay="1200"/>
                            </p:stCondLst>
                            <p:childTnLst>
                              <p:par>
                                <p:cTn id="47" presetID="1" presetClass="entr" presetSubtype="0" fill="hold" grpId="0" nodeType="afterEffect">
                                  <p:stCondLst>
                                    <p:cond delay="100"/>
                                  </p:stCondLst>
                                  <p:childTnLst>
                                    <p:set>
                                      <p:cBhvr>
                                        <p:cTn id="48" dur="1" fill="hold">
                                          <p:stCondLst>
                                            <p:cond delay="0"/>
                                          </p:stCondLst>
                                        </p:cTn>
                                        <p:tgtEl>
                                          <p:spTgt spid="19"/>
                                        </p:tgtEl>
                                        <p:attrNameLst>
                                          <p:attrName>style.visibility</p:attrName>
                                        </p:attrNameLst>
                                      </p:cBhvr>
                                      <p:to>
                                        <p:strVal val="visible"/>
                                      </p:to>
                                    </p:set>
                                  </p:childTnLst>
                                </p:cTn>
                              </p:par>
                            </p:childTnLst>
                          </p:cTn>
                        </p:par>
                        <p:par>
                          <p:cTn id="49" fill="hold">
                            <p:stCondLst>
                              <p:cond delay="1300"/>
                            </p:stCondLst>
                            <p:childTnLst>
                              <p:par>
                                <p:cTn id="50" presetID="1" presetClass="entr" presetSubtype="0" fill="hold" grpId="0" nodeType="afterEffect">
                                  <p:stCondLst>
                                    <p:cond delay="100"/>
                                  </p:stCondLst>
                                  <p:childTnLst>
                                    <p:set>
                                      <p:cBhvr>
                                        <p:cTn id="51" dur="1" fill="hold">
                                          <p:stCondLst>
                                            <p:cond delay="0"/>
                                          </p:stCondLst>
                                        </p:cTn>
                                        <p:tgtEl>
                                          <p:spTgt spid="20"/>
                                        </p:tgtEl>
                                        <p:attrNameLst>
                                          <p:attrName>style.visibility</p:attrName>
                                        </p:attrNameLst>
                                      </p:cBhvr>
                                      <p:to>
                                        <p:strVal val="visible"/>
                                      </p:to>
                                    </p:set>
                                  </p:childTnLst>
                                </p:cTn>
                              </p:par>
                            </p:childTnLst>
                          </p:cTn>
                        </p:par>
                        <p:par>
                          <p:cTn id="52" fill="hold">
                            <p:stCondLst>
                              <p:cond delay="1400"/>
                            </p:stCondLst>
                            <p:childTnLst>
                              <p:par>
                                <p:cTn id="53" presetID="1" presetClass="entr" presetSubtype="0" fill="hold" grpId="0" nodeType="afterEffect">
                                  <p:stCondLst>
                                    <p:cond delay="100"/>
                                  </p:stCondLst>
                                  <p:childTnLst>
                                    <p:set>
                                      <p:cBhvr>
                                        <p:cTn id="54" dur="1" fill="hold">
                                          <p:stCondLst>
                                            <p:cond delay="0"/>
                                          </p:stCondLst>
                                        </p:cTn>
                                        <p:tgtEl>
                                          <p:spTgt spid="21"/>
                                        </p:tgtEl>
                                        <p:attrNameLst>
                                          <p:attrName>style.visibility</p:attrName>
                                        </p:attrNameLst>
                                      </p:cBhvr>
                                      <p:to>
                                        <p:strVal val="visible"/>
                                      </p:to>
                                    </p:set>
                                  </p:childTnLst>
                                </p:cTn>
                              </p:par>
                            </p:childTnLst>
                          </p:cTn>
                        </p:par>
                        <p:par>
                          <p:cTn id="55" fill="hold">
                            <p:stCondLst>
                              <p:cond delay="1500"/>
                            </p:stCondLst>
                            <p:childTnLst>
                              <p:par>
                                <p:cTn id="56" presetID="1" presetClass="entr" presetSubtype="0" fill="hold" grpId="0" nodeType="afterEffect">
                                  <p:stCondLst>
                                    <p:cond delay="100"/>
                                  </p:stCondLst>
                                  <p:childTnLst>
                                    <p:set>
                                      <p:cBhvr>
                                        <p:cTn id="57" dur="1" fill="hold">
                                          <p:stCondLst>
                                            <p:cond delay="0"/>
                                          </p:stCondLst>
                                        </p:cTn>
                                        <p:tgtEl>
                                          <p:spTgt spid="22"/>
                                        </p:tgtEl>
                                        <p:attrNameLst>
                                          <p:attrName>style.visibility</p:attrName>
                                        </p:attrNameLst>
                                      </p:cBhvr>
                                      <p:to>
                                        <p:strVal val="visible"/>
                                      </p:to>
                                    </p:set>
                                  </p:childTnLst>
                                </p:cTn>
                              </p:par>
                            </p:childTnLst>
                          </p:cTn>
                        </p:par>
                        <p:par>
                          <p:cTn id="58" fill="hold">
                            <p:stCondLst>
                              <p:cond delay="1600"/>
                            </p:stCondLst>
                            <p:childTnLst>
                              <p:par>
                                <p:cTn id="59" presetID="1" presetClass="entr" presetSubtype="0" fill="hold" grpId="0" nodeType="afterEffect">
                                  <p:stCondLst>
                                    <p:cond delay="0"/>
                                  </p:stCondLst>
                                  <p:childTnLst>
                                    <p:set>
                                      <p:cBhvr>
                                        <p:cTn id="60" dur="1" fill="hold">
                                          <p:stCondLst>
                                            <p:cond delay="0"/>
                                          </p:stCondLst>
                                        </p:cTn>
                                        <p:tgtEl>
                                          <p:spTgt spid="41"/>
                                        </p:tgtEl>
                                        <p:attrNameLst>
                                          <p:attrName>style.visibility</p:attrName>
                                        </p:attrNameLst>
                                      </p:cBhvr>
                                      <p:to>
                                        <p:strVal val="visible"/>
                                      </p:to>
                                    </p:set>
                                  </p:childTnLst>
                                </p:cTn>
                              </p:par>
                            </p:childTnLst>
                          </p:cTn>
                        </p:par>
                        <p:par>
                          <p:cTn id="61" fill="hold">
                            <p:stCondLst>
                              <p:cond delay="1600"/>
                            </p:stCondLst>
                            <p:childTnLst>
                              <p:par>
                                <p:cTn id="62" presetID="1" presetClass="entr" presetSubtype="0" fill="hold" grpId="0" nodeType="afterEffect">
                                  <p:stCondLst>
                                    <p:cond delay="0"/>
                                  </p:stCondLst>
                                  <p:childTnLst>
                                    <p:set>
                                      <p:cBhvr>
                                        <p:cTn id="63" dur="1" fill="hold">
                                          <p:stCondLst>
                                            <p:cond delay="0"/>
                                          </p:stCondLst>
                                        </p:cTn>
                                        <p:tgtEl>
                                          <p:spTgt spid="46"/>
                                        </p:tgtEl>
                                        <p:attrNameLst>
                                          <p:attrName>style.visibility</p:attrName>
                                        </p:attrNameLst>
                                      </p:cBhvr>
                                      <p:to>
                                        <p:strVal val="visible"/>
                                      </p:to>
                                    </p:set>
                                  </p:childTnLst>
                                </p:cTn>
                              </p:par>
                            </p:childTnLst>
                          </p:cTn>
                        </p:par>
                        <p:par>
                          <p:cTn id="64" fill="hold">
                            <p:stCondLst>
                              <p:cond delay="1600"/>
                            </p:stCondLst>
                            <p:childTnLst>
                              <p:par>
                                <p:cTn id="65" presetID="1" presetClass="entr" presetSubtype="0" fill="hold" grpId="0" nodeType="afterEffect">
                                  <p:stCondLst>
                                    <p:cond delay="100"/>
                                  </p:stCondLst>
                                  <p:childTnLst>
                                    <p:set>
                                      <p:cBhvr>
                                        <p:cTn id="66" dur="1" fill="hold">
                                          <p:stCondLst>
                                            <p:cond delay="0"/>
                                          </p:stCondLst>
                                        </p:cTn>
                                        <p:tgtEl>
                                          <p:spTgt spid="23"/>
                                        </p:tgtEl>
                                        <p:attrNameLst>
                                          <p:attrName>style.visibility</p:attrName>
                                        </p:attrNameLst>
                                      </p:cBhvr>
                                      <p:to>
                                        <p:strVal val="visible"/>
                                      </p:to>
                                    </p:set>
                                  </p:childTnLst>
                                </p:cTn>
                              </p:par>
                            </p:childTnLst>
                          </p:cTn>
                        </p:par>
                        <p:par>
                          <p:cTn id="67" fill="hold">
                            <p:stCondLst>
                              <p:cond delay="1700"/>
                            </p:stCondLst>
                            <p:childTnLst>
                              <p:par>
                                <p:cTn id="68" presetID="1" presetClass="entr" presetSubtype="0" fill="hold" grpId="0" nodeType="afterEffect">
                                  <p:stCondLst>
                                    <p:cond delay="100"/>
                                  </p:stCondLst>
                                  <p:childTnLst>
                                    <p:set>
                                      <p:cBhvr>
                                        <p:cTn id="69" dur="1" fill="hold">
                                          <p:stCondLst>
                                            <p:cond delay="0"/>
                                          </p:stCondLst>
                                        </p:cTn>
                                        <p:tgtEl>
                                          <p:spTgt spid="24"/>
                                        </p:tgtEl>
                                        <p:attrNameLst>
                                          <p:attrName>style.visibility</p:attrName>
                                        </p:attrNameLst>
                                      </p:cBhvr>
                                      <p:to>
                                        <p:strVal val="visible"/>
                                      </p:to>
                                    </p:set>
                                  </p:childTnLst>
                                </p:cTn>
                              </p:par>
                            </p:childTnLst>
                          </p:cTn>
                        </p:par>
                        <p:par>
                          <p:cTn id="70" fill="hold">
                            <p:stCondLst>
                              <p:cond delay="1800"/>
                            </p:stCondLst>
                            <p:childTnLst>
                              <p:par>
                                <p:cTn id="71" presetID="1" presetClass="entr" presetSubtype="0" fill="hold" grpId="0" nodeType="afterEffect">
                                  <p:stCondLst>
                                    <p:cond delay="100"/>
                                  </p:stCondLst>
                                  <p:childTnLst>
                                    <p:set>
                                      <p:cBhvr>
                                        <p:cTn id="72" dur="1" fill="hold">
                                          <p:stCondLst>
                                            <p:cond delay="0"/>
                                          </p:stCondLst>
                                        </p:cTn>
                                        <p:tgtEl>
                                          <p:spTgt spid="25"/>
                                        </p:tgtEl>
                                        <p:attrNameLst>
                                          <p:attrName>style.visibility</p:attrName>
                                        </p:attrNameLst>
                                      </p:cBhvr>
                                      <p:to>
                                        <p:strVal val="visible"/>
                                      </p:to>
                                    </p:set>
                                  </p:childTnLst>
                                </p:cTn>
                              </p:par>
                            </p:childTnLst>
                          </p:cTn>
                        </p:par>
                        <p:par>
                          <p:cTn id="73" fill="hold">
                            <p:stCondLst>
                              <p:cond delay="1900"/>
                            </p:stCondLst>
                            <p:childTnLst>
                              <p:par>
                                <p:cTn id="74" presetID="1" presetClass="entr" presetSubtype="0" fill="hold" grpId="0" nodeType="afterEffect">
                                  <p:stCondLst>
                                    <p:cond delay="100"/>
                                  </p:stCondLst>
                                  <p:childTnLst>
                                    <p:set>
                                      <p:cBhvr>
                                        <p:cTn id="75" dur="1" fill="hold">
                                          <p:stCondLst>
                                            <p:cond delay="0"/>
                                          </p:stCondLst>
                                        </p:cTn>
                                        <p:tgtEl>
                                          <p:spTgt spid="26"/>
                                        </p:tgtEl>
                                        <p:attrNameLst>
                                          <p:attrName>style.visibility</p:attrName>
                                        </p:attrNameLst>
                                      </p:cBhvr>
                                      <p:to>
                                        <p:strVal val="visible"/>
                                      </p:to>
                                    </p:set>
                                  </p:childTnLst>
                                </p:cTn>
                              </p:par>
                            </p:childTnLst>
                          </p:cTn>
                        </p:par>
                        <p:par>
                          <p:cTn id="76" fill="hold">
                            <p:stCondLst>
                              <p:cond delay="2000"/>
                            </p:stCondLst>
                            <p:childTnLst>
                              <p:par>
                                <p:cTn id="77" presetID="1" presetClass="entr" presetSubtype="0" fill="hold" grpId="0" nodeType="afterEffect">
                                  <p:stCondLst>
                                    <p:cond delay="100"/>
                                  </p:stCondLst>
                                  <p:childTnLst>
                                    <p:set>
                                      <p:cBhvr>
                                        <p:cTn id="78" dur="1" fill="hold">
                                          <p:stCondLst>
                                            <p:cond delay="0"/>
                                          </p:stCondLst>
                                        </p:cTn>
                                        <p:tgtEl>
                                          <p:spTgt spid="27"/>
                                        </p:tgtEl>
                                        <p:attrNameLst>
                                          <p:attrName>style.visibility</p:attrName>
                                        </p:attrNameLst>
                                      </p:cBhvr>
                                      <p:to>
                                        <p:strVal val="visible"/>
                                      </p:to>
                                    </p:set>
                                  </p:childTnLst>
                                </p:cTn>
                              </p:par>
                            </p:childTnLst>
                          </p:cTn>
                        </p:par>
                        <p:par>
                          <p:cTn id="79" fill="hold">
                            <p:stCondLst>
                              <p:cond delay="2100"/>
                            </p:stCondLst>
                            <p:childTnLst>
                              <p:par>
                                <p:cTn id="80" presetID="1" presetClass="entr" presetSubtype="0" fill="hold" grpId="0" nodeType="afterEffect">
                                  <p:stCondLst>
                                    <p:cond delay="100"/>
                                  </p:stCondLst>
                                  <p:childTnLst>
                                    <p:set>
                                      <p:cBhvr>
                                        <p:cTn id="81" dur="1" fill="hold">
                                          <p:stCondLst>
                                            <p:cond delay="0"/>
                                          </p:stCondLst>
                                        </p:cTn>
                                        <p:tgtEl>
                                          <p:spTgt spid="28"/>
                                        </p:tgtEl>
                                        <p:attrNameLst>
                                          <p:attrName>style.visibility</p:attrName>
                                        </p:attrNameLst>
                                      </p:cBhvr>
                                      <p:to>
                                        <p:strVal val="visible"/>
                                      </p:to>
                                    </p:set>
                                  </p:childTnLst>
                                </p:cTn>
                              </p:par>
                            </p:childTnLst>
                          </p:cTn>
                        </p:par>
                        <p:par>
                          <p:cTn id="82" fill="hold">
                            <p:stCondLst>
                              <p:cond delay="2200"/>
                            </p:stCondLst>
                            <p:childTnLst>
                              <p:par>
                                <p:cTn id="83" presetID="1" presetClass="entr" presetSubtype="0" fill="hold" grpId="0" nodeType="afterEffect">
                                  <p:stCondLst>
                                    <p:cond delay="100"/>
                                  </p:stCondLst>
                                  <p:childTnLst>
                                    <p:set>
                                      <p:cBhvr>
                                        <p:cTn id="84" dur="1" fill="hold">
                                          <p:stCondLst>
                                            <p:cond delay="0"/>
                                          </p:stCondLst>
                                        </p:cTn>
                                        <p:tgtEl>
                                          <p:spTgt spid="29"/>
                                        </p:tgtEl>
                                        <p:attrNameLst>
                                          <p:attrName>style.visibility</p:attrName>
                                        </p:attrNameLst>
                                      </p:cBhvr>
                                      <p:to>
                                        <p:strVal val="visible"/>
                                      </p:to>
                                    </p:set>
                                  </p:childTnLst>
                                </p:cTn>
                              </p:par>
                            </p:childTnLst>
                          </p:cTn>
                        </p:par>
                        <p:par>
                          <p:cTn id="85" fill="hold">
                            <p:stCondLst>
                              <p:cond delay="2300"/>
                            </p:stCondLst>
                            <p:childTnLst>
                              <p:par>
                                <p:cTn id="86" presetID="1" presetClass="entr" presetSubtype="0" fill="hold" grpId="0" nodeType="afterEffect">
                                  <p:stCondLst>
                                    <p:cond delay="0"/>
                                  </p:stCondLst>
                                  <p:childTnLst>
                                    <p:set>
                                      <p:cBhvr>
                                        <p:cTn id="87" dur="1" fill="hold">
                                          <p:stCondLst>
                                            <p:cond delay="0"/>
                                          </p:stCondLst>
                                        </p:cTn>
                                        <p:tgtEl>
                                          <p:spTgt spid="40"/>
                                        </p:tgtEl>
                                        <p:attrNameLst>
                                          <p:attrName>style.visibility</p:attrName>
                                        </p:attrNameLst>
                                      </p:cBhvr>
                                      <p:to>
                                        <p:strVal val="visible"/>
                                      </p:to>
                                    </p:set>
                                  </p:childTnLst>
                                </p:cTn>
                              </p:par>
                            </p:childTnLst>
                          </p:cTn>
                        </p:par>
                        <p:par>
                          <p:cTn id="88" fill="hold">
                            <p:stCondLst>
                              <p:cond delay="2300"/>
                            </p:stCondLst>
                            <p:childTnLst>
                              <p:par>
                                <p:cTn id="89" presetID="1" presetClass="entr" presetSubtype="0" fill="hold" grpId="0" nodeType="afterEffect">
                                  <p:stCondLst>
                                    <p:cond delay="100"/>
                                  </p:stCondLst>
                                  <p:childTnLst>
                                    <p:set>
                                      <p:cBhvr>
                                        <p:cTn id="90" dur="1" fill="hold">
                                          <p:stCondLst>
                                            <p:cond delay="0"/>
                                          </p:stCondLst>
                                        </p:cTn>
                                        <p:tgtEl>
                                          <p:spTgt spid="30"/>
                                        </p:tgtEl>
                                        <p:attrNameLst>
                                          <p:attrName>style.visibility</p:attrName>
                                        </p:attrNameLst>
                                      </p:cBhvr>
                                      <p:to>
                                        <p:strVal val="visible"/>
                                      </p:to>
                                    </p:set>
                                  </p:childTnLst>
                                </p:cTn>
                              </p:par>
                            </p:childTnLst>
                          </p:cTn>
                        </p:par>
                        <p:par>
                          <p:cTn id="91" fill="hold">
                            <p:stCondLst>
                              <p:cond delay="2400"/>
                            </p:stCondLst>
                            <p:childTnLst>
                              <p:par>
                                <p:cTn id="92" presetID="1" presetClass="entr" presetSubtype="0" fill="hold" grpId="0" nodeType="afterEffect">
                                  <p:stCondLst>
                                    <p:cond delay="100"/>
                                  </p:stCondLst>
                                  <p:childTnLst>
                                    <p:set>
                                      <p:cBhvr>
                                        <p:cTn id="93" dur="1" fill="hold">
                                          <p:stCondLst>
                                            <p:cond delay="0"/>
                                          </p:stCondLst>
                                        </p:cTn>
                                        <p:tgtEl>
                                          <p:spTgt spid="31"/>
                                        </p:tgtEl>
                                        <p:attrNameLst>
                                          <p:attrName>style.visibility</p:attrName>
                                        </p:attrNameLst>
                                      </p:cBhvr>
                                      <p:to>
                                        <p:strVal val="visible"/>
                                      </p:to>
                                    </p:set>
                                  </p:childTnLst>
                                </p:cTn>
                              </p:par>
                            </p:childTnLst>
                          </p:cTn>
                        </p:par>
                        <p:par>
                          <p:cTn id="94" fill="hold">
                            <p:stCondLst>
                              <p:cond delay="2500"/>
                            </p:stCondLst>
                            <p:childTnLst>
                              <p:par>
                                <p:cTn id="95" presetID="1" presetClass="entr" presetSubtype="0" fill="hold" grpId="0" nodeType="afterEffect">
                                  <p:stCondLst>
                                    <p:cond delay="0"/>
                                  </p:stCondLst>
                                  <p:childTnLst>
                                    <p:set>
                                      <p:cBhvr>
                                        <p:cTn id="96" dur="1" fill="hold">
                                          <p:stCondLst>
                                            <p:cond delay="0"/>
                                          </p:stCondLst>
                                        </p:cTn>
                                        <p:tgtEl>
                                          <p:spTgt spid="43"/>
                                        </p:tgtEl>
                                        <p:attrNameLst>
                                          <p:attrName>style.visibility</p:attrName>
                                        </p:attrNameLst>
                                      </p:cBhvr>
                                      <p:to>
                                        <p:strVal val="visible"/>
                                      </p:to>
                                    </p:set>
                                  </p:childTnLst>
                                </p:cTn>
                              </p:par>
                            </p:childTnLst>
                          </p:cTn>
                        </p:par>
                        <p:par>
                          <p:cTn id="97" fill="hold">
                            <p:stCondLst>
                              <p:cond delay="2500"/>
                            </p:stCondLst>
                            <p:childTnLst>
                              <p:par>
                                <p:cTn id="98" presetID="1" presetClass="entr" presetSubtype="0" fill="hold" grpId="0" nodeType="afterEffect">
                                  <p:stCondLst>
                                    <p:cond delay="0"/>
                                  </p:stCondLst>
                                  <p:childTnLst>
                                    <p:set>
                                      <p:cBhvr>
                                        <p:cTn id="99" dur="1" fill="hold">
                                          <p:stCondLst>
                                            <p:cond delay="0"/>
                                          </p:stCondLst>
                                        </p:cTn>
                                        <p:tgtEl>
                                          <p:spTgt spid="44"/>
                                        </p:tgtEl>
                                        <p:attrNameLst>
                                          <p:attrName>style.visibility</p:attrName>
                                        </p:attrNameLst>
                                      </p:cBhvr>
                                      <p:to>
                                        <p:strVal val="visible"/>
                                      </p:to>
                                    </p:set>
                                  </p:childTnLst>
                                </p:cTn>
                              </p:par>
                            </p:childTnLst>
                          </p:cTn>
                        </p:par>
                        <p:par>
                          <p:cTn id="100" fill="hold">
                            <p:stCondLst>
                              <p:cond delay="2500"/>
                            </p:stCondLst>
                            <p:childTnLst>
                              <p:par>
                                <p:cTn id="101" presetID="1" presetClass="entr" presetSubtype="0" fill="hold" grpId="0" nodeType="afterEffect">
                                  <p:stCondLst>
                                    <p:cond delay="0"/>
                                  </p:stCondLst>
                                  <p:childTnLst>
                                    <p:set>
                                      <p:cBhvr>
                                        <p:cTn id="102" dur="1" fill="hold">
                                          <p:stCondLst>
                                            <p:cond delay="0"/>
                                          </p:stCondLst>
                                        </p:cTn>
                                        <p:tgtEl>
                                          <p:spTgt spid="45"/>
                                        </p:tgtEl>
                                        <p:attrNameLst>
                                          <p:attrName>style.visibility</p:attrName>
                                        </p:attrNameLst>
                                      </p:cBhvr>
                                      <p:to>
                                        <p:strVal val="visible"/>
                                      </p:to>
                                    </p:set>
                                  </p:childTnLst>
                                </p:cTn>
                              </p:par>
                            </p:childTnLst>
                          </p:cTn>
                        </p:par>
                        <p:par>
                          <p:cTn id="103" fill="hold">
                            <p:stCondLst>
                              <p:cond delay="2500"/>
                            </p:stCondLst>
                            <p:childTnLst>
                              <p:par>
                                <p:cTn id="104" presetID="1" presetClass="entr" presetSubtype="0" fill="hold" grpId="0" nodeType="afterEffect">
                                  <p:stCondLst>
                                    <p:cond delay="0"/>
                                  </p:stCondLst>
                                  <p:childTnLst>
                                    <p:set>
                                      <p:cBhvr>
                                        <p:cTn id="105" dur="1" fill="hold">
                                          <p:stCondLst>
                                            <p:cond delay="0"/>
                                          </p:stCondLst>
                                        </p:cTn>
                                        <p:tgtEl>
                                          <p:spTgt spid="39"/>
                                        </p:tgtEl>
                                        <p:attrNameLst>
                                          <p:attrName>style.visibility</p:attrName>
                                        </p:attrNameLst>
                                      </p:cBhvr>
                                      <p:to>
                                        <p:strVal val="visible"/>
                                      </p:to>
                                    </p:set>
                                  </p:childTnLst>
                                </p:cTn>
                              </p:par>
                            </p:childTnLst>
                          </p:cTn>
                        </p:par>
                        <p:par>
                          <p:cTn id="106" fill="hold">
                            <p:stCondLst>
                              <p:cond delay="2500"/>
                            </p:stCondLst>
                            <p:childTnLst>
                              <p:par>
                                <p:cTn id="107" presetID="1" presetClass="entr" presetSubtype="0" fill="hold" grpId="0" nodeType="afterEffect">
                                  <p:stCondLst>
                                    <p:cond delay="0"/>
                                  </p:stCondLst>
                                  <p:childTnLst>
                                    <p:set>
                                      <p:cBhvr>
                                        <p:cTn id="108" dur="1" fill="hold">
                                          <p:stCondLst>
                                            <p:cond delay="0"/>
                                          </p:stCondLst>
                                        </p:cTn>
                                        <p:tgtEl>
                                          <p:spTgt spid="47"/>
                                        </p:tgtEl>
                                        <p:attrNameLst>
                                          <p:attrName>style.visibility</p:attrName>
                                        </p:attrNameLst>
                                      </p:cBhvr>
                                      <p:to>
                                        <p:strVal val="visible"/>
                                      </p:to>
                                    </p:set>
                                  </p:childTnLst>
                                </p:cTn>
                              </p:par>
                            </p:childTnLst>
                          </p:cTn>
                        </p:par>
                        <p:par>
                          <p:cTn id="109" fill="hold">
                            <p:stCondLst>
                              <p:cond delay="2500"/>
                            </p:stCondLst>
                            <p:childTnLst>
                              <p:par>
                                <p:cTn id="110" presetID="1" presetClass="entr" presetSubtype="0" fill="hold" grpId="0" nodeType="afterEffect">
                                  <p:stCondLst>
                                    <p:cond delay="100"/>
                                  </p:stCondLst>
                                  <p:childTnLst>
                                    <p:set>
                                      <p:cBhvr>
                                        <p:cTn id="111" dur="1" fill="hold">
                                          <p:stCondLst>
                                            <p:cond delay="0"/>
                                          </p:stCondLst>
                                        </p:cTn>
                                        <p:tgtEl>
                                          <p:spTgt spid="32"/>
                                        </p:tgtEl>
                                        <p:attrNameLst>
                                          <p:attrName>style.visibility</p:attrName>
                                        </p:attrNameLst>
                                      </p:cBhvr>
                                      <p:to>
                                        <p:strVal val="visible"/>
                                      </p:to>
                                    </p:set>
                                  </p:childTnLst>
                                </p:cTn>
                              </p:par>
                            </p:childTnLst>
                          </p:cTn>
                        </p:par>
                        <p:par>
                          <p:cTn id="112" fill="hold">
                            <p:stCondLst>
                              <p:cond delay="2600"/>
                            </p:stCondLst>
                            <p:childTnLst>
                              <p:par>
                                <p:cTn id="113" presetID="1" presetClass="entr" presetSubtype="0" fill="hold" grpId="0" nodeType="afterEffect">
                                  <p:stCondLst>
                                    <p:cond delay="100"/>
                                  </p:stCondLst>
                                  <p:childTnLst>
                                    <p:set>
                                      <p:cBhvr>
                                        <p:cTn id="114" dur="1" fill="hold">
                                          <p:stCondLst>
                                            <p:cond delay="0"/>
                                          </p:stCondLst>
                                        </p:cTn>
                                        <p:tgtEl>
                                          <p:spTgt spid="33"/>
                                        </p:tgtEl>
                                        <p:attrNameLst>
                                          <p:attrName>style.visibility</p:attrName>
                                        </p:attrNameLst>
                                      </p:cBhvr>
                                      <p:to>
                                        <p:strVal val="visible"/>
                                      </p:to>
                                    </p:set>
                                  </p:childTnLst>
                                </p:cTn>
                              </p:par>
                            </p:childTnLst>
                          </p:cTn>
                        </p:par>
                        <p:par>
                          <p:cTn id="115" fill="hold">
                            <p:stCondLst>
                              <p:cond delay="2700"/>
                            </p:stCondLst>
                            <p:childTnLst>
                              <p:par>
                                <p:cTn id="116" presetID="1" presetClass="entr" presetSubtype="0" fill="hold" grpId="0" nodeType="afterEffect">
                                  <p:stCondLst>
                                    <p:cond delay="0"/>
                                  </p:stCondLst>
                                  <p:childTnLst>
                                    <p:set>
                                      <p:cBhvr>
                                        <p:cTn id="117" dur="1" fill="hold">
                                          <p:stCondLst>
                                            <p:cond delay="0"/>
                                          </p:stCondLst>
                                        </p:cTn>
                                        <p:tgtEl>
                                          <p:spTgt spid="42"/>
                                        </p:tgtEl>
                                        <p:attrNameLst>
                                          <p:attrName>style.visibility</p:attrName>
                                        </p:attrNameLst>
                                      </p:cBhvr>
                                      <p:to>
                                        <p:strVal val="visible"/>
                                      </p:to>
                                    </p:set>
                                  </p:childTnLst>
                                </p:cTn>
                              </p:par>
                            </p:childTnLst>
                          </p:cTn>
                        </p:par>
                        <p:par>
                          <p:cTn id="118" fill="hold">
                            <p:stCondLst>
                              <p:cond delay="2700"/>
                            </p:stCondLst>
                            <p:childTnLst>
                              <p:par>
                                <p:cTn id="119" presetID="1" presetClass="entr" presetSubtype="0" fill="hold" grpId="0" nodeType="afterEffect">
                                  <p:stCondLst>
                                    <p:cond delay="100"/>
                                  </p:stCondLst>
                                  <p:childTnLst>
                                    <p:set>
                                      <p:cBhvr>
                                        <p:cTn id="120" dur="1" fill="hold">
                                          <p:stCondLst>
                                            <p:cond delay="0"/>
                                          </p:stCondLst>
                                        </p:cTn>
                                        <p:tgtEl>
                                          <p:spTgt spid="34"/>
                                        </p:tgtEl>
                                        <p:attrNameLst>
                                          <p:attrName>style.visibility</p:attrName>
                                        </p:attrNameLst>
                                      </p:cBhvr>
                                      <p:to>
                                        <p:strVal val="visible"/>
                                      </p:to>
                                    </p:set>
                                  </p:childTnLst>
                                </p:cTn>
                              </p:par>
                            </p:childTnLst>
                          </p:cTn>
                        </p:par>
                        <p:par>
                          <p:cTn id="121" fill="hold">
                            <p:stCondLst>
                              <p:cond delay="2800"/>
                            </p:stCondLst>
                            <p:childTnLst>
                              <p:par>
                                <p:cTn id="122" presetID="1" presetClass="entr" presetSubtype="0" fill="hold" grpId="0" nodeType="afterEffect">
                                  <p:stCondLst>
                                    <p:cond delay="100"/>
                                  </p:stCondLst>
                                  <p:childTnLst>
                                    <p:set>
                                      <p:cBhvr>
                                        <p:cTn id="123" dur="1" fill="hold">
                                          <p:stCondLst>
                                            <p:cond delay="0"/>
                                          </p:stCondLst>
                                        </p:cTn>
                                        <p:tgtEl>
                                          <p:spTgt spid="35"/>
                                        </p:tgtEl>
                                        <p:attrNameLst>
                                          <p:attrName>style.visibility</p:attrName>
                                        </p:attrNameLst>
                                      </p:cBhvr>
                                      <p:to>
                                        <p:strVal val="visible"/>
                                      </p:to>
                                    </p:set>
                                  </p:childTnLst>
                                </p:cTn>
                              </p:par>
                            </p:childTnLst>
                          </p:cTn>
                        </p:par>
                        <p:par>
                          <p:cTn id="124" fill="hold">
                            <p:stCondLst>
                              <p:cond delay="2900"/>
                            </p:stCondLst>
                            <p:childTnLst>
                              <p:par>
                                <p:cTn id="125" presetID="1" presetClass="entr" presetSubtype="0" fill="hold" grpId="0" nodeType="afterEffect">
                                  <p:stCondLst>
                                    <p:cond delay="100"/>
                                  </p:stCondLst>
                                  <p:childTnLst>
                                    <p:set>
                                      <p:cBhvr>
                                        <p:cTn id="126" dur="1" fill="hold">
                                          <p:stCondLst>
                                            <p:cond delay="0"/>
                                          </p:stCondLst>
                                        </p:cTn>
                                        <p:tgtEl>
                                          <p:spTgt spid="36"/>
                                        </p:tgtEl>
                                        <p:attrNameLst>
                                          <p:attrName>style.visibility</p:attrName>
                                        </p:attrNameLst>
                                      </p:cBhvr>
                                      <p:to>
                                        <p:strVal val="visible"/>
                                      </p:to>
                                    </p:set>
                                  </p:childTnLst>
                                </p:cTn>
                              </p:par>
                            </p:childTnLst>
                          </p:cTn>
                        </p:par>
                        <p:par>
                          <p:cTn id="127" fill="hold">
                            <p:stCondLst>
                              <p:cond delay="3000"/>
                            </p:stCondLst>
                            <p:childTnLst>
                              <p:par>
                                <p:cTn id="128" presetID="1" presetClass="entr" presetSubtype="0" fill="hold" grpId="0" nodeType="afterEffect">
                                  <p:stCondLst>
                                    <p:cond delay="100"/>
                                  </p:stCondLst>
                                  <p:childTnLst>
                                    <p:set>
                                      <p:cBhvr>
                                        <p:cTn id="129" dur="1" fill="hold">
                                          <p:stCondLst>
                                            <p:cond delay="0"/>
                                          </p:stCondLst>
                                        </p:cTn>
                                        <p:tgtEl>
                                          <p:spTgt spid="37"/>
                                        </p:tgtEl>
                                        <p:attrNameLst>
                                          <p:attrName>style.visibility</p:attrName>
                                        </p:attrNameLst>
                                      </p:cBhvr>
                                      <p:to>
                                        <p:strVal val="visible"/>
                                      </p:to>
                                    </p:set>
                                  </p:childTnLst>
                                </p:cTn>
                              </p:par>
                            </p:childTnLst>
                          </p:cTn>
                        </p:par>
                      </p:childTnLst>
                    </p:cTn>
                  </p:par>
                  <p:par>
                    <p:cTn id="130" fill="hold">
                      <p:stCondLst>
                        <p:cond delay="indefinite"/>
                      </p:stCondLst>
                      <p:childTnLst>
                        <p:par>
                          <p:cTn id="131" fill="hold">
                            <p:stCondLst>
                              <p:cond delay="0"/>
                            </p:stCondLst>
                            <p:childTnLst>
                              <p:par>
                                <p:cTn id="132" presetID="6" presetClass="emph" presetSubtype="0" fill="hold" grpId="1" nodeType="clickEffect">
                                  <p:stCondLst>
                                    <p:cond delay="0"/>
                                  </p:stCondLst>
                                  <p:childTnLst>
                                    <p:animScale>
                                      <p:cBhvr>
                                        <p:cTn id="133" dur="2000" fill="hold"/>
                                        <p:tgtEl>
                                          <p:spTgt spid="11"/>
                                        </p:tgtEl>
                                      </p:cBhvr>
                                      <p:by x="150000" y="150000"/>
                                    </p:animScale>
                                  </p:childTnLst>
                                </p:cTn>
                              </p:par>
                            </p:childTnLst>
                          </p:cTn>
                        </p:par>
                      </p:childTnLst>
                    </p:cTn>
                  </p:par>
                  <p:par>
                    <p:cTn id="134" fill="hold">
                      <p:stCondLst>
                        <p:cond delay="indefinite"/>
                      </p:stCondLst>
                      <p:childTnLst>
                        <p:par>
                          <p:cTn id="135" fill="hold">
                            <p:stCondLst>
                              <p:cond delay="0"/>
                            </p:stCondLst>
                            <p:childTnLst>
                              <p:par>
                                <p:cTn id="136" presetID="6" presetClass="emph" presetSubtype="0" fill="hold" grpId="1" nodeType="clickEffect">
                                  <p:stCondLst>
                                    <p:cond delay="0"/>
                                  </p:stCondLst>
                                  <p:childTnLst>
                                    <p:animScale>
                                      <p:cBhvr>
                                        <p:cTn id="137" dur="2000" fill="hold"/>
                                        <p:tgtEl>
                                          <p:spTgt spid="15"/>
                                        </p:tgtEl>
                                      </p:cBhvr>
                                      <p:by x="150000" y="150000"/>
                                    </p:animScale>
                                  </p:childTnLst>
                                </p:cTn>
                              </p:par>
                            </p:childTnLst>
                          </p:cTn>
                        </p:par>
                      </p:childTnLst>
                    </p:cTn>
                  </p:par>
                  <p:par>
                    <p:cTn id="138" fill="hold">
                      <p:stCondLst>
                        <p:cond delay="indefinite"/>
                      </p:stCondLst>
                      <p:childTnLst>
                        <p:par>
                          <p:cTn id="139" fill="hold">
                            <p:stCondLst>
                              <p:cond delay="0"/>
                            </p:stCondLst>
                            <p:childTnLst>
                              <p:par>
                                <p:cTn id="140" presetID="6" presetClass="emph" presetSubtype="0" fill="hold" grpId="1" nodeType="clickEffect">
                                  <p:stCondLst>
                                    <p:cond delay="0"/>
                                  </p:stCondLst>
                                  <p:childTnLst>
                                    <p:animScale>
                                      <p:cBhvr>
                                        <p:cTn id="141" dur="2000" fill="hold"/>
                                        <p:tgtEl>
                                          <p:spTgt spid="14"/>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p:bldP spid="11" grpId="0"/>
      <p:bldP spid="11" grpId="1"/>
      <p:bldP spid="12" grpId="0"/>
      <p:bldP spid="13" grpId="0"/>
      <p:bldP spid="14" grpId="0"/>
      <p:bldP spid="14" grpId="1"/>
      <p:bldP spid="15" grpId="0"/>
      <p:bldP spid="15" grpId="1"/>
      <p:bldP spid="16" grpId="0"/>
      <p:bldP spid="17" grpId="0"/>
      <p:bldP spid="18" grpId="0"/>
      <p:bldP spid="19" grpId="0"/>
      <p:bldP spid="20" grpId="0"/>
      <p:bldP spid="21" grpId="0"/>
      <p:bldP spid="22" grpId="0"/>
      <p:bldP spid="23" grpId="0"/>
      <p:bldP spid="24" grpId="0"/>
      <p:bldP spid="25" grpId="0"/>
      <p:bldP spid="26" grpId="0"/>
      <p:bldP spid="27" grpId="0"/>
      <p:bldP spid="28" grpId="0"/>
      <p:bldP spid="29" grpId="0"/>
      <p:bldP spid="30" grpId="0"/>
      <p:bldP spid="31" grpId="0"/>
      <p:bldP spid="32" grpId="0"/>
      <p:bldP spid="33" grpId="0"/>
      <p:bldP spid="34" grpId="0"/>
      <p:bldP spid="35" grpId="0"/>
      <p:bldP spid="36" grpId="0"/>
      <p:bldP spid="37" grpId="0"/>
      <p:bldP spid="38" grpId="0"/>
      <p:bldP spid="39" grpId="0"/>
      <p:bldP spid="40" grpId="0"/>
      <p:bldP spid="41" grpId="0"/>
      <p:bldP spid="42" grpId="0"/>
      <p:bldP spid="43" grpId="0"/>
      <p:bldP spid="44" grpId="0"/>
      <p:bldP spid="45" grpId="0"/>
      <p:bldP spid="46" grpId="0"/>
      <p:bldP spid="4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BOL - CQRS</a:t>
            </a:r>
            <a:endParaRPr lang="nl-NL" dirty="0"/>
          </a:p>
        </p:txBody>
      </p:sp>
      <p:sp>
        <p:nvSpPr>
          <p:cNvPr id="3" name="Content Placeholder 2"/>
          <p:cNvSpPr>
            <a:spLocks noGrp="1"/>
          </p:cNvSpPr>
          <p:nvPr>
            <p:ph idx="1"/>
          </p:nvPr>
        </p:nvSpPr>
        <p:spPr/>
        <p:txBody>
          <a:bodyPr/>
          <a:lstStyle/>
          <a:p>
            <a:endParaRPr lang="nl-NL"/>
          </a:p>
        </p:txBody>
      </p:sp>
      <p:sp>
        <p:nvSpPr>
          <p:cNvPr id="4" name="Footer Placeholder 3"/>
          <p:cNvSpPr>
            <a:spLocks noGrp="1"/>
          </p:cNvSpPr>
          <p:nvPr>
            <p:ph type="ftr" sz="quarter" idx="11"/>
          </p:nvPr>
        </p:nvSpPr>
        <p:spPr/>
        <p:txBody>
          <a:bodyPr/>
          <a:lstStyle/>
          <a:p>
            <a:r>
              <a:rPr lang="en-US"/>
              <a:t>Who Wants to Become an IT Architect? - DigitalXChange 2022</a:t>
            </a:r>
            <a:endParaRPr lang="nl-NL" dirty="0"/>
          </a:p>
        </p:txBody>
      </p:sp>
      <p:pic>
        <p:nvPicPr>
          <p:cNvPr id="19458"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921"/>
            <a:ext cx="9144000" cy="57641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30775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Books Online - </a:t>
            </a:r>
            <a:r>
              <a:rPr lang="en-US" dirty="0" err="1"/>
              <a:t>WebShop</a:t>
            </a:r>
            <a:endParaRPr lang="nl-NL" dirty="0"/>
          </a:p>
        </p:txBody>
      </p:sp>
      <p:sp>
        <p:nvSpPr>
          <p:cNvPr id="3" name="Content Placeholder 2"/>
          <p:cNvSpPr>
            <a:spLocks noGrp="1"/>
          </p:cNvSpPr>
          <p:nvPr>
            <p:ph idx="1"/>
          </p:nvPr>
        </p:nvSpPr>
        <p:spPr/>
        <p:txBody>
          <a:bodyPr/>
          <a:lstStyle/>
          <a:p>
            <a:endParaRPr lang="nl-NL"/>
          </a:p>
        </p:txBody>
      </p:sp>
      <p:sp>
        <p:nvSpPr>
          <p:cNvPr id="4" name="Footer Placeholder 3"/>
          <p:cNvSpPr>
            <a:spLocks noGrp="1"/>
          </p:cNvSpPr>
          <p:nvPr>
            <p:ph type="ftr" sz="quarter" idx="11"/>
          </p:nvPr>
        </p:nvSpPr>
        <p:spPr/>
        <p:txBody>
          <a:bodyPr/>
          <a:lstStyle/>
          <a:p>
            <a:r>
              <a:rPr lang="en-US"/>
              <a:t>Who Wants to Become an IT Architect? - DigitalXChange 2022</a:t>
            </a:r>
            <a:endParaRPr lang="nl-NL" dirty="0"/>
          </a:p>
        </p:txBody>
      </p:sp>
      <p:sp>
        <p:nvSpPr>
          <p:cNvPr id="6" name="Can 5"/>
          <p:cNvSpPr/>
          <p:nvPr/>
        </p:nvSpPr>
        <p:spPr>
          <a:xfrm>
            <a:off x="4678124" y="1592796"/>
            <a:ext cx="2333625" cy="1247775"/>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13" dirty="0" err="1"/>
              <a:t>Products</a:t>
            </a:r>
            <a:endParaRPr lang="nl-NL" sz="1013" dirty="0"/>
          </a:p>
          <a:p>
            <a:pPr algn="ctr"/>
            <a:endParaRPr lang="en-US" sz="1013" dirty="0"/>
          </a:p>
          <a:p>
            <a:pPr algn="ctr"/>
            <a:endParaRPr lang="en-US" sz="1013" dirty="0"/>
          </a:p>
          <a:p>
            <a:pPr algn="ctr"/>
            <a:endParaRPr lang="en-US" sz="1013" dirty="0"/>
          </a:p>
        </p:txBody>
      </p:sp>
      <p:sp>
        <p:nvSpPr>
          <p:cNvPr id="7" name="Left Arrow 6"/>
          <p:cNvSpPr/>
          <p:nvPr/>
        </p:nvSpPr>
        <p:spPr>
          <a:xfrm>
            <a:off x="6873637" y="2040471"/>
            <a:ext cx="1800225" cy="638175"/>
          </a:xfrm>
          <a:prstGeom prst="lef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013"/>
          </a:p>
        </p:txBody>
      </p:sp>
      <p:sp>
        <p:nvSpPr>
          <p:cNvPr id="8" name="TextBox 7"/>
          <p:cNvSpPr txBox="1"/>
          <p:nvPr/>
        </p:nvSpPr>
        <p:spPr>
          <a:xfrm>
            <a:off x="7030799" y="2216683"/>
            <a:ext cx="1587294" cy="323165"/>
          </a:xfrm>
          <a:prstGeom prst="rect">
            <a:avLst/>
          </a:prstGeom>
          <a:noFill/>
        </p:spPr>
        <p:txBody>
          <a:bodyPr wrap="none" rtlCol="0">
            <a:spAutoFit/>
          </a:bodyPr>
          <a:lstStyle/>
          <a:p>
            <a:r>
              <a:rPr lang="nl-NL" sz="1500" dirty="0"/>
              <a:t>Product updates</a:t>
            </a:r>
            <a:endParaRPr lang="en-US" sz="1500" dirty="0" err="1"/>
          </a:p>
        </p:txBody>
      </p:sp>
      <p:cxnSp>
        <p:nvCxnSpPr>
          <p:cNvPr id="9" name="Straight Arrow Connector 8"/>
          <p:cNvCxnSpPr/>
          <p:nvPr/>
        </p:nvCxnSpPr>
        <p:spPr>
          <a:xfrm>
            <a:off x="2311162" y="1821396"/>
            <a:ext cx="2324100" cy="95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2311162" y="1907121"/>
            <a:ext cx="2324100" cy="95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2311162" y="1992846"/>
            <a:ext cx="2324100" cy="95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2311162" y="2078571"/>
            <a:ext cx="2324100" cy="95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2311162" y="2164296"/>
            <a:ext cx="2324100" cy="95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311162" y="2250021"/>
            <a:ext cx="2324100" cy="95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2311162" y="2335746"/>
            <a:ext cx="2324100" cy="95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2311162" y="2421471"/>
            <a:ext cx="2324100" cy="95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2311162" y="2507196"/>
            <a:ext cx="2324100" cy="95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311162" y="2592921"/>
            <a:ext cx="2324100" cy="95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311162" y="2678646"/>
            <a:ext cx="2324100" cy="95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H="1">
            <a:off x="4969004" y="1145121"/>
            <a:ext cx="9525" cy="325755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4635261" y="4402671"/>
            <a:ext cx="590226" cy="248209"/>
          </a:xfrm>
          <a:prstGeom prst="rect">
            <a:avLst/>
          </a:prstGeom>
          <a:noFill/>
        </p:spPr>
        <p:txBody>
          <a:bodyPr wrap="none" rtlCol="0">
            <a:spAutoFit/>
          </a:bodyPr>
          <a:lstStyle/>
          <a:p>
            <a:r>
              <a:rPr lang="nl-NL" sz="1013" dirty="0"/>
              <a:t>firewall</a:t>
            </a:r>
            <a:endParaRPr lang="en-US" sz="1013" dirty="0" err="1"/>
          </a:p>
        </p:txBody>
      </p:sp>
      <p:sp>
        <p:nvSpPr>
          <p:cNvPr id="23" name="TextBox 22"/>
          <p:cNvSpPr txBox="1"/>
          <p:nvPr/>
        </p:nvSpPr>
        <p:spPr>
          <a:xfrm>
            <a:off x="5086253" y="3089569"/>
            <a:ext cx="2925801" cy="1169551"/>
          </a:xfrm>
          <a:prstGeom prst="rect">
            <a:avLst/>
          </a:prstGeom>
          <a:noFill/>
        </p:spPr>
        <p:txBody>
          <a:bodyPr wrap="none" rtlCol="0">
            <a:spAutoFit/>
          </a:bodyPr>
          <a:lstStyle/>
          <a:p>
            <a:r>
              <a:rPr lang="nl-NL" sz="1400" dirty="0"/>
              <a:t>Data </a:t>
            </a:r>
            <a:r>
              <a:rPr lang="nl-NL" sz="1400" dirty="0" err="1"/>
              <a:t>manipulation</a:t>
            </a:r>
            <a:endParaRPr lang="nl-NL" sz="1400" dirty="0"/>
          </a:p>
          <a:p>
            <a:r>
              <a:rPr lang="nl-NL" sz="1400" dirty="0"/>
              <a:t>Data </a:t>
            </a:r>
            <a:r>
              <a:rPr lang="nl-NL" sz="1400" dirty="0" err="1"/>
              <a:t>Quality</a:t>
            </a:r>
            <a:r>
              <a:rPr lang="nl-NL" sz="1400" dirty="0"/>
              <a:t> (</a:t>
            </a:r>
            <a:r>
              <a:rPr lang="nl-NL" sz="1400" dirty="0" err="1"/>
              <a:t>enforcement</a:t>
            </a:r>
            <a:r>
              <a:rPr lang="nl-NL" sz="1400" dirty="0"/>
              <a:t>)</a:t>
            </a:r>
          </a:p>
          <a:p>
            <a:r>
              <a:rPr lang="nl-NL" sz="1400" dirty="0"/>
              <a:t>&lt;10K transactions, business </a:t>
            </a:r>
            <a:r>
              <a:rPr lang="nl-NL" sz="1400" dirty="0" err="1"/>
              <a:t>hours</a:t>
            </a:r>
            <a:endParaRPr lang="nl-NL" sz="1400" dirty="0"/>
          </a:p>
          <a:p>
            <a:r>
              <a:rPr lang="nl-NL" sz="1400" dirty="0"/>
              <a:t>Batch jobs next </a:t>
            </a:r>
            <a:r>
              <a:rPr lang="nl-NL" sz="1400" dirty="0" err="1"/>
              <a:t>to</a:t>
            </a:r>
            <a:r>
              <a:rPr lang="nl-NL" sz="1400" dirty="0"/>
              <a:t> online</a:t>
            </a:r>
          </a:p>
          <a:p>
            <a:r>
              <a:rPr lang="nl-NL" sz="1400" dirty="0"/>
              <a:t>Speed is </a:t>
            </a:r>
            <a:r>
              <a:rPr lang="nl-NL" sz="1400" dirty="0" err="1"/>
              <a:t>nice</a:t>
            </a:r>
            <a:endParaRPr lang="en-US" sz="1400" dirty="0" err="1"/>
          </a:p>
        </p:txBody>
      </p:sp>
      <p:sp>
        <p:nvSpPr>
          <p:cNvPr id="24" name="TextBox 23"/>
          <p:cNvSpPr txBox="1"/>
          <p:nvPr/>
        </p:nvSpPr>
        <p:spPr>
          <a:xfrm>
            <a:off x="929094" y="3087883"/>
            <a:ext cx="1854995" cy="1600438"/>
          </a:xfrm>
          <a:prstGeom prst="rect">
            <a:avLst/>
          </a:prstGeom>
          <a:noFill/>
        </p:spPr>
        <p:txBody>
          <a:bodyPr wrap="none" rtlCol="0">
            <a:spAutoFit/>
          </a:bodyPr>
          <a:lstStyle/>
          <a:p>
            <a:r>
              <a:rPr lang="nl-NL" sz="1400" dirty="0"/>
              <a:t>Read </a:t>
            </a:r>
            <a:r>
              <a:rPr lang="nl-NL" sz="1400" dirty="0" err="1"/>
              <a:t>only</a:t>
            </a:r>
            <a:endParaRPr lang="nl-NL" sz="1400" dirty="0"/>
          </a:p>
          <a:p>
            <a:r>
              <a:rPr lang="nl-NL" sz="1400" dirty="0"/>
              <a:t>Online (most of) 24/7</a:t>
            </a:r>
          </a:p>
          <a:p>
            <a:r>
              <a:rPr lang="nl-NL" sz="1400" dirty="0"/>
              <a:t>Speed is </a:t>
            </a:r>
            <a:r>
              <a:rPr lang="nl-NL" sz="1400" dirty="0" err="1"/>
              <a:t>crucial</a:t>
            </a:r>
            <a:r>
              <a:rPr lang="nl-NL" sz="1400" dirty="0"/>
              <a:t> </a:t>
            </a:r>
          </a:p>
          <a:p>
            <a:r>
              <a:rPr lang="nl-NL" sz="1400" dirty="0"/>
              <a:t>XHTML &amp; JSON</a:t>
            </a:r>
          </a:p>
          <a:p>
            <a:r>
              <a:rPr lang="nl-NL" sz="1400" dirty="0"/>
              <a:t>&gt; 5M </a:t>
            </a:r>
            <a:r>
              <a:rPr lang="nl-NL" sz="1400" dirty="0" err="1"/>
              <a:t>visits</a:t>
            </a:r>
            <a:endParaRPr lang="nl-NL" sz="1400" dirty="0"/>
          </a:p>
          <a:p>
            <a:endParaRPr lang="nl-NL" sz="1400" dirty="0"/>
          </a:p>
          <a:p>
            <a:endParaRPr lang="en-US" sz="1400" dirty="0" err="1"/>
          </a:p>
        </p:txBody>
      </p:sp>
      <p:sp>
        <p:nvSpPr>
          <p:cNvPr id="27" name="TextBox 26"/>
          <p:cNvSpPr txBox="1"/>
          <p:nvPr/>
        </p:nvSpPr>
        <p:spPr>
          <a:xfrm>
            <a:off x="997390" y="1702888"/>
            <a:ext cx="1608133" cy="1384995"/>
          </a:xfrm>
          <a:prstGeom prst="rect">
            <a:avLst/>
          </a:prstGeom>
          <a:solidFill>
            <a:schemeClr val="accent2">
              <a:lumMod val="40000"/>
              <a:lumOff val="60000"/>
            </a:schemeClr>
          </a:solidFill>
        </p:spPr>
        <p:txBody>
          <a:bodyPr wrap="none" rtlCol="0">
            <a:spAutoFit/>
          </a:bodyPr>
          <a:lstStyle/>
          <a:p>
            <a:r>
              <a:rPr lang="nl-NL" sz="1400" dirty="0"/>
              <a:t>Webshop </a:t>
            </a:r>
            <a:r>
              <a:rPr lang="nl-NL" sz="1400" dirty="0" err="1"/>
              <a:t>visits</a:t>
            </a:r>
            <a:endParaRPr lang="nl-NL" sz="1400" dirty="0"/>
          </a:p>
          <a:p>
            <a:pPr marL="257175" indent="-257175">
              <a:buFontTx/>
              <a:buChar char="-"/>
            </a:pPr>
            <a:r>
              <a:rPr lang="nl-NL" sz="1400" dirty="0" err="1"/>
              <a:t>searches</a:t>
            </a:r>
            <a:endParaRPr lang="nl-NL" sz="1400" dirty="0"/>
          </a:p>
          <a:p>
            <a:pPr marL="257175" indent="-257175">
              <a:buFontTx/>
              <a:buChar char="-"/>
            </a:pPr>
            <a:r>
              <a:rPr lang="nl-NL" sz="1400" dirty="0"/>
              <a:t>product details</a:t>
            </a:r>
          </a:p>
          <a:p>
            <a:pPr marL="257175" indent="-257175">
              <a:buFontTx/>
              <a:buChar char="-"/>
            </a:pPr>
            <a:r>
              <a:rPr lang="nl-NL" sz="1400" dirty="0"/>
              <a:t>Orders</a:t>
            </a:r>
            <a:br>
              <a:rPr lang="nl-NL" sz="1400" dirty="0"/>
            </a:br>
            <a:br>
              <a:rPr lang="nl-NL" sz="1400" dirty="0"/>
            </a:br>
            <a:endParaRPr lang="en-US" sz="1400" dirty="0" err="1"/>
          </a:p>
        </p:txBody>
      </p:sp>
      <p:pic>
        <p:nvPicPr>
          <p:cNvPr id="28" name="Picture 4" descr="Image result for oracle database log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47010" y="2209700"/>
            <a:ext cx="1561069" cy="516581"/>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97376" y="179643"/>
            <a:ext cx="1421247" cy="10659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1705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p:bldP spid="22" grpId="0"/>
      <p:bldP spid="2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l-NL"/>
          </a:p>
        </p:txBody>
      </p:sp>
      <p:sp>
        <p:nvSpPr>
          <p:cNvPr id="3" name="Content Placeholder 2"/>
          <p:cNvSpPr>
            <a:spLocks noGrp="1"/>
          </p:cNvSpPr>
          <p:nvPr>
            <p:ph idx="1"/>
          </p:nvPr>
        </p:nvSpPr>
        <p:spPr/>
        <p:txBody>
          <a:bodyPr/>
          <a:lstStyle/>
          <a:p>
            <a:endParaRPr lang="nl-NL"/>
          </a:p>
        </p:txBody>
      </p:sp>
      <p:sp>
        <p:nvSpPr>
          <p:cNvPr id="4" name="Footer Placeholder 3"/>
          <p:cNvSpPr>
            <a:spLocks noGrp="1"/>
          </p:cNvSpPr>
          <p:nvPr>
            <p:ph type="ftr" sz="quarter" idx="11"/>
          </p:nvPr>
        </p:nvSpPr>
        <p:spPr/>
        <p:txBody>
          <a:bodyPr/>
          <a:lstStyle/>
          <a:p>
            <a:r>
              <a:rPr lang="en-US"/>
              <a:t>Who Wants to Become an IT Architect? - DigitalXChange 2022</a:t>
            </a:r>
            <a:endParaRPr lang="nl-NL" dirty="0"/>
          </a:p>
        </p:txBody>
      </p:sp>
      <p:sp>
        <p:nvSpPr>
          <p:cNvPr id="6" name="Rectangle 5"/>
          <p:cNvSpPr/>
          <p:nvPr/>
        </p:nvSpPr>
        <p:spPr>
          <a:xfrm>
            <a:off x="-584200" y="1342300"/>
            <a:ext cx="1921933" cy="32720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013"/>
          </a:p>
        </p:txBody>
      </p:sp>
      <p:sp>
        <p:nvSpPr>
          <p:cNvPr id="7" name="Can 6"/>
          <p:cNvSpPr/>
          <p:nvPr/>
        </p:nvSpPr>
        <p:spPr>
          <a:xfrm>
            <a:off x="3369366" y="2573653"/>
            <a:ext cx="1517839" cy="923449"/>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13" dirty="0" err="1"/>
              <a:t>Products</a:t>
            </a:r>
            <a:endParaRPr lang="en-US" sz="1013" dirty="0"/>
          </a:p>
        </p:txBody>
      </p:sp>
      <p:sp>
        <p:nvSpPr>
          <p:cNvPr id="8" name="Can 7"/>
          <p:cNvSpPr/>
          <p:nvPr/>
        </p:nvSpPr>
        <p:spPr>
          <a:xfrm>
            <a:off x="3274116" y="2402203"/>
            <a:ext cx="1517839" cy="923449"/>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13" dirty="0" err="1"/>
              <a:t>Products</a:t>
            </a:r>
            <a:endParaRPr lang="en-US" sz="1013" dirty="0"/>
          </a:p>
        </p:txBody>
      </p:sp>
      <p:sp>
        <p:nvSpPr>
          <p:cNvPr id="9" name="Can 8"/>
          <p:cNvSpPr/>
          <p:nvPr/>
        </p:nvSpPr>
        <p:spPr>
          <a:xfrm>
            <a:off x="3178866" y="2230753"/>
            <a:ext cx="1517839" cy="923449"/>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13" dirty="0" err="1"/>
              <a:t>Products</a:t>
            </a:r>
            <a:endParaRPr lang="en-US" sz="1013" dirty="0"/>
          </a:p>
        </p:txBody>
      </p:sp>
      <p:cxnSp>
        <p:nvCxnSpPr>
          <p:cNvPr id="10" name="Straight Arrow Connector 9"/>
          <p:cNvCxnSpPr/>
          <p:nvPr/>
        </p:nvCxnSpPr>
        <p:spPr>
          <a:xfrm>
            <a:off x="854766" y="2287427"/>
            <a:ext cx="2324100" cy="95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854766" y="2373152"/>
            <a:ext cx="2324100" cy="95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854766" y="2458877"/>
            <a:ext cx="2324100" cy="95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854766" y="2544602"/>
            <a:ext cx="2324100" cy="95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854766" y="2630327"/>
            <a:ext cx="2324100" cy="95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854766" y="2716052"/>
            <a:ext cx="2324100" cy="95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854766" y="2801777"/>
            <a:ext cx="2324100" cy="95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854766" y="2887502"/>
            <a:ext cx="2324100" cy="95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854766" y="2973227"/>
            <a:ext cx="2324100" cy="95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854766" y="3058952"/>
            <a:ext cx="2324100" cy="95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854766" y="3144677"/>
            <a:ext cx="2324100" cy="95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115107" y="2148407"/>
            <a:ext cx="1441420" cy="1200329"/>
          </a:xfrm>
          <a:prstGeom prst="rect">
            <a:avLst/>
          </a:prstGeom>
          <a:solidFill>
            <a:schemeClr val="accent2">
              <a:lumMod val="40000"/>
              <a:lumOff val="60000"/>
            </a:schemeClr>
          </a:solidFill>
        </p:spPr>
        <p:txBody>
          <a:bodyPr wrap="none" rtlCol="0">
            <a:spAutoFit/>
          </a:bodyPr>
          <a:lstStyle/>
          <a:p>
            <a:r>
              <a:rPr lang="nl-NL" sz="1200" dirty="0"/>
              <a:t>Webshop </a:t>
            </a:r>
            <a:r>
              <a:rPr lang="nl-NL" sz="1200" dirty="0" err="1"/>
              <a:t>visits</a:t>
            </a:r>
            <a:endParaRPr lang="nl-NL" sz="1200" dirty="0"/>
          </a:p>
          <a:p>
            <a:pPr marL="257175" indent="-257175">
              <a:buFontTx/>
              <a:buChar char="-"/>
            </a:pPr>
            <a:r>
              <a:rPr lang="nl-NL" sz="1200" dirty="0" err="1"/>
              <a:t>searches</a:t>
            </a:r>
            <a:endParaRPr lang="nl-NL" sz="1200" dirty="0"/>
          </a:p>
          <a:p>
            <a:pPr marL="257175" indent="-257175">
              <a:buFontTx/>
              <a:buChar char="-"/>
            </a:pPr>
            <a:r>
              <a:rPr lang="nl-NL" sz="1200" dirty="0"/>
              <a:t>product details</a:t>
            </a:r>
          </a:p>
          <a:p>
            <a:pPr marL="257175" indent="-257175">
              <a:buFontTx/>
              <a:buChar char="-"/>
            </a:pPr>
            <a:r>
              <a:rPr lang="nl-NL" sz="1200" dirty="0"/>
              <a:t>Orders</a:t>
            </a:r>
            <a:br>
              <a:rPr lang="nl-NL" sz="1200" dirty="0"/>
            </a:br>
            <a:br>
              <a:rPr lang="nl-NL" sz="1200" dirty="0"/>
            </a:br>
            <a:endParaRPr lang="en-US" sz="1200" dirty="0" err="1"/>
          </a:p>
        </p:txBody>
      </p:sp>
      <p:cxnSp>
        <p:nvCxnSpPr>
          <p:cNvPr id="22" name="Straight Connector 21"/>
          <p:cNvCxnSpPr/>
          <p:nvPr/>
        </p:nvCxnSpPr>
        <p:spPr>
          <a:xfrm flipH="1">
            <a:off x="4960409" y="1515425"/>
            <a:ext cx="9525" cy="325755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4670757" y="4782500"/>
            <a:ext cx="590226" cy="248209"/>
          </a:xfrm>
          <a:prstGeom prst="rect">
            <a:avLst/>
          </a:prstGeom>
          <a:noFill/>
        </p:spPr>
        <p:txBody>
          <a:bodyPr wrap="none" rtlCol="0">
            <a:spAutoFit/>
          </a:bodyPr>
          <a:lstStyle/>
          <a:p>
            <a:r>
              <a:rPr lang="nl-NL" sz="1013" dirty="0"/>
              <a:t>firewall</a:t>
            </a:r>
            <a:endParaRPr lang="en-US" sz="1013" dirty="0" err="1"/>
          </a:p>
        </p:txBody>
      </p:sp>
      <p:sp>
        <p:nvSpPr>
          <p:cNvPr id="24" name="TextBox 23"/>
          <p:cNvSpPr txBox="1"/>
          <p:nvPr/>
        </p:nvSpPr>
        <p:spPr>
          <a:xfrm>
            <a:off x="6254678" y="3502088"/>
            <a:ext cx="2925801" cy="1169551"/>
          </a:xfrm>
          <a:prstGeom prst="rect">
            <a:avLst/>
          </a:prstGeom>
          <a:noFill/>
        </p:spPr>
        <p:txBody>
          <a:bodyPr wrap="none" rtlCol="0">
            <a:spAutoFit/>
          </a:bodyPr>
          <a:lstStyle/>
          <a:p>
            <a:r>
              <a:rPr lang="nl-NL" sz="1400" dirty="0"/>
              <a:t>Data </a:t>
            </a:r>
            <a:r>
              <a:rPr lang="nl-NL" sz="1400" dirty="0" err="1"/>
              <a:t>manipulation</a:t>
            </a:r>
            <a:endParaRPr lang="nl-NL" sz="1400" dirty="0"/>
          </a:p>
          <a:p>
            <a:r>
              <a:rPr lang="nl-NL" sz="1400" dirty="0"/>
              <a:t>Data </a:t>
            </a:r>
            <a:r>
              <a:rPr lang="nl-NL" sz="1400" dirty="0" err="1"/>
              <a:t>Quality</a:t>
            </a:r>
            <a:r>
              <a:rPr lang="nl-NL" sz="1400" dirty="0"/>
              <a:t> (</a:t>
            </a:r>
            <a:r>
              <a:rPr lang="nl-NL" sz="1400" dirty="0" err="1"/>
              <a:t>enforcement</a:t>
            </a:r>
            <a:r>
              <a:rPr lang="nl-NL" sz="1400" dirty="0"/>
              <a:t>)</a:t>
            </a:r>
          </a:p>
          <a:p>
            <a:r>
              <a:rPr lang="nl-NL" sz="1400" dirty="0"/>
              <a:t>&lt;10K transactions, business </a:t>
            </a:r>
            <a:r>
              <a:rPr lang="nl-NL" sz="1400" dirty="0" err="1"/>
              <a:t>hours</a:t>
            </a:r>
            <a:endParaRPr lang="nl-NL" sz="1400" dirty="0"/>
          </a:p>
          <a:p>
            <a:r>
              <a:rPr lang="nl-NL" sz="1400" dirty="0"/>
              <a:t>Batch jobs next </a:t>
            </a:r>
            <a:r>
              <a:rPr lang="nl-NL" sz="1400" dirty="0" err="1"/>
              <a:t>to</a:t>
            </a:r>
            <a:r>
              <a:rPr lang="nl-NL" sz="1400" dirty="0"/>
              <a:t> online</a:t>
            </a:r>
          </a:p>
          <a:p>
            <a:r>
              <a:rPr lang="nl-NL" sz="1400" dirty="0"/>
              <a:t>Speed is </a:t>
            </a:r>
            <a:r>
              <a:rPr lang="nl-NL" sz="1400" dirty="0" err="1"/>
              <a:t>nice</a:t>
            </a:r>
            <a:endParaRPr lang="en-US" sz="1400" dirty="0" err="1"/>
          </a:p>
        </p:txBody>
      </p:sp>
      <p:sp>
        <p:nvSpPr>
          <p:cNvPr id="25" name="TextBox 24"/>
          <p:cNvSpPr txBox="1"/>
          <p:nvPr/>
        </p:nvSpPr>
        <p:spPr>
          <a:xfrm>
            <a:off x="115108" y="3502087"/>
            <a:ext cx="1854995" cy="1169551"/>
          </a:xfrm>
          <a:prstGeom prst="rect">
            <a:avLst/>
          </a:prstGeom>
          <a:noFill/>
        </p:spPr>
        <p:txBody>
          <a:bodyPr wrap="none" rtlCol="0">
            <a:spAutoFit/>
          </a:bodyPr>
          <a:lstStyle/>
          <a:p>
            <a:r>
              <a:rPr lang="nl-NL" sz="1400" dirty="0"/>
              <a:t>Read </a:t>
            </a:r>
            <a:r>
              <a:rPr lang="nl-NL" sz="1400" dirty="0" err="1"/>
              <a:t>only</a:t>
            </a:r>
            <a:endParaRPr lang="nl-NL" sz="1400" dirty="0"/>
          </a:p>
          <a:p>
            <a:r>
              <a:rPr lang="nl-NL" sz="1400" dirty="0"/>
              <a:t>Online (most of) 24/7</a:t>
            </a:r>
          </a:p>
          <a:p>
            <a:r>
              <a:rPr lang="nl-NL" sz="1400" dirty="0"/>
              <a:t>Speed is </a:t>
            </a:r>
            <a:r>
              <a:rPr lang="nl-NL" sz="1400" dirty="0" err="1"/>
              <a:t>crucial</a:t>
            </a:r>
            <a:r>
              <a:rPr lang="nl-NL" sz="1400" dirty="0"/>
              <a:t> </a:t>
            </a:r>
          </a:p>
          <a:p>
            <a:r>
              <a:rPr lang="nl-NL" sz="1400" dirty="0"/>
              <a:t>XHTML &amp; JSON</a:t>
            </a:r>
          </a:p>
          <a:p>
            <a:r>
              <a:rPr lang="nl-NL" sz="1400" dirty="0"/>
              <a:t>&gt; 5M </a:t>
            </a:r>
            <a:r>
              <a:rPr lang="nl-NL" sz="1400" dirty="0" err="1"/>
              <a:t>visits</a:t>
            </a:r>
            <a:endParaRPr lang="nl-NL" sz="1400" dirty="0"/>
          </a:p>
        </p:txBody>
      </p:sp>
      <p:sp>
        <p:nvSpPr>
          <p:cNvPr id="26" name="TextBox 25"/>
          <p:cNvSpPr txBox="1"/>
          <p:nvPr/>
        </p:nvSpPr>
        <p:spPr>
          <a:xfrm>
            <a:off x="3618466" y="1342301"/>
            <a:ext cx="468398" cy="248209"/>
          </a:xfrm>
          <a:prstGeom prst="rect">
            <a:avLst/>
          </a:prstGeom>
          <a:noFill/>
        </p:spPr>
        <p:txBody>
          <a:bodyPr wrap="none" rtlCol="0">
            <a:spAutoFit/>
          </a:bodyPr>
          <a:lstStyle/>
          <a:p>
            <a:r>
              <a:rPr lang="nl-NL" sz="1013" dirty="0"/>
              <a:t>DMZ</a:t>
            </a:r>
            <a:endParaRPr lang="en-US" sz="1013" dirty="0" err="1"/>
          </a:p>
        </p:txBody>
      </p:sp>
      <p:cxnSp>
        <p:nvCxnSpPr>
          <p:cNvPr id="27" name="Straight Connector 26"/>
          <p:cNvCxnSpPr/>
          <p:nvPr/>
        </p:nvCxnSpPr>
        <p:spPr>
          <a:xfrm flipH="1">
            <a:off x="2941109" y="1515425"/>
            <a:ext cx="9525" cy="3257550"/>
          </a:xfrm>
          <a:prstGeom prst="line">
            <a:avLst/>
          </a:prstGeom>
          <a:ln w="12700">
            <a:prstDash val="sysDash"/>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2895731" y="3390116"/>
            <a:ext cx="2084225" cy="1600438"/>
          </a:xfrm>
          <a:prstGeom prst="rect">
            <a:avLst/>
          </a:prstGeom>
          <a:noFill/>
        </p:spPr>
        <p:txBody>
          <a:bodyPr wrap="none" rtlCol="0">
            <a:spAutoFit/>
          </a:bodyPr>
          <a:lstStyle/>
          <a:p>
            <a:r>
              <a:rPr lang="nl-NL" sz="1400" b="1" dirty="0"/>
              <a:t>Read </a:t>
            </a:r>
            <a:r>
              <a:rPr lang="nl-NL" sz="1400" b="1" dirty="0" err="1"/>
              <a:t>only</a:t>
            </a:r>
            <a:endParaRPr lang="nl-NL" sz="1400" b="1" dirty="0"/>
          </a:p>
          <a:p>
            <a:r>
              <a:rPr lang="nl-NL" sz="1400" b="1" dirty="0"/>
              <a:t>JSON </a:t>
            </a:r>
            <a:r>
              <a:rPr lang="nl-NL" sz="1400" b="1" dirty="0" err="1"/>
              <a:t>documents</a:t>
            </a:r>
            <a:endParaRPr lang="nl-NL" sz="1400" b="1" dirty="0"/>
          </a:p>
          <a:p>
            <a:r>
              <a:rPr lang="nl-NL" sz="1400" b="1" dirty="0"/>
              <a:t>Images</a:t>
            </a:r>
          </a:p>
          <a:p>
            <a:r>
              <a:rPr lang="nl-NL" sz="1400" b="1" dirty="0" err="1"/>
              <a:t>Text</a:t>
            </a:r>
            <a:r>
              <a:rPr lang="nl-NL" sz="1400" b="1" dirty="0"/>
              <a:t> Search</a:t>
            </a:r>
          </a:p>
          <a:p>
            <a:r>
              <a:rPr lang="nl-NL" sz="1400" b="1" dirty="0" err="1"/>
              <a:t>Scale</a:t>
            </a:r>
            <a:r>
              <a:rPr lang="nl-NL" sz="1400" b="1" dirty="0"/>
              <a:t> Out </a:t>
            </a:r>
            <a:r>
              <a:rPr lang="nl-NL" sz="1400" b="1" dirty="0" err="1"/>
              <a:t>Horizontally</a:t>
            </a:r>
            <a:endParaRPr lang="nl-NL" sz="1400" b="1" dirty="0"/>
          </a:p>
          <a:p>
            <a:r>
              <a:rPr lang="nl-NL" sz="1400" b="1" dirty="0" err="1"/>
              <a:t>Cheap</a:t>
            </a:r>
            <a:endParaRPr lang="nl-NL" sz="1400" b="1" dirty="0"/>
          </a:p>
          <a:p>
            <a:r>
              <a:rPr lang="en-US" sz="1400" b="1" dirty="0"/>
              <a:t>Stale but consistent</a:t>
            </a:r>
          </a:p>
        </p:txBody>
      </p:sp>
      <p:sp>
        <p:nvSpPr>
          <p:cNvPr id="29" name="Can 28"/>
          <p:cNvSpPr/>
          <p:nvPr/>
        </p:nvSpPr>
        <p:spPr>
          <a:xfrm>
            <a:off x="5426766" y="2106928"/>
            <a:ext cx="2038350" cy="1300325"/>
          </a:xfrm>
          <a:prstGeom prst="ca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13" dirty="0" err="1"/>
              <a:t>Products</a:t>
            </a:r>
            <a:endParaRPr lang="en-US" sz="1013" dirty="0"/>
          </a:p>
        </p:txBody>
      </p:sp>
      <p:pic>
        <p:nvPicPr>
          <p:cNvPr id="30" name="Picture 29"/>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152372" y="1818068"/>
            <a:ext cx="1544333" cy="4046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1" name="Left Arrow 30"/>
          <p:cNvSpPr/>
          <p:nvPr/>
        </p:nvSpPr>
        <p:spPr>
          <a:xfrm>
            <a:off x="4568118" y="2590380"/>
            <a:ext cx="1011416" cy="333420"/>
          </a:xfrm>
          <a:prstGeom prst="leftArrow">
            <a:avLst/>
          </a:prstGeom>
          <a:gradFill>
            <a:gsLst>
              <a:gs pos="0">
                <a:schemeClr val="accent1"/>
              </a:gs>
              <a:gs pos="47000">
                <a:schemeClr val="accent1">
                  <a:tint val="44500"/>
                  <a:satMod val="160000"/>
                </a:schemeClr>
              </a:gs>
              <a:gs pos="100000">
                <a:srgbClr val="FF0000"/>
              </a:gs>
            </a:gsLst>
            <a:lin ang="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32" name="Rectangular Callout 31"/>
          <p:cNvSpPr/>
          <p:nvPr/>
        </p:nvSpPr>
        <p:spPr>
          <a:xfrm>
            <a:off x="5056437" y="1182291"/>
            <a:ext cx="1689405" cy="365299"/>
          </a:xfrm>
          <a:prstGeom prst="wedgeRectCallout">
            <a:avLst>
              <a:gd name="adj1" fmla="val -38151"/>
              <a:gd name="adj2" fmla="val 371798"/>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1500"/>
          </a:p>
        </p:txBody>
      </p:sp>
      <p:sp>
        <p:nvSpPr>
          <p:cNvPr id="33" name="TextBox 32"/>
          <p:cNvSpPr txBox="1"/>
          <p:nvPr/>
        </p:nvSpPr>
        <p:spPr>
          <a:xfrm>
            <a:off x="5056438" y="1201341"/>
            <a:ext cx="1739579" cy="323165"/>
          </a:xfrm>
          <a:prstGeom prst="rect">
            <a:avLst/>
          </a:prstGeom>
          <a:noFill/>
        </p:spPr>
        <p:txBody>
          <a:bodyPr wrap="none" rtlCol="0">
            <a:spAutoFit/>
          </a:bodyPr>
          <a:lstStyle/>
          <a:p>
            <a:r>
              <a:rPr lang="nl-NL" sz="1500" dirty="0" err="1"/>
              <a:t>Nightly</a:t>
            </a:r>
            <a:r>
              <a:rPr lang="nl-NL" sz="1500" dirty="0"/>
              <a:t> </a:t>
            </a:r>
            <a:r>
              <a:rPr lang="nl-NL" sz="1500" dirty="0" err="1"/>
              <a:t>generation</a:t>
            </a:r>
            <a:endParaRPr lang="en-US" sz="1500" dirty="0" err="1"/>
          </a:p>
        </p:txBody>
      </p:sp>
      <p:sp>
        <p:nvSpPr>
          <p:cNvPr id="34" name="Left Arrow 33"/>
          <p:cNvSpPr/>
          <p:nvPr/>
        </p:nvSpPr>
        <p:spPr>
          <a:xfrm>
            <a:off x="7290734" y="2487452"/>
            <a:ext cx="1800225" cy="638175"/>
          </a:xfrm>
          <a:prstGeom prst="lef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013"/>
          </a:p>
        </p:txBody>
      </p:sp>
      <p:sp>
        <p:nvSpPr>
          <p:cNvPr id="35" name="TextBox 34"/>
          <p:cNvSpPr txBox="1"/>
          <p:nvPr/>
        </p:nvSpPr>
        <p:spPr>
          <a:xfrm>
            <a:off x="7447896" y="2663664"/>
            <a:ext cx="1587294" cy="323165"/>
          </a:xfrm>
          <a:prstGeom prst="rect">
            <a:avLst/>
          </a:prstGeom>
          <a:noFill/>
        </p:spPr>
        <p:txBody>
          <a:bodyPr wrap="none" rtlCol="0">
            <a:spAutoFit/>
          </a:bodyPr>
          <a:lstStyle/>
          <a:p>
            <a:r>
              <a:rPr lang="nl-NL" sz="1500" dirty="0"/>
              <a:t>Product updates</a:t>
            </a:r>
            <a:endParaRPr lang="en-US" sz="1500" dirty="0" err="1"/>
          </a:p>
        </p:txBody>
      </p:sp>
      <p:pic>
        <p:nvPicPr>
          <p:cNvPr id="36" name="Picture 4" descr="Image result for oracle database logo"/>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656764" y="1596650"/>
            <a:ext cx="1561069" cy="516581"/>
          </a:xfrm>
          <a:prstGeom prst="rect">
            <a:avLst/>
          </a:prstGeom>
          <a:noFill/>
          <a:extLst>
            <a:ext uri="{909E8E84-426E-40DD-AFC4-6F175D3DCCD1}">
              <a14:hiddenFill xmlns:a14="http://schemas.microsoft.com/office/drawing/2010/main">
                <a:solidFill>
                  <a:srgbClr val="FFFFFF"/>
                </a:solidFill>
              </a14:hiddenFill>
            </a:ext>
          </a:extLst>
        </p:spPr>
      </p:pic>
      <p:pic>
        <p:nvPicPr>
          <p:cNvPr id="57346" name="Picture 2" descr="Elasticsearch"/>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74116" y="1331457"/>
            <a:ext cx="1508126" cy="986519"/>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2" descr="Related imag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97376" y="179643"/>
            <a:ext cx="1421247" cy="10659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8577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0" presetClass="exit" presetSubtype="0" fill="hold" nodeType="clickEffect">
                                  <p:stCondLst>
                                    <p:cond delay="0"/>
                                  </p:stCondLst>
                                  <p:childTnLst>
                                    <p:animEffect transition="out" filter="fade">
                                      <p:cBhvr>
                                        <p:cTn id="28" dur="500"/>
                                        <p:tgtEl>
                                          <p:spTgt spid="30"/>
                                        </p:tgtEl>
                                      </p:cBhvr>
                                    </p:animEffect>
                                    <p:set>
                                      <p:cBhvr>
                                        <p:cTn id="29" dur="1" fill="hold">
                                          <p:stCondLst>
                                            <p:cond delay="499"/>
                                          </p:stCondLst>
                                        </p:cTn>
                                        <p:tgtEl>
                                          <p:spTgt spid="30"/>
                                        </p:tgtEl>
                                        <p:attrNameLst>
                                          <p:attrName>style.visibility</p:attrName>
                                        </p:attrNameLst>
                                      </p:cBhvr>
                                      <p:to>
                                        <p:strVal val="hidden"/>
                                      </p:to>
                                    </p:set>
                                  </p:childTnLst>
                                </p:cTn>
                              </p:par>
                              <p:par>
                                <p:cTn id="30" presetID="10" presetClass="entr" presetSubtype="0" fill="hold" nodeType="withEffect">
                                  <p:stCondLst>
                                    <p:cond delay="0"/>
                                  </p:stCondLst>
                                  <p:childTnLst>
                                    <p:set>
                                      <p:cBhvr>
                                        <p:cTn id="31" dur="1" fill="hold">
                                          <p:stCondLst>
                                            <p:cond delay="0"/>
                                          </p:stCondLst>
                                        </p:cTn>
                                        <p:tgtEl>
                                          <p:spTgt spid="57346"/>
                                        </p:tgtEl>
                                        <p:attrNameLst>
                                          <p:attrName>style.visibility</p:attrName>
                                        </p:attrNameLst>
                                      </p:cBhvr>
                                      <p:to>
                                        <p:strVal val="visible"/>
                                      </p:to>
                                    </p:set>
                                    <p:animEffect transition="in" filter="fade">
                                      <p:cBhvr>
                                        <p:cTn id="32" dur="500"/>
                                        <p:tgtEl>
                                          <p:spTgt spid="573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26" grpId="0"/>
      <p:bldP spid="28" grpId="0"/>
      <p:bldP spid="31" grpId="0" animBg="1"/>
      <p:bldP spid="32"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a:t>Who Wants to Become an IT Architect? - DigitalXChange 2022</a:t>
            </a:r>
            <a:endParaRPr lang="nl-NL" dirty="0"/>
          </a:p>
        </p:txBody>
      </p:sp>
      <p:sp>
        <p:nvSpPr>
          <p:cNvPr id="16" name="Can 15"/>
          <p:cNvSpPr/>
          <p:nvPr/>
        </p:nvSpPr>
        <p:spPr>
          <a:xfrm>
            <a:off x="3631699" y="1208015"/>
            <a:ext cx="3012382" cy="2781758"/>
          </a:xfrm>
          <a:prstGeom prst="can">
            <a:avLst/>
          </a:prstGeom>
          <a:gradFill rotWithShape="1">
            <a:gsLst>
              <a:gs pos="0">
                <a:srgbClr val="E84C22">
                  <a:satMod val="103000"/>
                  <a:lumMod val="102000"/>
                  <a:tint val="94000"/>
                </a:srgbClr>
              </a:gs>
              <a:gs pos="50000">
                <a:srgbClr val="E84C22">
                  <a:satMod val="110000"/>
                  <a:lumMod val="100000"/>
                  <a:shade val="100000"/>
                </a:srgbClr>
              </a:gs>
              <a:gs pos="100000">
                <a:srgbClr val="E84C22">
                  <a:lumMod val="99000"/>
                  <a:satMod val="120000"/>
                  <a:shade val="78000"/>
                </a:srgbClr>
              </a:gs>
            </a:gsLst>
            <a:lin ang="5400000" scaled="0"/>
          </a:gradFill>
          <a:ln w="6350" cap="flat" cmpd="sng" algn="ctr">
            <a:solidFill>
              <a:srgbClr val="E84C2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4000" b="0" i="0" u="none" strike="noStrike" kern="0" cap="none" spc="0" normalizeH="0" baseline="0" noProof="0" dirty="0" err="1">
                <a:ln>
                  <a:noFill/>
                </a:ln>
                <a:solidFill>
                  <a:prstClr val="white"/>
                </a:solidFill>
                <a:effectLst/>
                <a:uLnTx/>
                <a:uFillTx/>
                <a:latin typeface="Calibri"/>
                <a:ea typeface="+mn-ea"/>
                <a:cs typeface="+mn-cs"/>
              </a:rPr>
              <a:t>Products</a:t>
            </a:r>
            <a:endParaRPr kumimoji="0" lang="en-US" sz="4000" b="0" i="0" u="none" strike="noStrike" kern="0" cap="none" spc="0" normalizeH="0" baseline="0" noProof="0" dirty="0">
              <a:ln>
                <a:noFill/>
              </a:ln>
              <a:solidFill>
                <a:prstClr val="white"/>
              </a:solidFill>
              <a:effectLst/>
              <a:uLnTx/>
              <a:uFillTx/>
              <a:latin typeface="Calibri"/>
              <a:ea typeface="+mn-ea"/>
              <a:cs typeface="+mn-cs"/>
            </a:endParaRPr>
          </a:p>
        </p:txBody>
      </p:sp>
      <p:sp>
        <p:nvSpPr>
          <p:cNvPr id="17" name="Right Arrow 16"/>
          <p:cNvSpPr/>
          <p:nvPr/>
        </p:nvSpPr>
        <p:spPr>
          <a:xfrm>
            <a:off x="1447332" y="1603675"/>
            <a:ext cx="2034469" cy="639265"/>
          </a:xfrm>
          <a:prstGeom prst="rightArrow">
            <a:avLst/>
          </a:prstGeom>
          <a:gradFill rotWithShape="1">
            <a:gsLst>
              <a:gs pos="0">
                <a:srgbClr val="B22600">
                  <a:satMod val="103000"/>
                  <a:lumMod val="102000"/>
                  <a:tint val="94000"/>
                </a:srgbClr>
              </a:gs>
              <a:gs pos="50000">
                <a:srgbClr val="B22600">
                  <a:satMod val="110000"/>
                  <a:lumMod val="100000"/>
                  <a:shade val="100000"/>
                </a:srgbClr>
              </a:gs>
              <a:gs pos="100000">
                <a:srgbClr val="B22600">
                  <a:lumMod val="99000"/>
                  <a:satMod val="120000"/>
                  <a:shade val="78000"/>
                </a:srgbClr>
              </a:gs>
            </a:gsLst>
            <a:lin ang="5400000" scaled="0"/>
          </a:gradFill>
          <a:ln w="6350" cap="flat" cmpd="sng" algn="ctr">
            <a:solidFill>
              <a:srgbClr val="B226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white"/>
                </a:solidFill>
                <a:effectLst/>
                <a:uLnTx/>
                <a:uFillTx/>
                <a:latin typeface="Calibri"/>
                <a:ea typeface="+mn-ea"/>
                <a:cs typeface="+mn-cs"/>
              </a:rPr>
              <a:t>Data Manipulation</a:t>
            </a:r>
            <a:endParaRPr kumimoji="0" lang="nl-NL" sz="1600" b="0" i="0" u="none" strike="noStrike" kern="0" cap="none" spc="0" normalizeH="0" baseline="0" noProof="0" dirty="0">
              <a:ln>
                <a:noFill/>
              </a:ln>
              <a:solidFill>
                <a:prstClr val="white"/>
              </a:solidFill>
              <a:effectLst/>
              <a:uLnTx/>
              <a:uFillTx/>
              <a:latin typeface="Calibri"/>
              <a:ea typeface="+mn-ea"/>
              <a:cs typeface="+mn-cs"/>
            </a:endParaRPr>
          </a:p>
        </p:txBody>
      </p:sp>
      <p:sp>
        <p:nvSpPr>
          <p:cNvPr id="18" name="Right Arrow 17"/>
          <p:cNvSpPr/>
          <p:nvPr/>
        </p:nvSpPr>
        <p:spPr>
          <a:xfrm>
            <a:off x="117447" y="2125494"/>
            <a:ext cx="3364356" cy="2761060"/>
          </a:xfrm>
          <a:prstGeom prst="rightArrow">
            <a:avLst/>
          </a:prstGeom>
          <a:gradFill rotWithShape="1">
            <a:gsLst>
              <a:gs pos="0">
                <a:srgbClr val="CC9900">
                  <a:satMod val="103000"/>
                  <a:lumMod val="102000"/>
                  <a:tint val="94000"/>
                </a:srgbClr>
              </a:gs>
              <a:gs pos="50000">
                <a:srgbClr val="CC9900">
                  <a:satMod val="110000"/>
                  <a:lumMod val="100000"/>
                  <a:shade val="100000"/>
                </a:srgbClr>
              </a:gs>
              <a:gs pos="100000">
                <a:srgbClr val="CC9900">
                  <a:lumMod val="99000"/>
                  <a:satMod val="120000"/>
                  <a:shade val="78000"/>
                </a:srgbClr>
              </a:gs>
            </a:gsLst>
            <a:lin ang="5400000" scaled="0"/>
          </a:gradFill>
          <a:ln w="6350" cap="flat" cmpd="sng" algn="ctr">
            <a:solidFill>
              <a:srgbClr val="CC99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4800" b="0" i="0" u="none" strike="noStrike" kern="0" cap="none" spc="0" normalizeH="0" baseline="0" noProof="0" dirty="0">
                <a:ln>
                  <a:noFill/>
                </a:ln>
                <a:solidFill>
                  <a:prstClr val="white"/>
                </a:solidFill>
                <a:effectLst/>
                <a:uLnTx/>
                <a:uFillTx/>
                <a:latin typeface="Calibri"/>
                <a:ea typeface="+mn-ea"/>
                <a:cs typeface="+mn-cs"/>
              </a:rPr>
              <a:t>Data Retrieval</a:t>
            </a:r>
            <a:endParaRPr kumimoji="0" lang="nl-NL" sz="4800" b="0" i="0" u="none" strike="noStrike" kern="0" cap="none" spc="0" normalizeH="0" baseline="0" noProof="0" dirty="0">
              <a:ln>
                <a:noFill/>
              </a:ln>
              <a:solidFill>
                <a:prstClr val="white"/>
              </a:solidFill>
              <a:effectLst/>
              <a:uLnTx/>
              <a:uFillTx/>
              <a:latin typeface="Calibri"/>
              <a:ea typeface="+mn-ea"/>
              <a:cs typeface="+mn-cs"/>
            </a:endParaRPr>
          </a:p>
        </p:txBody>
      </p:sp>
      <p:sp>
        <p:nvSpPr>
          <p:cNvPr id="3" name="Title 2"/>
          <p:cNvSpPr>
            <a:spLocks noGrp="1"/>
          </p:cNvSpPr>
          <p:nvPr>
            <p:ph type="title"/>
          </p:nvPr>
        </p:nvSpPr>
        <p:spPr/>
        <p:txBody>
          <a:bodyPr/>
          <a:lstStyle/>
          <a:p>
            <a:r>
              <a:rPr lang="en-US" dirty="0" err="1"/>
              <a:t>Comand</a:t>
            </a:r>
            <a:r>
              <a:rPr lang="en-US" dirty="0"/>
              <a:t> Query </a:t>
            </a:r>
            <a:r>
              <a:rPr lang="en-US" dirty="0" err="1"/>
              <a:t>Responsbility</a:t>
            </a:r>
            <a:r>
              <a:rPr lang="en-US" dirty="0"/>
              <a:t> Segregation = CQRS</a:t>
            </a:r>
            <a:endParaRPr lang="nl-NL" dirty="0"/>
          </a:p>
        </p:txBody>
      </p:sp>
    </p:spTree>
    <p:extLst>
      <p:ext uri="{BB962C8B-B14F-4D97-AF65-F5344CB8AC3E}">
        <p14:creationId xmlns:p14="http://schemas.microsoft.com/office/powerpoint/2010/main" val="3998866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cTn>
                              </p:par>
                            </p:childTnLst>
                          </p:cTn>
                        </p:par>
                        <p:par>
                          <p:cTn id="13" fill="hold">
                            <p:stCondLst>
                              <p:cond delay="500"/>
                            </p:stCondLst>
                            <p:childTnLst>
                              <p:par>
                                <p:cTn id="14" presetID="6" presetClass="emph" presetSubtype="0" fill="hold" grpId="1" nodeType="afterEffect">
                                  <p:stCondLst>
                                    <p:cond delay="0"/>
                                  </p:stCondLst>
                                  <p:childTnLst>
                                    <p:animScale>
                                      <p:cBhvr>
                                        <p:cTn id="15" dur="2000" fill="hold"/>
                                        <p:tgtEl>
                                          <p:spTgt spid="18"/>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8" grpId="1"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Cloud 28"/>
          <p:cNvSpPr/>
          <p:nvPr/>
        </p:nvSpPr>
        <p:spPr>
          <a:xfrm>
            <a:off x="1518407" y="3663674"/>
            <a:ext cx="2614585" cy="1260390"/>
          </a:xfrm>
          <a:prstGeom prst="cloud">
            <a:avLst/>
          </a:prstGeom>
          <a:ln/>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a:ln>
                <a:noFill/>
              </a:ln>
              <a:solidFill>
                <a:prstClr val="white"/>
              </a:solidFill>
              <a:effectLst/>
              <a:uLnTx/>
              <a:uFillTx/>
              <a:latin typeface="Calibri"/>
              <a:ea typeface="+mn-ea"/>
              <a:cs typeface="+mn-cs"/>
            </a:endParaRPr>
          </a:p>
        </p:txBody>
      </p:sp>
      <p:sp>
        <p:nvSpPr>
          <p:cNvPr id="4" name="Footer Placeholder 3"/>
          <p:cNvSpPr>
            <a:spLocks noGrp="1"/>
          </p:cNvSpPr>
          <p:nvPr>
            <p:ph type="ftr" sz="quarter" idx="11"/>
          </p:nvPr>
        </p:nvSpPr>
        <p:spPr/>
        <p:txBody>
          <a:bodyPr/>
          <a:lstStyle/>
          <a:p>
            <a:r>
              <a:rPr lang="en-US"/>
              <a:t>Who Wants to Become an IT Architect? - DigitalXChange 2022</a:t>
            </a:r>
            <a:endParaRPr lang="nl-NL" dirty="0"/>
          </a:p>
        </p:txBody>
      </p:sp>
      <p:sp>
        <p:nvSpPr>
          <p:cNvPr id="14" name="Can 13"/>
          <p:cNvSpPr/>
          <p:nvPr/>
        </p:nvSpPr>
        <p:spPr>
          <a:xfrm>
            <a:off x="4661261" y="2616546"/>
            <a:ext cx="1140355" cy="725071"/>
          </a:xfrm>
          <a:prstGeom prst="can">
            <a:avLst/>
          </a:prstGeom>
          <a:gradFill rotWithShape="1">
            <a:gsLst>
              <a:gs pos="0">
                <a:sysClr val="windowText" lastClr="000000">
                  <a:lumMod val="110000"/>
                  <a:satMod val="105000"/>
                  <a:tint val="67000"/>
                </a:sysClr>
              </a:gs>
              <a:gs pos="50000">
                <a:sysClr val="windowText" lastClr="000000">
                  <a:lumMod val="105000"/>
                  <a:satMod val="103000"/>
                  <a:tint val="73000"/>
                </a:sysClr>
              </a:gs>
              <a:gs pos="100000">
                <a:sysClr val="windowText" lastClr="000000">
                  <a:lumMod val="105000"/>
                  <a:satMod val="109000"/>
                  <a:tint val="81000"/>
                </a:sysClr>
              </a:gs>
            </a:gsLst>
            <a:lin ang="5400000" scaled="0"/>
          </a:gra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600" b="0" i="0" u="none" strike="noStrike" kern="0" cap="none" spc="0" normalizeH="0" baseline="0" noProof="0" dirty="0">
                <a:ln>
                  <a:noFill/>
                </a:ln>
                <a:solidFill>
                  <a:prstClr val="black"/>
                </a:solidFill>
                <a:effectLst/>
                <a:uLnTx/>
                <a:uFillTx/>
                <a:latin typeface="Calibri"/>
                <a:ea typeface="+mn-ea"/>
                <a:cs typeface="+mn-cs"/>
              </a:rPr>
              <a:t>Special </a:t>
            </a:r>
            <a:r>
              <a:rPr kumimoji="0" lang="nl-NL" sz="1600" b="0" i="0" u="none" strike="noStrike" kern="0" cap="none" spc="0" normalizeH="0" baseline="0" noProof="0" dirty="0" err="1">
                <a:ln>
                  <a:noFill/>
                </a:ln>
                <a:solidFill>
                  <a:prstClr val="black"/>
                </a:solidFill>
                <a:effectLst/>
                <a:uLnTx/>
                <a:uFillTx/>
                <a:latin typeface="Calibri"/>
                <a:ea typeface="+mn-ea"/>
                <a:cs typeface="+mn-cs"/>
              </a:rPr>
              <a:t>Products</a:t>
            </a:r>
            <a:endParaRPr kumimoji="0" lang="en-US" sz="1600" b="0" i="0" u="none" strike="noStrike" kern="0" cap="none" spc="0" normalizeH="0" baseline="0" noProof="0" dirty="0">
              <a:ln>
                <a:noFill/>
              </a:ln>
              <a:solidFill>
                <a:prstClr val="black"/>
              </a:solidFill>
              <a:effectLst/>
              <a:uLnTx/>
              <a:uFillTx/>
              <a:latin typeface="Calibri"/>
              <a:ea typeface="+mn-ea"/>
              <a:cs typeface="+mn-cs"/>
            </a:endParaRPr>
          </a:p>
        </p:txBody>
      </p:sp>
      <p:sp>
        <p:nvSpPr>
          <p:cNvPr id="15" name="Can 14"/>
          <p:cNvSpPr/>
          <p:nvPr/>
        </p:nvSpPr>
        <p:spPr>
          <a:xfrm>
            <a:off x="5729070" y="3386563"/>
            <a:ext cx="1415154" cy="958699"/>
          </a:xfrm>
          <a:prstGeom prst="can">
            <a:avLst/>
          </a:prstGeom>
          <a:gradFill rotWithShape="1">
            <a:gsLst>
              <a:gs pos="0">
                <a:srgbClr val="FFBD47">
                  <a:lumMod val="110000"/>
                  <a:satMod val="105000"/>
                  <a:tint val="67000"/>
                </a:srgbClr>
              </a:gs>
              <a:gs pos="50000">
                <a:srgbClr val="FFBD47">
                  <a:lumMod val="105000"/>
                  <a:satMod val="103000"/>
                  <a:tint val="73000"/>
                </a:srgbClr>
              </a:gs>
              <a:gs pos="100000">
                <a:srgbClr val="FFBD47">
                  <a:lumMod val="105000"/>
                  <a:satMod val="109000"/>
                  <a:tint val="81000"/>
                </a:srgbClr>
              </a:gs>
            </a:gsLst>
            <a:lin ang="5400000" scaled="0"/>
          </a:gradFill>
          <a:ln w="6350" cap="flat" cmpd="sng" algn="ctr">
            <a:solidFill>
              <a:srgbClr val="FFB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600" b="0" i="0" u="none" strike="noStrike" kern="0" cap="none" spc="0" normalizeH="0" baseline="0" noProof="0" dirty="0">
                <a:ln>
                  <a:noFill/>
                </a:ln>
                <a:solidFill>
                  <a:prstClr val="black"/>
                </a:solidFill>
                <a:effectLst/>
                <a:uLnTx/>
                <a:uFillTx/>
                <a:latin typeface="Calibri"/>
                <a:ea typeface="+mn-ea"/>
                <a:cs typeface="+mn-cs"/>
              </a:rPr>
              <a:t>Product Clusters</a:t>
            </a:r>
            <a:endParaRPr kumimoji="0" lang="en-US" sz="1600" b="0" i="0" u="none" strike="noStrike" kern="0" cap="none" spc="0" normalizeH="0" baseline="0" noProof="0" dirty="0">
              <a:ln>
                <a:noFill/>
              </a:ln>
              <a:solidFill>
                <a:prstClr val="black"/>
              </a:solidFill>
              <a:effectLst/>
              <a:uLnTx/>
              <a:uFillTx/>
              <a:latin typeface="Calibri"/>
              <a:ea typeface="+mn-ea"/>
              <a:cs typeface="+mn-cs"/>
            </a:endParaRPr>
          </a:p>
        </p:txBody>
      </p:sp>
      <p:sp>
        <p:nvSpPr>
          <p:cNvPr id="16" name="Can 15"/>
          <p:cNvSpPr/>
          <p:nvPr/>
        </p:nvSpPr>
        <p:spPr>
          <a:xfrm>
            <a:off x="3522641" y="1175600"/>
            <a:ext cx="2307707" cy="1349962"/>
          </a:xfrm>
          <a:prstGeom prst="can">
            <a:avLst/>
          </a:prstGeom>
          <a:gradFill rotWithShape="1">
            <a:gsLst>
              <a:gs pos="0">
                <a:srgbClr val="E84C22">
                  <a:satMod val="103000"/>
                  <a:lumMod val="102000"/>
                  <a:tint val="94000"/>
                </a:srgbClr>
              </a:gs>
              <a:gs pos="50000">
                <a:srgbClr val="E84C22">
                  <a:satMod val="110000"/>
                  <a:lumMod val="100000"/>
                  <a:shade val="100000"/>
                </a:srgbClr>
              </a:gs>
              <a:gs pos="100000">
                <a:srgbClr val="E84C22">
                  <a:lumMod val="99000"/>
                  <a:satMod val="120000"/>
                  <a:shade val="78000"/>
                </a:srgbClr>
              </a:gs>
            </a:gsLst>
            <a:lin ang="5400000" scaled="0"/>
          </a:gradFill>
          <a:ln w="6350" cap="flat" cmpd="sng" algn="ctr">
            <a:solidFill>
              <a:srgbClr val="E84C2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600" b="0" i="0" u="none" strike="noStrike" kern="0" cap="none" spc="0" normalizeH="0" baseline="0" noProof="0" dirty="0" err="1">
                <a:ln>
                  <a:noFill/>
                </a:ln>
                <a:solidFill>
                  <a:prstClr val="white"/>
                </a:solidFill>
                <a:effectLst/>
                <a:uLnTx/>
                <a:uFillTx/>
                <a:latin typeface="Calibri"/>
                <a:ea typeface="+mn-ea"/>
                <a:cs typeface="+mn-cs"/>
              </a:rPr>
              <a:t>Products</a:t>
            </a:r>
            <a:endParaRPr kumimoji="0" lang="en-US" sz="1600" b="0" i="0" u="none" strike="noStrike" kern="0" cap="none" spc="0" normalizeH="0" baseline="0" noProof="0" dirty="0">
              <a:ln>
                <a:noFill/>
              </a:ln>
              <a:solidFill>
                <a:prstClr val="white"/>
              </a:solidFill>
              <a:effectLst/>
              <a:uLnTx/>
              <a:uFillTx/>
              <a:latin typeface="Calibri"/>
              <a:ea typeface="+mn-ea"/>
              <a:cs typeface="+mn-cs"/>
            </a:endParaRPr>
          </a:p>
        </p:txBody>
      </p:sp>
      <p:sp>
        <p:nvSpPr>
          <p:cNvPr id="17" name="Right Arrow 16"/>
          <p:cNvSpPr/>
          <p:nvPr/>
        </p:nvSpPr>
        <p:spPr>
          <a:xfrm>
            <a:off x="1297437" y="1603675"/>
            <a:ext cx="2034469" cy="815434"/>
          </a:xfrm>
          <a:prstGeom prst="rightArrow">
            <a:avLst/>
          </a:prstGeom>
          <a:gradFill rotWithShape="1">
            <a:gsLst>
              <a:gs pos="0">
                <a:srgbClr val="B22600">
                  <a:satMod val="103000"/>
                  <a:lumMod val="102000"/>
                  <a:tint val="94000"/>
                </a:srgbClr>
              </a:gs>
              <a:gs pos="50000">
                <a:srgbClr val="B22600">
                  <a:satMod val="110000"/>
                  <a:lumMod val="100000"/>
                  <a:shade val="100000"/>
                </a:srgbClr>
              </a:gs>
              <a:gs pos="100000">
                <a:srgbClr val="B22600">
                  <a:lumMod val="99000"/>
                  <a:satMod val="120000"/>
                  <a:shade val="78000"/>
                </a:srgbClr>
              </a:gs>
            </a:gsLst>
            <a:lin ang="5400000" scaled="0"/>
          </a:gradFill>
          <a:ln w="6350" cap="flat" cmpd="sng" algn="ctr">
            <a:solidFill>
              <a:srgbClr val="B226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white"/>
                </a:solidFill>
                <a:effectLst/>
                <a:uLnTx/>
                <a:uFillTx/>
                <a:latin typeface="Calibri"/>
                <a:ea typeface="+mn-ea"/>
                <a:cs typeface="+mn-cs"/>
              </a:rPr>
              <a:t>Data Manipulation</a:t>
            </a:r>
            <a:endParaRPr kumimoji="0" lang="nl-NL" sz="1600" b="0" i="0" u="none" strike="noStrike" kern="0" cap="none" spc="0" normalizeH="0" baseline="0" noProof="0" dirty="0">
              <a:ln>
                <a:noFill/>
              </a:ln>
              <a:solidFill>
                <a:prstClr val="white"/>
              </a:solidFill>
              <a:effectLst/>
              <a:uLnTx/>
              <a:uFillTx/>
              <a:latin typeface="Calibri"/>
              <a:ea typeface="+mn-ea"/>
              <a:cs typeface="+mn-cs"/>
            </a:endParaRPr>
          </a:p>
        </p:txBody>
      </p:sp>
      <p:sp>
        <p:nvSpPr>
          <p:cNvPr id="18" name="Right Arrow 17"/>
          <p:cNvSpPr/>
          <p:nvPr/>
        </p:nvSpPr>
        <p:spPr>
          <a:xfrm>
            <a:off x="1297438" y="3174339"/>
            <a:ext cx="2034469" cy="815434"/>
          </a:xfrm>
          <a:prstGeom prst="rightArrow">
            <a:avLst/>
          </a:prstGeom>
          <a:gradFill rotWithShape="1">
            <a:gsLst>
              <a:gs pos="0">
                <a:srgbClr val="CC9900">
                  <a:satMod val="103000"/>
                  <a:lumMod val="102000"/>
                  <a:tint val="94000"/>
                </a:srgbClr>
              </a:gs>
              <a:gs pos="50000">
                <a:srgbClr val="CC9900">
                  <a:satMod val="110000"/>
                  <a:lumMod val="100000"/>
                  <a:shade val="100000"/>
                </a:srgbClr>
              </a:gs>
              <a:gs pos="100000">
                <a:srgbClr val="CC9900">
                  <a:lumMod val="99000"/>
                  <a:satMod val="120000"/>
                  <a:shade val="78000"/>
                </a:srgbClr>
              </a:gs>
            </a:gsLst>
            <a:lin ang="5400000" scaled="0"/>
          </a:gradFill>
          <a:ln w="6350" cap="flat" cmpd="sng" algn="ctr">
            <a:solidFill>
              <a:srgbClr val="CC99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white"/>
                </a:solidFill>
                <a:effectLst/>
                <a:uLnTx/>
                <a:uFillTx/>
                <a:latin typeface="Calibri"/>
                <a:ea typeface="+mn-ea"/>
                <a:cs typeface="+mn-cs"/>
              </a:rPr>
              <a:t>Data Retrieval</a:t>
            </a:r>
            <a:endParaRPr kumimoji="0" lang="nl-NL" sz="1600" b="0" i="0" u="none" strike="noStrike" kern="0" cap="none" spc="0" normalizeH="0" baseline="0" noProof="0" dirty="0">
              <a:ln>
                <a:noFill/>
              </a:ln>
              <a:solidFill>
                <a:prstClr val="white"/>
              </a:solidFill>
              <a:effectLst/>
              <a:uLnTx/>
              <a:uFillTx/>
              <a:latin typeface="Calibri"/>
              <a:ea typeface="+mn-ea"/>
              <a:cs typeface="+mn-cs"/>
            </a:endParaRPr>
          </a:p>
        </p:txBody>
      </p:sp>
      <p:sp>
        <p:nvSpPr>
          <p:cNvPr id="19" name="Cube 18"/>
          <p:cNvSpPr/>
          <p:nvPr/>
        </p:nvSpPr>
        <p:spPr>
          <a:xfrm>
            <a:off x="4289604" y="3951381"/>
            <a:ext cx="1133490" cy="849507"/>
          </a:xfrm>
          <a:prstGeom prst="cube">
            <a:avLst/>
          </a:prstGeom>
          <a:gradFill rotWithShape="1">
            <a:gsLst>
              <a:gs pos="0">
                <a:srgbClr val="CC9900">
                  <a:lumMod val="110000"/>
                  <a:satMod val="105000"/>
                  <a:tint val="67000"/>
                </a:srgbClr>
              </a:gs>
              <a:gs pos="50000">
                <a:srgbClr val="CC9900">
                  <a:lumMod val="105000"/>
                  <a:satMod val="103000"/>
                  <a:tint val="73000"/>
                </a:srgbClr>
              </a:gs>
              <a:gs pos="100000">
                <a:srgbClr val="CC9900">
                  <a:lumMod val="105000"/>
                  <a:satMod val="109000"/>
                  <a:tint val="81000"/>
                </a:srgbClr>
              </a:gs>
            </a:gsLst>
            <a:lin ang="5400000" scaled="0"/>
          </a:gradFill>
          <a:ln w="6350" cap="flat" cmpd="sng" algn="ctr">
            <a:solidFill>
              <a:srgbClr val="CC99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Calibri"/>
                <a:ea typeface="+mn-ea"/>
                <a:cs typeface="+mn-cs"/>
              </a:rPr>
              <a:t>Food Stuff</a:t>
            </a:r>
            <a:endParaRPr kumimoji="0" lang="nl-NL" sz="1600" b="0" i="0" u="none" strike="noStrike" kern="0" cap="none" spc="0" normalizeH="0" baseline="0" noProof="0" dirty="0">
              <a:ln>
                <a:noFill/>
              </a:ln>
              <a:solidFill>
                <a:prstClr val="black"/>
              </a:solidFill>
              <a:effectLst/>
              <a:uLnTx/>
              <a:uFillTx/>
              <a:latin typeface="Calibri"/>
              <a:ea typeface="+mn-ea"/>
              <a:cs typeface="+mn-cs"/>
            </a:endParaRPr>
          </a:p>
        </p:txBody>
      </p:sp>
      <p:sp>
        <p:nvSpPr>
          <p:cNvPr id="20" name="Cube 19"/>
          <p:cNvSpPr/>
          <p:nvPr/>
        </p:nvSpPr>
        <p:spPr>
          <a:xfrm>
            <a:off x="3694778" y="3408299"/>
            <a:ext cx="1322659" cy="376114"/>
          </a:xfrm>
          <a:prstGeom prst="cube">
            <a:avLst/>
          </a:prstGeom>
          <a:gradFill rotWithShape="1">
            <a:gsLst>
              <a:gs pos="0">
                <a:srgbClr val="B64926">
                  <a:lumMod val="110000"/>
                  <a:satMod val="105000"/>
                  <a:tint val="67000"/>
                </a:srgbClr>
              </a:gs>
              <a:gs pos="50000">
                <a:srgbClr val="B64926">
                  <a:lumMod val="105000"/>
                  <a:satMod val="103000"/>
                  <a:tint val="73000"/>
                </a:srgbClr>
              </a:gs>
              <a:gs pos="100000">
                <a:srgbClr val="B64926">
                  <a:lumMod val="105000"/>
                  <a:satMod val="109000"/>
                  <a:tint val="81000"/>
                </a:srgbClr>
              </a:gs>
            </a:gsLst>
            <a:lin ang="5400000" scaled="0"/>
          </a:gradFill>
          <a:ln w="6350" cap="flat" cmpd="sng" algn="ctr">
            <a:solidFill>
              <a:srgbClr val="B64926"/>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Calibri"/>
                <a:ea typeface="+mn-ea"/>
                <a:cs typeface="+mn-cs"/>
              </a:rPr>
              <a:t>Toys</a:t>
            </a:r>
            <a:endParaRPr kumimoji="0" lang="nl-NL" sz="1600" b="0" i="0" u="none" strike="noStrike" kern="0" cap="none" spc="0" normalizeH="0" baseline="0" noProof="0" dirty="0">
              <a:ln>
                <a:noFill/>
              </a:ln>
              <a:solidFill>
                <a:prstClr val="black"/>
              </a:solidFill>
              <a:effectLst/>
              <a:uLnTx/>
              <a:uFillTx/>
              <a:latin typeface="Calibri"/>
              <a:ea typeface="+mn-ea"/>
              <a:cs typeface="+mn-cs"/>
            </a:endParaRPr>
          </a:p>
        </p:txBody>
      </p:sp>
      <p:sp>
        <p:nvSpPr>
          <p:cNvPr id="21" name="Can 20"/>
          <p:cNvSpPr/>
          <p:nvPr/>
        </p:nvSpPr>
        <p:spPr>
          <a:xfrm>
            <a:off x="6936846" y="2499733"/>
            <a:ext cx="1415154" cy="958699"/>
          </a:xfrm>
          <a:prstGeom prst="can">
            <a:avLst/>
          </a:prstGeom>
          <a:gradFill rotWithShape="1">
            <a:gsLst>
              <a:gs pos="0">
                <a:sysClr val="windowText" lastClr="000000">
                  <a:satMod val="103000"/>
                  <a:lumMod val="102000"/>
                  <a:tint val="94000"/>
                </a:sysClr>
              </a:gs>
              <a:gs pos="50000">
                <a:sysClr val="windowText" lastClr="000000">
                  <a:satMod val="110000"/>
                  <a:lumMod val="100000"/>
                  <a:shade val="100000"/>
                </a:sysClr>
              </a:gs>
              <a:gs pos="100000">
                <a:sysClr val="windowText" lastClr="000000">
                  <a:lumMod val="99000"/>
                  <a:satMod val="120000"/>
                  <a:shade val="78000"/>
                </a:sysClr>
              </a:gs>
            </a:gsLst>
            <a:lin ang="5400000" scaled="0"/>
          </a:gra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600" b="0" i="0" u="none" strike="noStrike" kern="0" cap="none" spc="0" normalizeH="0" baseline="0" noProof="0" dirty="0">
                <a:ln>
                  <a:noFill/>
                </a:ln>
                <a:solidFill>
                  <a:prstClr val="white"/>
                </a:solidFill>
                <a:effectLst/>
                <a:uLnTx/>
                <a:uFillTx/>
                <a:latin typeface="Calibri"/>
                <a:ea typeface="+mn-ea"/>
                <a:cs typeface="+mn-cs"/>
              </a:rPr>
              <a:t>Quick Product Search Index</a:t>
            </a:r>
            <a:endParaRPr kumimoji="0" lang="en-US" sz="1600" b="0" i="0" u="none" strike="noStrike" kern="0" cap="none" spc="0" normalizeH="0" baseline="0" noProof="0" dirty="0">
              <a:ln>
                <a:noFill/>
              </a:ln>
              <a:solidFill>
                <a:prstClr val="white"/>
              </a:solidFill>
              <a:effectLst/>
              <a:uLnTx/>
              <a:uFillTx/>
              <a:latin typeface="Calibri"/>
              <a:ea typeface="+mn-ea"/>
              <a:cs typeface="+mn-cs"/>
            </a:endParaRPr>
          </a:p>
        </p:txBody>
      </p:sp>
      <p:cxnSp>
        <p:nvCxnSpPr>
          <p:cNvPr id="30" name="Straight Arrow Connector 29"/>
          <p:cNvCxnSpPr/>
          <p:nvPr/>
        </p:nvCxnSpPr>
        <p:spPr>
          <a:xfrm>
            <a:off x="4335363" y="2519884"/>
            <a:ext cx="532474" cy="1635868"/>
          </a:xfrm>
          <a:prstGeom prst="straightConnector1">
            <a:avLst/>
          </a:prstGeom>
          <a:noFill/>
          <a:ln w="57150" cap="flat" cmpd="sng" algn="ctr">
            <a:solidFill>
              <a:srgbClr val="E84C22"/>
            </a:solidFill>
            <a:prstDash val="solid"/>
            <a:miter lim="800000"/>
            <a:tailEnd type="triangle"/>
          </a:ln>
          <a:effectLst/>
        </p:spPr>
      </p:cxnSp>
      <p:cxnSp>
        <p:nvCxnSpPr>
          <p:cNvPr id="31" name="Straight Arrow Connector 30"/>
          <p:cNvCxnSpPr>
            <a:endCxn id="15" idx="1"/>
          </p:cNvCxnSpPr>
          <p:nvPr/>
        </p:nvCxnSpPr>
        <p:spPr>
          <a:xfrm>
            <a:off x="5694263" y="2092899"/>
            <a:ext cx="742384" cy="1293664"/>
          </a:xfrm>
          <a:prstGeom prst="straightConnector1">
            <a:avLst/>
          </a:prstGeom>
          <a:noFill/>
          <a:ln w="57150" cap="flat" cmpd="sng" algn="ctr">
            <a:solidFill>
              <a:srgbClr val="E84C22"/>
            </a:solidFill>
            <a:prstDash val="solid"/>
            <a:miter lim="800000"/>
            <a:tailEnd type="triangle"/>
          </a:ln>
          <a:effectLst/>
        </p:spPr>
      </p:cxnSp>
      <p:cxnSp>
        <p:nvCxnSpPr>
          <p:cNvPr id="32" name="Straight Arrow Connector 31"/>
          <p:cNvCxnSpPr/>
          <p:nvPr/>
        </p:nvCxnSpPr>
        <p:spPr>
          <a:xfrm>
            <a:off x="5694263" y="1653001"/>
            <a:ext cx="1449961" cy="917507"/>
          </a:xfrm>
          <a:prstGeom prst="straightConnector1">
            <a:avLst/>
          </a:prstGeom>
          <a:noFill/>
          <a:ln w="57150" cap="flat" cmpd="sng" algn="ctr">
            <a:solidFill>
              <a:srgbClr val="E84C22"/>
            </a:solidFill>
            <a:prstDash val="solid"/>
            <a:miter lim="800000"/>
            <a:tailEnd type="triangle"/>
          </a:ln>
          <a:effectLst/>
        </p:spPr>
      </p:cxnSp>
      <p:cxnSp>
        <p:nvCxnSpPr>
          <p:cNvPr id="33" name="Straight Arrow Connector 32"/>
          <p:cNvCxnSpPr/>
          <p:nvPr/>
        </p:nvCxnSpPr>
        <p:spPr>
          <a:xfrm>
            <a:off x="4033649" y="2475988"/>
            <a:ext cx="244258" cy="982444"/>
          </a:xfrm>
          <a:prstGeom prst="straightConnector1">
            <a:avLst/>
          </a:prstGeom>
          <a:noFill/>
          <a:ln w="57150" cap="flat" cmpd="sng" algn="ctr">
            <a:solidFill>
              <a:srgbClr val="E84C22"/>
            </a:solidFill>
            <a:prstDash val="solid"/>
            <a:miter lim="800000"/>
            <a:tailEnd type="triangle"/>
          </a:ln>
          <a:effectLst/>
        </p:spPr>
      </p:cxnSp>
      <p:cxnSp>
        <p:nvCxnSpPr>
          <p:cNvPr id="34" name="Straight Arrow Connector 33"/>
          <p:cNvCxnSpPr/>
          <p:nvPr/>
        </p:nvCxnSpPr>
        <p:spPr>
          <a:xfrm>
            <a:off x="4996870" y="2493851"/>
            <a:ext cx="73338" cy="286862"/>
          </a:xfrm>
          <a:prstGeom prst="straightConnector1">
            <a:avLst/>
          </a:prstGeom>
          <a:noFill/>
          <a:ln w="57150" cap="flat" cmpd="sng" algn="ctr">
            <a:solidFill>
              <a:srgbClr val="E84C22"/>
            </a:solidFill>
            <a:prstDash val="solid"/>
            <a:miter lim="800000"/>
            <a:tailEnd type="triangle"/>
          </a:ln>
          <a:effectLst/>
        </p:spPr>
      </p:cxnSp>
      <p:sp>
        <p:nvSpPr>
          <p:cNvPr id="41" name="Cube 40"/>
          <p:cNvSpPr/>
          <p:nvPr/>
        </p:nvSpPr>
        <p:spPr>
          <a:xfrm>
            <a:off x="2165063" y="3994534"/>
            <a:ext cx="1613849" cy="806354"/>
          </a:xfrm>
          <a:prstGeom prst="cub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Product Store in SaaS app</a:t>
            </a:r>
            <a:endParaRPr lang="nl-NL" dirty="0"/>
          </a:p>
        </p:txBody>
      </p:sp>
      <p:cxnSp>
        <p:nvCxnSpPr>
          <p:cNvPr id="35" name="Straight Arrow Connector 34"/>
          <p:cNvCxnSpPr/>
          <p:nvPr/>
        </p:nvCxnSpPr>
        <p:spPr>
          <a:xfrm flipH="1">
            <a:off x="3031517" y="2419109"/>
            <a:ext cx="813698" cy="1736643"/>
          </a:xfrm>
          <a:prstGeom prst="straightConnector1">
            <a:avLst/>
          </a:prstGeom>
          <a:noFill/>
          <a:ln w="57150" cap="flat" cmpd="sng" algn="ctr">
            <a:solidFill>
              <a:srgbClr val="E84C22"/>
            </a:solidFill>
            <a:prstDash val="solid"/>
            <a:miter lim="800000"/>
            <a:tailEnd type="triangle"/>
          </a:ln>
          <a:effectLst/>
        </p:spPr>
      </p:cxnSp>
      <p:pic>
        <p:nvPicPr>
          <p:cNvPr id="47" name="Picture 2" descr="Image result for logo hadoop"/>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96613" y="4190881"/>
            <a:ext cx="1597142" cy="413660"/>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23303" y="4582207"/>
            <a:ext cx="1138182" cy="271834"/>
          </a:xfrm>
          <a:prstGeom prst="rect">
            <a:avLst/>
          </a:prstGeom>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accent2"/>
          </a:lnRef>
          <a:fillRef idx="2">
            <a:schemeClr val="accent2"/>
          </a:fillRef>
          <a:effectRef idx="1">
            <a:schemeClr val="accent2"/>
          </a:effectRef>
          <a:fontRef idx="minor">
            <a:schemeClr val="dk1"/>
          </a:fontRef>
        </p:style>
      </p:pic>
      <p:pic>
        <p:nvPicPr>
          <p:cNvPr id="49" name="Picture 12" descr="Image result for logo elastic index"/>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783310" y="3265781"/>
            <a:ext cx="1300304" cy="397893"/>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49"/>
          <p:cNvPicPr>
            <a:picLocks noChangeAspect="1"/>
          </p:cNvPicPr>
          <p:nvPr/>
        </p:nvPicPr>
        <p:blipFill rotWithShape="1">
          <a:blip r:embed="rId6"/>
          <a:srcRect l="7021" t="41486" r="18379" b="34772"/>
          <a:stretch/>
        </p:blipFill>
        <p:spPr>
          <a:xfrm>
            <a:off x="5063196" y="3257306"/>
            <a:ext cx="983300" cy="273139"/>
          </a:xfrm>
          <a:prstGeom prst="rect">
            <a:avLst/>
          </a:prstGeom>
        </p:spPr>
      </p:pic>
      <p:sp>
        <p:nvSpPr>
          <p:cNvPr id="3" name="Title 2"/>
          <p:cNvSpPr>
            <a:spLocks noGrp="1"/>
          </p:cNvSpPr>
          <p:nvPr>
            <p:ph type="title"/>
          </p:nvPr>
        </p:nvSpPr>
        <p:spPr/>
        <p:txBody>
          <a:bodyPr/>
          <a:lstStyle/>
          <a:p>
            <a:r>
              <a:rPr lang="en-US" dirty="0" err="1"/>
              <a:t>Comand</a:t>
            </a:r>
            <a:r>
              <a:rPr lang="en-US" dirty="0"/>
              <a:t> Query </a:t>
            </a:r>
            <a:r>
              <a:rPr lang="en-US" dirty="0" err="1"/>
              <a:t>Responsbility</a:t>
            </a:r>
            <a:r>
              <a:rPr lang="en-US" dirty="0"/>
              <a:t> Segregation = CQRS</a:t>
            </a:r>
            <a:endParaRPr lang="nl-NL" dirty="0"/>
          </a:p>
        </p:txBody>
      </p:sp>
    </p:spTree>
    <p:extLst>
      <p:ext uri="{BB962C8B-B14F-4D97-AF65-F5344CB8AC3E}">
        <p14:creationId xmlns:p14="http://schemas.microsoft.com/office/powerpoint/2010/main" val="670153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25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par>
                          <p:cTn id="8" fill="hold">
                            <p:stCondLst>
                              <p:cond delay="750"/>
                            </p:stCondLst>
                            <p:childTnLst>
                              <p:par>
                                <p:cTn id="9" presetID="10" presetClass="entr" presetSubtype="0" fill="hold" grpId="0"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fade">
                                      <p:cBhvr>
                                        <p:cTn id="11" dur="500"/>
                                        <p:tgtEl>
                                          <p:spTgt spid="19"/>
                                        </p:tgtEl>
                                      </p:cBhvr>
                                    </p:animEffect>
                                  </p:childTnLst>
                                </p:cTn>
                              </p:par>
                            </p:childTnLst>
                          </p:cTn>
                        </p:par>
                        <p:par>
                          <p:cTn id="12" fill="hold">
                            <p:stCondLst>
                              <p:cond delay="1250"/>
                            </p:stCondLst>
                            <p:childTnLst>
                              <p:par>
                                <p:cTn id="13" presetID="10" presetClass="entr" presetSubtype="0" fill="hold" grpId="0" nodeType="after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500"/>
                                        <p:tgtEl>
                                          <p:spTgt spid="20"/>
                                        </p:tgtEl>
                                      </p:cBhvr>
                                    </p:animEffect>
                                  </p:childTnLst>
                                </p:cTn>
                              </p:par>
                            </p:childTnLst>
                          </p:cTn>
                        </p:par>
                        <p:par>
                          <p:cTn id="16" fill="hold">
                            <p:stCondLst>
                              <p:cond delay="1750"/>
                            </p:stCondLst>
                            <p:childTnLst>
                              <p:par>
                                <p:cTn id="17" presetID="10" presetClass="entr" presetSubtype="0" fill="hold" grpId="0"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childTnLst>
                          </p:cTn>
                        </p:par>
                        <p:par>
                          <p:cTn id="20" fill="hold">
                            <p:stCondLst>
                              <p:cond delay="2250"/>
                            </p:stCondLst>
                            <p:childTnLst>
                              <p:par>
                                <p:cTn id="21" presetID="10" presetClass="entr" presetSubtype="0" fill="hold" grpId="0" nodeType="afterEffect">
                                  <p:stCondLst>
                                    <p:cond delay="0"/>
                                  </p:stCondLst>
                                  <p:childTnLst>
                                    <p:set>
                                      <p:cBhvr>
                                        <p:cTn id="22" dur="1" fill="hold">
                                          <p:stCondLst>
                                            <p:cond delay="0"/>
                                          </p:stCondLst>
                                        </p:cTn>
                                        <p:tgtEl>
                                          <p:spTgt spid="41"/>
                                        </p:tgtEl>
                                        <p:attrNameLst>
                                          <p:attrName>style.visibility</p:attrName>
                                        </p:attrNameLst>
                                      </p:cBhvr>
                                      <p:to>
                                        <p:strVal val="visible"/>
                                      </p:to>
                                    </p:set>
                                    <p:animEffect transition="in" filter="fade">
                                      <p:cBhvr>
                                        <p:cTn id="23" dur="500"/>
                                        <p:tgtEl>
                                          <p:spTgt spid="41"/>
                                        </p:tgtEl>
                                      </p:cBhvr>
                                    </p:animEffect>
                                  </p:childTnLst>
                                </p:cTn>
                              </p:par>
                            </p:childTnLst>
                          </p:cTn>
                        </p:par>
                        <p:par>
                          <p:cTn id="24" fill="hold">
                            <p:stCondLst>
                              <p:cond delay="2750"/>
                            </p:stCondLst>
                            <p:childTnLst>
                              <p:par>
                                <p:cTn id="25" presetID="10" presetClass="entr" presetSubtype="0" fill="hold" grpId="0" nodeType="afterEffect">
                                  <p:stCondLst>
                                    <p:cond delay="0"/>
                                  </p:stCondLst>
                                  <p:childTnLst>
                                    <p:set>
                                      <p:cBhvr>
                                        <p:cTn id="26" dur="1" fill="hold">
                                          <p:stCondLst>
                                            <p:cond delay="0"/>
                                          </p:stCondLst>
                                        </p:cTn>
                                        <p:tgtEl>
                                          <p:spTgt spid="29"/>
                                        </p:tgtEl>
                                        <p:attrNameLst>
                                          <p:attrName>style.visibility</p:attrName>
                                        </p:attrNameLst>
                                      </p:cBhvr>
                                      <p:to>
                                        <p:strVal val="visible"/>
                                      </p:to>
                                    </p:set>
                                    <p:animEffect transition="in" filter="fade">
                                      <p:cBhvr>
                                        <p:cTn id="27" dur="500"/>
                                        <p:tgtEl>
                                          <p:spTgt spid="29"/>
                                        </p:tgtEl>
                                      </p:cBhvr>
                                    </p:animEffect>
                                  </p:childTnLst>
                                </p:cTn>
                              </p:par>
                            </p:childTnLst>
                          </p:cTn>
                        </p:par>
                        <p:par>
                          <p:cTn id="28" fill="hold">
                            <p:stCondLst>
                              <p:cond delay="3250"/>
                            </p:stCondLst>
                            <p:childTnLst>
                              <p:par>
                                <p:cTn id="29" presetID="10" presetClass="entr" presetSubtype="0" fill="hold" grpId="0" nodeType="after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fade">
                                      <p:cBhvr>
                                        <p:cTn id="31" dur="500"/>
                                        <p:tgtEl>
                                          <p:spTgt spid="21"/>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49"/>
                                        </p:tgtEl>
                                        <p:attrNameLst>
                                          <p:attrName>style.visibility</p:attrName>
                                        </p:attrNameLst>
                                      </p:cBhvr>
                                      <p:to>
                                        <p:strVal val="visible"/>
                                      </p:to>
                                    </p:set>
                                  </p:childTnLst>
                                </p:cTn>
                              </p:par>
                              <p:par>
                                <p:cTn id="36" presetID="1" presetClass="entr" presetSubtype="0" fill="hold" nodeType="withEffect">
                                  <p:stCondLst>
                                    <p:cond delay="0"/>
                                  </p:stCondLst>
                                  <p:childTnLst>
                                    <p:set>
                                      <p:cBhvr>
                                        <p:cTn id="37" dur="1" fill="hold">
                                          <p:stCondLst>
                                            <p:cond delay="0"/>
                                          </p:stCondLst>
                                        </p:cTn>
                                        <p:tgtEl>
                                          <p:spTgt spid="47"/>
                                        </p:tgtEl>
                                        <p:attrNameLst>
                                          <p:attrName>style.visibility</p:attrName>
                                        </p:attrNameLst>
                                      </p:cBhvr>
                                      <p:to>
                                        <p:strVal val="visible"/>
                                      </p:to>
                                    </p:set>
                                  </p:childTnLst>
                                </p:cTn>
                              </p:par>
                              <p:par>
                                <p:cTn id="38" presetID="1" presetClass="entr" presetSubtype="0" fill="hold" nodeType="withEffect">
                                  <p:stCondLst>
                                    <p:cond delay="0"/>
                                  </p:stCondLst>
                                  <p:childTnLst>
                                    <p:set>
                                      <p:cBhvr>
                                        <p:cTn id="39" dur="1" fill="hold">
                                          <p:stCondLst>
                                            <p:cond delay="0"/>
                                          </p:stCondLst>
                                        </p:cTn>
                                        <p:tgtEl>
                                          <p:spTgt spid="50"/>
                                        </p:tgtEl>
                                        <p:attrNameLst>
                                          <p:attrName>style.visibility</p:attrName>
                                        </p:attrNameLst>
                                      </p:cBhvr>
                                      <p:to>
                                        <p:strVal val="visible"/>
                                      </p:to>
                                    </p:set>
                                  </p:childTnLst>
                                </p:cTn>
                              </p:par>
                              <p:par>
                                <p:cTn id="40" presetID="1" presetClass="entr" presetSubtype="0" fill="hold" nodeType="withEffect">
                                  <p:stCondLst>
                                    <p:cond delay="0"/>
                                  </p:stCondLst>
                                  <p:childTnLst>
                                    <p:set>
                                      <p:cBhvr>
                                        <p:cTn id="41" dur="1" fill="hold">
                                          <p:stCondLst>
                                            <p:cond delay="0"/>
                                          </p:stCondLst>
                                        </p:cTn>
                                        <p:tgtEl>
                                          <p:spTgt spid="48"/>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nodeType="clickEffect">
                                  <p:stCondLst>
                                    <p:cond delay="0"/>
                                  </p:stCondLst>
                                  <p:childTnLst>
                                    <p:set>
                                      <p:cBhvr>
                                        <p:cTn id="45" dur="1" fill="hold">
                                          <p:stCondLst>
                                            <p:cond delay="0"/>
                                          </p:stCondLst>
                                        </p:cTn>
                                        <p:tgtEl>
                                          <p:spTgt spid="35"/>
                                        </p:tgtEl>
                                        <p:attrNameLst>
                                          <p:attrName>style.visibility</p:attrName>
                                        </p:attrNameLst>
                                      </p:cBhvr>
                                      <p:to>
                                        <p:strVal val="visible"/>
                                      </p:to>
                                    </p:set>
                                  </p:childTnLst>
                                </p:cTn>
                              </p:par>
                              <p:par>
                                <p:cTn id="46" presetID="1" presetClass="entr" presetSubtype="0" fill="hold" nodeType="withEffect">
                                  <p:stCondLst>
                                    <p:cond delay="0"/>
                                  </p:stCondLst>
                                  <p:childTnLst>
                                    <p:set>
                                      <p:cBhvr>
                                        <p:cTn id="47" dur="1" fill="hold">
                                          <p:stCondLst>
                                            <p:cond delay="0"/>
                                          </p:stCondLst>
                                        </p:cTn>
                                        <p:tgtEl>
                                          <p:spTgt spid="33"/>
                                        </p:tgtEl>
                                        <p:attrNameLst>
                                          <p:attrName>style.visibility</p:attrName>
                                        </p:attrNameLst>
                                      </p:cBhvr>
                                      <p:to>
                                        <p:strVal val="visible"/>
                                      </p:to>
                                    </p:set>
                                  </p:childTnLst>
                                </p:cTn>
                              </p:par>
                              <p:par>
                                <p:cTn id="48" presetID="1" presetClass="entr" presetSubtype="0" fill="hold" nodeType="withEffect">
                                  <p:stCondLst>
                                    <p:cond delay="0"/>
                                  </p:stCondLst>
                                  <p:childTnLst>
                                    <p:set>
                                      <p:cBhvr>
                                        <p:cTn id="49" dur="1" fill="hold">
                                          <p:stCondLst>
                                            <p:cond delay="0"/>
                                          </p:stCondLst>
                                        </p:cTn>
                                        <p:tgtEl>
                                          <p:spTgt spid="30"/>
                                        </p:tgtEl>
                                        <p:attrNameLst>
                                          <p:attrName>style.visibility</p:attrName>
                                        </p:attrNameLst>
                                      </p:cBhvr>
                                      <p:to>
                                        <p:strVal val="visible"/>
                                      </p:to>
                                    </p:set>
                                  </p:childTnLst>
                                </p:cTn>
                              </p:par>
                              <p:par>
                                <p:cTn id="50" presetID="1" presetClass="entr" presetSubtype="0" fill="hold" nodeType="withEffect">
                                  <p:stCondLst>
                                    <p:cond delay="0"/>
                                  </p:stCondLst>
                                  <p:childTnLst>
                                    <p:set>
                                      <p:cBhvr>
                                        <p:cTn id="51" dur="1" fill="hold">
                                          <p:stCondLst>
                                            <p:cond delay="0"/>
                                          </p:stCondLst>
                                        </p:cTn>
                                        <p:tgtEl>
                                          <p:spTgt spid="34"/>
                                        </p:tgtEl>
                                        <p:attrNameLst>
                                          <p:attrName>style.visibility</p:attrName>
                                        </p:attrNameLst>
                                      </p:cBhvr>
                                      <p:to>
                                        <p:strVal val="visible"/>
                                      </p:to>
                                    </p:set>
                                  </p:childTnLst>
                                </p:cTn>
                              </p:par>
                              <p:par>
                                <p:cTn id="52" presetID="1" presetClass="entr" presetSubtype="0" fill="hold" nodeType="withEffect">
                                  <p:stCondLst>
                                    <p:cond delay="0"/>
                                  </p:stCondLst>
                                  <p:childTnLst>
                                    <p:set>
                                      <p:cBhvr>
                                        <p:cTn id="53" dur="1" fill="hold">
                                          <p:stCondLst>
                                            <p:cond delay="0"/>
                                          </p:stCondLst>
                                        </p:cTn>
                                        <p:tgtEl>
                                          <p:spTgt spid="31"/>
                                        </p:tgtEl>
                                        <p:attrNameLst>
                                          <p:attrName>style.visibility</p:attrName>
                                        </p:attrNameLst>
                                      </p:cBhvr>
                                      <p:to>
                                        <p:strVal val="visible"/>
                                      </p:to>
                                    </p:set>
                                  </p:childTnLst>
                                </p:cTn>
                              </p:par>
                              <p:par>
                                <p:cTn id="54" presetID="1" presetClass="entr" presetSubtype="0" fill="hold" nodeType="withEffect">
                                  <p:stCondLst>
                                    <p:cond delay="0"/>
                                  </p:stCondLst>
                                  <p:childTnLst>
                                    <p:set>
                                      <p:cBhvr>
                                        <p:cTn id="55"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14" grpId="0" animBg="1"/>
      <p:bldP spid="15" grpId="0" animBg="1"/>
      <p:bldP spid="19" grpId="0" animBg="1"/>
      <p:bldP spid="20" grpId="0" animBg="1"/>
      <p:bldP spid="21" grpId="0" animBg="1"/>
      <p:bldP spid="41"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icture Placeholder 5"/>
          <p:cNvSpPr>
            <a:spLocks noGrp="1"/>
          </p:cNvSpPr>
          <p:nvPr>
            <p:ph type="pic" idx="13"/>
          </p:nvPr>
        </p:nvSpPr>
        <p:spPr/>
      </p:sp>
      <p:sp>
        <p:nvSpPr>
          <p:cNvPr id="5" name="Title 4"/>
          <p:cNvSpPr>
            <a:spLocks noGrp="1"/>
          </p:cNvSpPr>
          <p:nvPr>
            <p:ph type="ctrTitle"/>
          </p:nvPr>
        </p:nvSpPr>
        <p:spPr/>
        <p:txBody>
          <a:bodyPr/>
          <a:lstStyle/>
          <a:p>
            <a:r>
              <a:rPr lang="en-US" dirty="0"/>
              <a:t>Who Wants to Become an IT Architect? </a:t>
            </a:r>
            <a:br>
              <a:rPr lang="en-US" dirty="0"/>
            </a:br>
            <a:br>
              <a:rPr lang="en-US" dirty="0"/>
            </a:br>
            <a:r>
              <a:rPr lang="en-US" dirty="0"/>
              <a:t>A Look at the Bigger Picture </a:t>
            </a:r>
            <a:br>
              <a:rPr lang="en-US" sz="1800" dirty="0">
                <a:effectLst/>
                <a:latin typeface="Calibri" panose="020F0502020204030204" pitchFamily="34" charset="0"/>
                <a:ea typeface="Calibri" panose="020F0502020204030204" pitchFamily="34" charset="0"/>
              </a:rPr>
            </a:br>
            <a:endParaRPr lang="nl-NL" dirty="0"/>
          </a:p>
        </p:txBody>
      </p:sp>
      <p:sp>
        <p:nvSpPr>
          <p:cNvPr id="4" name="TextBox 3">
            <a:extLst>
              <a:ext uri="{FF2B5EF4-FFF2-40B4-BE49-F238E27FC236}">
                <a16:creationId xmlns:a16="http://schemas.microsoft.com/office/drawing/2014/main" id="{2DD6B747-47AF-4F56-BF64-8A7F3093DB87}"/>
              </a:ext>
            </a:extLst>
          </p:cNvPr>
          <p:cNvSpPr txBox="1"/>
          <p:nvPr/>
        </p:nvSpPr>
        <p:spPr>
          <a:xfrm>
            <a:off x="238951" y="4271918"/>
            <a:ext cx="3760132" cy="600164"/>
          </a:xfrm>
          <a:prstGeom prst="rect">
            <a:avLst/>
          </a:prstGeom>
          <a:noFill/>
        </p:spPr>
        <p:txBody>
          <a:bodyPr wrap="none" lIns="0" tIns="0" rIns="0" bIns="0" rtlCol="0">
            <a:spAutoFit/>
          </a:bodyPr>
          <a:lstStyle/>
          <a:p>
            <a:r>
              <a:rPr lang="en-US" sz="1300" dirty="0" err="1"/>
              <a:t>DigitalXchange</a:t>
            </a:r>
            <a:r>
              <a:rPr lang="en-US" sz="1300" dirty="0"/>
              <a:t> – September 2022</a:t>
            </a:r>
          </a:p>
          <a:p>
            <a:r>
              <a:rPr lang="en-US" sz="1300" dirty="0"/>
              <a:t>Lucas Jellema, Architect &amp; CTO AMIS | Conclusion</a:t>
            </a:r>
          </a:p>
          <a:p>
            <a:endParaRPr lang="en-US" sz="1300" dirty="0"/>
          </a:p>
        </p:txBody>
      </p:sp>
      <p:pic>
        <p:nvPicPr>
          <p:cNvPr id="11" name="Picture 2" descr="Part 1: How to Make Enterprise Architecture Strategic – Architecture &amp;amp;  Governance Magazine">
            <a:extLst>
              <a:ext uri="{FF2B5EF4-FFF2-40B4-BE49-F238E27FC236}">
                <a16:creationId xmlns:a16="http://schemas.microsoft.com/office/drawing/2014/main" id="{6D7553FA-FB8B-462E-8773-30EFF408EA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843" y="1255848"/>
            <a:ext cx="4683368" cy="2631804"/>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descr="Site Logo">
            <a:extLst>
              <a:ext uri="{FF2B5EF4-FFF2-40B4-BE49-F238E27FC236}">
                <a16:creationId xmlns:a16="http://schemas.microsoft.com/office/drawing/2014/main" id="{2E224E05-C19D-4F5A-9B9A-0A0994F09C00}"/>
              </a:ext>
            </a:extLst>
          </p:cNvPr>
          <p:cNvPicPr>
            <a:picLocks noChangeAspect="1" noChangeArrowheads="1"/>
          </p:cNvPicPr>
          <p:nvPr/>
        </p:nvPicPr>
        <p:blipFill rotWithShape="1">
          <a:blip r:embed="rId4">
            <a:alphaModFix amt="70000"/>
            <a:extLst>
              <a:ext uri="{28A0092B-C50C-407E-A947-70E740481C1C}">
                <a14:useLocalDpi xmlns:a14="http://schemas.microsoft.com/office/drawing/2010/main" val="0"/>
              </a:ext>
            </a:extLst>
          </a:blip>
          <a:srcRect l="2274" r="84624"/>
          <a:stretch/>
        </p:blipFill>
        <p:spPr bwMode="auto">
          <a:xfrm>
            <a:off x="84001" y="3335554"/>
            <a:ext cx="635999" cy="75909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BB8E6826-209E-38AD-2E7E-09C79E45CE8B}"/>
              </a:ext>
            </a:extLst>
          </p:cNvPr>
          <p:cNvPicPr>
            <a:picLocks noChangeAspect="1"/>
          </p:cNvPicPr>
          <p:nvPr/>
        </p:nvPicPr>
        <p:blipFill>
          <a:blip r:embed="rId5"/>
          <a:stretch>
            <a:fillRect/>
          </a:stretch>
        </p:blipFill>
        <p:spPr>
          <a:xfrm>
            <a:off x="5633048" y="117203"/>
            <a:ext cx="3478951" cy="647597"/>
          </a:xfrm>
          <a:prstGeom prst="rect">
            <a:avLst/>
          </a:prstGeom>
        </p:spPr>
      </p:pic>
    </p:spTree>
    <p:extLst>
      <p:ext uri="{BB962C8B-B14F-4D97-AF65-F5344CB8AC3E}">
        <p14:creationId xmlns:p14="http://schemas.microsoft.com/office/powerpoint/2010/main" val="2139517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F98AEE-00E8-4798-A26F-A5D1B39FC144}"/>
              </a:ext>
            </a:extLst>
          </p:cNvPr>
          <p:cNvSpPr>
            <a:spLocks noGrp="1"/>
          </p:cNvSpPr>
          <p:nvPr>
            <p:ph type="title"/>
          </p:nvPr>
        </p:nvSpPr>
        <p:spPr/>
        <p:txBody>
          <a:bodyPr/>
          <a:lstStyle/>
          <a:p>
            <a:r>
              <a:rPr lang="en-US" sz="1050" dirty="0"/>
              <a:t>microservices</a:t>
            </a:r>
          </a:p>
        </p:txBody>
      </p:sp>
      <p:sp>
        <p:nvSpPr>
          <p:cNvPr id="3" name="Content Placeholder 2">
            <a:extLst>
              <a:ext uri="{FF2B5EF4-FFF2-40B4-BE49-F238E27FC236}">
                <a16:creationId xmlns:a16="http://schemas.microsoft.com/office/drawing/2014/main" id="{9CC98B31-7DC4-41EB-826F-47F6ACC4E111}"/>
              </a:ext>
            </a:extLst>
          </p:cNvPr>
          <p:cNvSpPr>
            <a:spLocks noGrp="1"/>
          </p:cNvSpPr>
          <p:nvPr>
            <p:ph idx="1"/>
          </p:nvPr>
        </p:nvSpPr>
        <p:spPr/>
        <p:txBody>
          <a:bodyPr/>
          <a:lstStyle/>
          <a:p>
            <a:r>
              <a:rPr lang="en-US" dirty="0"/>
              <a:t>What is a microservice?</a:t>
            </a:r>
          </a:p>
          <a:p>
            <a:r>
              <a:rPr lang="en-US" dirty="0"/>
              <a:t>How many microservices should we have?</a:t>
            </a:r>
          </a:p>
          <a:p>
            <a:r>
              <a:rPr lang="en-US" dirty="0"/>
              <a:t>How big should the microservices be?</a:t>
            </a:r>
          </a:p>
          <a:p>
            <a:endParaRPr lang="en-US" dirty="0"/>
          </a:p>
          <a:p>
            <a:r>
              <a:rPr lang="en-US" dirty="0"/>
              <a:t>Essence of microservice</a:t>
            </a:r>
          </a:p>
          <a:p>
            <a:pPr lvl="1"/>
            <a:r>
              <a:rPr lang="en-US" dirty="0"/>
              <a:t>autonomous – including data</a:t>
            </a:r>
          </a:p>
          <a:p>
            <a:pPr lvl="1"/>
            <a:r>
              <a:rPr lang="en-US" dirty="0"/>
              <a:t>owned by one team</a:t>
            </a:r>
          </a:p>
          <a:p>
            <a:pPr lvl="1"/>
            <a:r>
              <a:rPr lang="en-US" dirty="0"/>
              <a:t>implement | change | rollout |</a:t>
            </a:r>
            <a:br>
              <a:rPr lang="en-US" dirty="0"/>
            </a:br>
            <a:r>
              <a:rPr lang="en-US" dirty="0"/>
              <a:t>run| scale | move | secure | …</a:t>
            </a:r>
            <a:br>
              <a:rPr lang="en-US" dirty="0"/>
            </a:br>
            <a:r>
              <a:rPr lang="en-US" dirty="0"/>
              <a:t>independent of others</a:t>
            </a:r>
          </a:p>
          <a:p>
            <a:pPr lvl="1"/>
            <a:r>
              <a:rPr lang="en-US" i="1" dirty="0"/>
              <a:t>objectives</a:t>
            </a:r>
            <a:r>
              <a:rPr lang="en-US" dirty="0"/>
              <a:t>: </a:t>
            </a:r>
            <a:br>
              <a:rPr lang="en-US" dirty="0"/>
            </a:br>
            <a:r>
              <a:rPr lang="en-US" dirty="0"/>
              <a:t>controlled &amp; sustained agility </a:t>
            </a:r>
            <a:br>
              <a:rPr lang="en-US" dirty="0"/>
            </a:br>
            <a:r>
              <a:rPr lang="en-US" dirty="0"/>
              <a:t>in functionality and operations</a:t>
            </a:r>
          </a:p>
        </p:txBody>
      </p:sp>
      <p:sp>
        <p:nvSpPr>
          <p:cNvPr id="4" name="Footer Placeholder 3">
            <a:extLst>
              <a:ext uri="{FF2B5EF4-FFF2-40B4-BE49-F238E27FC236}">
                <a16:creationId xmlns:a16="http://schemas.microsoft.com/office/drawing/2014/main" id="{29C9145C-B00D-47A0-94A0-86288A0E791A}"/>
              </a:ext>
            </a:extLst>
          </p:cNvPr>
          <p:cNvSpPr>
            <a:spLocks noGrp="1"/>
          </p:cNvSpPr>
          <p:nvPr>
            <p:ph type="ftr" sz="quarter" idx="11"/>
          </p:nvPr>
        </p:nvSpPr>
        <p:spPr/>
        <p:txBody>
          <a:bodyPr/>
          <a:lstStyle/>
          <a:p>
            <a:r>
              <a:rPr lang="en-US"/>
              <a:t>Who Wants to Become an IT Architect? - DigitalXChange 2022</a:t>
            </a:r>
            <a:endParaRPr lang="nl-NL"/>
          </a:p>
        </p:txBody>
      </p:sp>
      <p:pic>
        <p:nvPicPr>
          <p:cNvPr id="20482" name="Picture 2" descr="clip_image014">
            <a:extLst>
              <a:ext uri="{FF2B5EF4-FFF2-40B4-BE49-F238E27FC236}">
                <a16:creationId xmlns:a16="http://schemas.microsoft.com/office/drawing/2014/main" id="{413A0FB6-2D98-4B20-A443-EEA47E63A0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64280" y="2524620"/>
            <a:ext cx="5223510" cy="2335379"/>
          </a:xfrm>
          <a:prstGeom prst="rect">
            <a:avLst/>
          </a:prstGeom>
          <a:noFill/>
          <a:extLst>
            <a:ext uri="{909E8E84-426E-40DD-AFC4-6F175D3DCCD1}">
              <a14:hiddenFill xmlns:a14="http://schemas.microsoft.com/office/drawing/2010/main">
                <a:solidFill>
                  <a:srgbClr val="FFFFFF"/>
                </a:solidFill>
              </a14:hiddenFill>
            </a:ext>
          </a:extLst>
        </p:spPr>
      </p:pic>
      <p:pic>
        <p:nvPicPr>
          <p:cNvPr id="20484" name="Picture 4" descr="The 2021 Annual NED Debate">
            <a:extLst>
              <a:ext uri="{FF2B5EF4-FFF2-40B4-BE49-F238E27FC236}">
                <a16:creationId xmlns:a16="http://schemas.microsoft.com/office/drawing/2014/main" id="{5188BE0F-33D6-4B20-89BA-EEB2CBB7208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68000" y="936000"/>
            <a:ext cx="2559835" cy="10658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3898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2" presetClass="entr" presetSubtype="6" fill="hold" nodeType="withEffect">
                                  <p:stCondLst>
                                    <p:cond delay="0"/>
                                  </p:stCondLst>
                                  <p:childTnLst>
                                    <p:set>
                                      <p:cBhvr>
                                        <p:cTn id="24" dur="1" fill="hold">
                                          <p:stCondLst>
                                            <p:cond delay="0"/>
                                          </p:stCondLst>
                                        </p:cTn>
                                        <p:tgtEl>
                                          <p:spTgt spid="20482"/>
                                        </p:tgtEl>
                                        <p:attrNameLst>
                                          <p:attrName>style.visibility</p:attrName>
                                        </p:attrNameLst>
                                      </p:cBhvr>
                                      <p:to>
                                        <p:strVal val="visible"/>
                                      </p:to>
                                    </p:set>
                                    <p:anim calcmode="lin" valueType="num">
                                      <p:cBhvr additive="base">
                                        <p:cTn id="25" dur="1000" fill="hold"/>
                                        <p:tgtEl>
                                          <p:spTgt spid="20482"/>
                                        </p:tgtEl>
                                        <p:attrNameLst>
                                          <p:attrName>ppt_x</p:attrName>
                                        </p:attrNameLst>
                                      </p:cBhvr>
                                      <p:tavLst>
                                        <p:tav tm="0">
                                          <p:val>
                                            <p:strVal val="1+#ppt_w/2"/>
                                          </p:val>
                                        </p:tav>
                                        <p:tav tm="100000">
                                          <p:val>
                                            <p:strVal val="#ppt_x"/>
                                          </p:val>
                                        </p:tav>
                                      </p:tavLst>
                                    </p:anim>
                                    <p:anim calcmode="lin" valueType="num">
                                      <p:cBhvr additive="base">
                                        <p:cTn id="26" dur="1000" fill="hold"/>
                                        <p:tgtEl>
                                          <p:spTgt spid="2048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F96BAB-9A92-464A-BB28-DF53EFFBDFF2}"/>
              </a:ext>
            </a:extLst>
          </p:cNvPr>
          <p:cNvSpPr>
            <a:spLocks noGrp="1"/>
          </p:cNvSpPr>
          <p:nvPr>
            <p:ph type="title"/>
          </p:nvPr>
        </p:nvSpPr>
        <p:spPr/>
        <p:txBody>
          <a:bodyPr/>
          <a:lstStyle/>
          <a:p>
            <a:r>
              <a:rPr lang="en-US" dirty="0"/>
              <a:t>How to Stay Up-to-Date?</a:t>
            </a:r>
          </a:p>
        </p:txBody>
      </p:sp>
      <p:sp>
        <p:nvSpPr>
          <p:cNvPr id="3" name="Content Placeholder 2">
            <a:extLst>
              <a:ext uri="{FF2B5EF4-FFF2-40B4-BE49-F238E27FC236}">
                <a16:creationId xmlns:a16="http://schemas.microsoft.com/office/drawing/2014/main" id="{A1706CDB-5B37-4519-859D-B32028E2D9F7}"/>
              </a:ext>
            </a:extLst>
          </p:cNvPr>
          <p:cNvSpPr>
            <a:spLocks noGrp="1"/>
          </p:cNvSpPr>
          <p:nvPr>
            <p:ph idx="1"/>
          </p:nvPr>
        </p:nvSpPr>
        <p:spPr/>
        <p:txBody>
          <a:bodyPr/>
          <a:lstStyle/>
          <a:p>
            <a:r>
              <a:rPr lang="en-US" dirty="0"/>
              <a:t>Attend Conferences (virtual or physical)</a:t>
            </a:r>
          </a:p>
          <a:p>
            <a:r>
              <a:rPr lang="en-US" dirty="0"/>
              <a:t>Listen (and Talk) to Team</a:t>
            </a:r>
          </a:p>
          <a:p>
            <a:r>
              <a:rPr lang="en-US" dirty="0"/>
              <a:t>Spar with Peers</a:t>
            </a:r>
          </a:p>
          <a:p>
            <a:r>
              <a:rPr lang="en-US" dirty="0"/>
              <a:t>Read (and Watch)</a:t>
            </a:r>
          </a:p>
          <a:p>
            <a:pPr lvl="1"/>
            <a:r>
              <a:rPr lang="en-US" dirty="0"/>
              <a:t>out of the box</a:t>
            </a:r>
          </a:p>
          <a:p>
            <a:r>
              <a:rPr lang="en-US" dirty="0"/>
              <a:t>Ask [feedback]</a:t>
            </a:r>
          </a:p>
          <a:p>
            <a:r>
              <a:rPr lang="en-US" dirty="0"/>
              <a:t>Participate in Debates &amp; Workshops</a:t>
            </a:r>
          </a:p>
          <a:p>
            <a:r>
              <a:rPr lang="en-US" dirty="0"/>
              <a:t>Track Vendors and Analysts (critically!)</a:t>
            </a:r>
            <a:br>
              <a:rPr lang="en-US" dirty="0"/>
            </a:br>
            <a:br>
              <a:rPr lang="en-US" dirty="0"/>
            </a:br>
            <a:endParaRPr lang="en-US" dirty="0"/>
          </a:p>
          <a:p>
            <a:r>
              <a:rPr lang="en-US" dirty="0"/>
              <a:t>Try things out</a:t>
            </a:r>
          </a:p>
          <a:p>
            <a:r>
              <a:rPr lang="en-US" dirty="0"/>
              <a:t>Write</a:t>
            </a:r>
          </a:p>
          <a:p>
            <a:r>
              <a:rPr lang="en-US" dirty="0"/>
              <a:t>Present</a:t>
            </a:r>
          </a:p>
        </p:txBody>
      </p:sp>
      <p:sp>
        <p:nvSpPr>
          <p:cNvPr id="4" name="Footer Placeholder 3">
            <a:extLst>
              <a:ext uri="{FF2B5EF4-FFF2-40B4-BE49-F238E27FC236}">
                <a16:creationId xmlns:a16="http://schemas.microsoft.com/office/drawing/2014/main" id="{B77953DE-B093-45A5-9208-3EBF00B2DDA4}"/>
              </a:ext>
            </a:extLst>
          </p:cNvPr>
          <p:cNvSpPr>
            <a:spLocks noGrp="1"/>
          </p:cNvSpPr>
          <p:nvPr>
            <p:ph type="ftr" sz="quarter" idx="11"/>
          </p:nvPr>
        </p:nvSpPr>
        <p:spPr/>
        <p:txBody>
          <a:bodyPr/>
          <a:lstStyle/>
          <a:p>
            <a:r>
              <a:rPr lang="en-US"/>
              <a:t>Who Wants to Become an IT Architect? - DigitalXChange 2022</a:t>
            </a:r>
            <a:endParaRPr lang="nl-NL"/>
          </a:p>
        </p:txBody>
      </p:sp>
      <p:pic>
        <p:nvPicPr>
          <p:cNvPr id="5" name="2021-10-23_09-46-38">
            <a:hlinkClick r:id="" action="ppaction://media"/>
            <a:extLst>
              <a:ext uri="{FF2B5EF4-FFF2-40B4-BE49-F238E27FC236}">
                <a16:creationId xmlns:a16="http://schemas.microsoft.com/office/drawing/2014/main" id="{97634AEC-A3BD-4218-BABA-198CB7F248AB}"/>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5978955" y="1142630"/>
            <a:ext cx="2445042" cy="3366739"/>
          </a:xfrm>
          <a:prstGeom prst="rect">
            <a:avLst/>
          </a:prstGeom>
        </p:spPr>
      </p:pic>
      <p:sp>
        <p:nvSpPr>
          <p:cNvPr id="6" name="TextBox 5">
            <a:extLst>
              <a:ext uri="{FF2B5EF4-FFF2-40B4-BE49-F238E27FC236}">
                <a16:creationId xmlns:a16="http://schemas.microsoft.com/office/drawing/2014/main" id="{BFEF85CD-7BA3-4C96-AA28-8E56D160A415}"/>
              </a:ext>
            </a:extLst>
          </p:cNvPr>
          <p:cNvSpPr txBox="1"/>
          <p:nvPr/>
        </p:nvSpPr>
        <p:spPr>
          <a:xfrm>
            <a:off x="6051981" y="954677"/>
            <a:ext cx="2584041" cy="169277"/>
          </a:xfrm>
          <a:prstGeom prst="rect">
            <a:avLst/>
          </a:prstGeom>
          <a:noFill/>
        </p:spPr>
        <p:txBody>
          <a:bodyPr wrap="none" lIns="0" tIns="0" rIns="0" bIns="0" rtlCol="0">
            <a:spAutoFit/>
          </a:bodyPr>
          <a:lstStyle/>
          <a:p>
            <a:r>
              <a:rPr lang="en-US" sz="1100" i="1" dirty="0"/>
              <a:t>`My Recent Reading List on Medium.com</a:t>
            </a:r>
          </a:p>
        </p:txBody>
      </p:sp>
    </p:spTree>
    <p:extLst>
      <p:ext uri="{BB962C8B-B14F-4D97-AF65-F5344CB8AC3E}">
        <p14:creationId xmlns:p14="http://schemas.microsoft.com/office/powerpoint/2010/main" val="56687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1500"/>
                                  </p:stCondLst>
                                  <p:childTnLst>
                                    <p:cmd type="call" cmd="playFrom(0.0)">
                                      <p:cBhvr>
                                        <p:cTn id="6" dur="4660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0A1AB-5461-4224-81D0-9A2FF52C5C40}"/>
              </a:ext>
            </a:extLst>
          </p:cNvPr>
          <p:cNvSpPr>
            <a:spLocks noGrp="1"/>
          </p:cNvSpPr>
          <p:nvPr>
            <p:ph type="title"/>
          </p:nvPr>
        </p:nvSpPr>
        <p:spPr/>
        <p:txBody>
          <a:bodyPr/>
          <a:lstStyle/>
          <a:p>
            <a:r>
              <a:rPr lang="en-US" dirty="0"/>
              <a:t>Instruments for Breaking Down and Building up</a:t>
            </a:r>
          </a:p>
        </p:txBody>
      </p:sp>
      <p:sp>
        <p:nvSpPr>
          <p:cNvPr id="3" name="Content Placeholder 2">
            <a:extLst>
              <a:ext uri="{FF2B5EF4-FFF2-40B4-BE49-F238E27FC236}">
                <a16:creationId xmlns:a16="http://schemas.microsoft.com/office/drawing/2014/main" id="{E2698EF6-ED74-4603-BF51-3B69C80F7462}"/>
              </a:ext>
            </a:extLst>
          </p:cNvPr>
          <p:cNvSpPr>
            <a:spLocks noGrp="1"/>
          </p:cNvSpPr>
          <p:nvPr>
            <p:ph idx="1"/>
          </p:nvPr>
        </p:nvSpPr>
        <p:spPr/>
        <p:txBody>
          <a:bodyPr/>
          <a:lstStyle/>
          <a:p>
            <a:r>
              <a:rPr lang="en-US" dirty="0"/>
              <a:t>Interview</a:t>
            </a:r>
          </a:p>
          <a:p>
            <a:pPr lvl="1"/>
            <a:r>
              <a:rPr lang="en-US" dirty="0"/>
              <a:t>Power questions</a:t>
            </a:r>
          </a:p>
          <a:p>
            <a:r>
              <a:rPr lang="en-US" dirty="0"/>
              <a:t>Diagrams / Visualizations</a:t>
            </a:r>
          </a:p>
          <a:p>
            <a:pPr lvl="1"/>
            <a:r>
              <a:rPr lang="en-US" dirty="0"/>
              <a:t>Tools – whiteboard, ArchiMate &amp; Archi, EA, draw.io, PowerPoint/Visio</a:t>
            </a:r>
          </a:p>
          <a:p>
            <a:r>
              <a:rPr lang="en-US" dirty="0"/>
              <a:t>Wiki</a:t>
            </a:r>
          </a:p>
          <a:p>
            <a:r>
              <a:rPr lang="en-US" dirty="0"/>
              <a:t>Wisdom of the crowd</a:t>
            </a:r>
          </a:p>
          <a:p>
            <a:pPr lvl="1"/>
            <a:r>
              <a:rPr lang="en-US" dirty="0"/>
              <a:t>Patterns, Reference Architectures, Case Studies, Best Practices</a:t>
            </a:r>
          </a:p>
          <a:p>
            <a:r>
              <a:rPr lang="en-US" dirty="0"/>
              <a:t>Prototypes</a:t>
            </a:r>
          </a:p>
          <a:p>
            <a:r>
              <a:rPr lang="en-US" dirty="0"/>
              <a:t>Roadmap</a:t>
            </a:r>
          </a:p>
          <a:p>
            <a:r>
              <a:rPr lang="en-US" dirty="0"/>
              <a:t>Architecture Design Decisions [Log] &amp; Periodic Architecture Review (DCAR)</a:t>
            </a:r>
          </a:p>
          <a:p>
            <a:r>
              <a:rPr lang="en-US" dirty="0"/>
              <a:t>Glossary</a:t>
            </a:r>
          </a:p>
          <a:p>
            <a:r>
              <a:rPr lang="en-US" dirty="0"/>
              <a:t>[Meta] Data Catalog</a:t>
            </a:r>
          </a:p>
          <a:p>
            <a:r>
              <a:rPr lang="en-US" dirty="0"/>
              <a:t>Debt Registry and Risk Log</a:t>
            </a:r>
          </a:p>
          <a:p>
            <a:r>
              <a:rPr lang="en-US" dirty="0"/>
              <a:t>Definition of Ready – including approved solution design</a:t>
            </a:r>
          </a:p>
          <a:p>
            <a:endParaRPr lang="en-US" dirty="0"/>
          </a:p>
        </p:txBody>
      </p:sp>
      <p:sp>
        <p:nvSpPr>
          <p:cNvPr id="4" name="Footer Placeholder 3">
            <a:extLst>
              <a:ext uri="{FF2B5EF4-FFF2-40B4-BE49-F238E27FC236}">
                <a16:creationId xmlns:a16="http://schemas.microsoft.com/office/drawing/2014/main" id="{5FB5B64F-827B-45D0-9257-B3EBAF5C9EDF}"/>
              </a:ext>
            </a:extLst>
          </p:cNvPr>
          <p:cNvSpPr>
            <a:spLocks noGrp="1"/>
          </p:cNvSpPr>
          <p:nvPr>
            <p:ph type="ftr" sz="quarter" idx="11"/>
          </p:nvPr>
        </p:nvSpPr>
        <p:spPr/>
        <p:txBody>
          <a:bodyPr/>
          <a:lstStyle/>
          <a:p>
            <a:r>
              <a:rPr lang="en-US"/>
              <a:t>Who Wants to Become an IT Architect? - DigitalXChange 2022</a:t>
            </a:r>
            <a:endParaRPr lang="nl-NL"/>
          </a:p>
        </p:txBody>
      </p:sp>
    </p:spTree>
    <p:extLst>
      <p:ext uri="{BB962C8B-B14F-4D97-AF65-F5344CB8AC3E}">
        <p14:creationId xmlns:p14="http://schemas.microsoft.com/office/powerpoint/2010/main" val="8292951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CF8E17-0821-46D7-BB7E-1C5633D84141}"/>
              </a:ext>
            </a:extLst>
          </p:cNvPr>
          <p:cNvSpPr>
            <a:spLocks noGrp="1"/>
          </p:cNvSpPr>
          <p:nvPr>
            <p:ph type="title"/>
          </p:nvPr>
        </p:nvSpPr>
        <p:spPr/>
        <p:txBody>
          <a:bodyPr/>
          <a:lstStyle/>
          <a:p>
            <a:r>
              <a:rPr lang="en-US" dirty="0"/>
              <a:t>Draw &amp; Visualize</a:t>
            </a:r>
          </a:p>
        </p:txBody>
      </p:sp>
      <p:sp>
        <p:nvSpPr>
          <p:cNvPr id="4" name="Footer Placeholder 3">
            <a:extLst>
              <a:ext uri="{FF2B5EF4-FFF2-40B4-BE49-F238E27FC236}">
                <a16:creationId xmlns:a16="http://schemas.microsoft.com/office/drawing/2014/main" id="{931E1677-E2F1-4784-A64E-C42C436E16D8}"/>
              </a:ext>
            </a:extLst>
          </p:cNvPr>
          <p:cNvSpPr>
            <a:spLocks noGrp="1"/>
          </p:cNvSpPr>
          <p:nvPr>
            <p:ph type="ftr" sz="quarter" idx="11"/>
          </p:nvPr>
        </p:nvSpPr>
        <p:spPr/>
        <p:txBody>
          <a:bodyPr/>
          <a:lstStyle/>
          <a:p>
            <a:r>
              <a:rPr lang="en-US"/>
              <a:t>Who Wants to Become an IT Architect? - DigitalXChange 2022</a:t>
            </a:r>
            <a:endParaRPr lang="nl-NL"/>
          </a:p>
        </p:txBody>
      </p:sp>
      <p:pic>
        <p:nvPicPr>
          <p:cNvPr id="1026" name="Picture 2" descr="Code Review Best Practices">
            <a:extLst>
              <a:ext uri="{FF2B5EF4-FFF2-40B4-BE49-F238E27FC236}">
                <a16:creationId xmlns:a16="http://schemas.microsoft.com/office/drawing/2014/main" id="{2FAD8D9A-CF51-49A3-BAC9-28B83307FF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04163" y="936000"/>
            <a:ext cx="4730252" cy="37239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3800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D44299-1AE7-472F-8FD4-5A9AAE0FF54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416575B-728A-4C2E-8F58-88DFA0BF590E}"/>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67973471-E68D-4599-8393-51A5B84021F8}"/>
              </a:ext>
            </a:extLst>
          </p:cNvPr>
          <p:cNvSpPr>
            <a:spLocks noGrp="1"/>
          </p:cNvSpPr>
          <p:nvPr>
            <p:ph type="ftr" sz="quarter" idx="11"/>
          </p:nvPr>
        </p:nvSpPr>
        <p:spPr/>
        <p:txBody>
          <a:bodyPr/>
          <a:lstStyle/>
          <a:p>
            <a:r>
              <a:rPr lang="en-US"/>
              <a:t>Who Wants to Become an IT Architect? - DigitalXChange 2022</a:t>
            </a:r>
            <a:endParaRPr lang="nl-NL"/>
          </a:p>
        </p:txBody>
      </p:sp>
      <p:grpSp>
        <p:nvGrpSpPr>
          <p:cNvPr id="5" name="Group 4">
            <a:extLst>
              <a:ext uri="{FF2B5EF4-FFF2-40B4-BE49-F238E27FC236}">
                <a16:creationId xmlns:a16="http://schemas.microsoft.com/office/drawing/2014/main" id="{6C64769F-894F-4653-8B9A-50E417E160F2}"/>
              </a:ext>
            </a:extLst>
          </p:cNvPr>
          <p:cNvGrpSpPr/>
          <p:nvPr/>
        </p:nvGrpSpPr>
        <p:grpSpPr>
          <a:xfrm>
            <a:off x="0" y="28386"/>
            <a:ext cx="9144000" cy="5086728"/>
            <a:chOff x="0" y="28386"/>
            <a:chExt cx="9144000" cy="5086728"/>
          </a:xfrm>
        </p:grpSpPr>
        <p:pic>
          <p:nvPicPr>
            <p:cNvPr id="6" name="Picture 5">
              <a:extLst>
                <a:ext uri="{FF2B5EF4-FFF2-40B4-BE49-F238E27FC236}">
                  <a16:creationId xmlns:a16="http://schemas.microsoft.com/office/drawing/2014/main" id="{D50603EF-E9A9-4F88-833B-F6795288C266}"/>
                </a:ext>
              </a:extLst>
            </p:cNvPr>
            <p:cNvPicPr>
              <a:picLocks noChangeAspect="1"/>
            </p:cNvPicPr>
            <p:nvPr/>
          </p:nvPicPr>
          <p:blipFill>
            <a:blip r:embed="rId2">
              <a:duotone>
                <a:schemeClr val="accent4">
                  <a:shade val="45000"/>
                  <a:satMod val="135000"/>
                </a:schemeClr>
                <a:prstClr val="white"/>
              </a:duotone>
            </a:blip>
            <a:stretch>
              <a:fillRect/>
            </a:stretch>
          </p:blipFill>
          <p:spPr>
            <a:xfrm>
              <a:off x="0" y="28386"/>
              <a:ext cx="9144000" cy="5086728"/>
            </a:xfrm>
            <a:prstGeom prst="rect">
              <a:avLst/>
            </a:prstGeom>
          </p:spPr>
        </p:pic>
        <p:sp>
          <p:nvSpPr>
            <p:cNvPr id="7" name="Rectangle: Rounded Corners 6">
              <a:extLst>
                <a:ext uri="{FF2B5EF4-FFF2-40B4-BE49-F238E27FC236}">
                  <a16:creationId xmlns:a16="http://schemas.microsoft.com/office/drawing/2014/main" id="{DC0D7B1A-A019-4349-86E6-3A3F573DBF0C}"/>
                </a:ext>
              </a:extLst>
            </p:cNvPr>
            <p:cNvSpPr/>
            <p:nvPr/>
          </p:nvSpPr>
          <p:spPr>
            <a:xfrm>
              <a:off x="2395870" y="148856"/>
              <a:ext cx="503274" cy="499144"/>
            </a:xfrm>
            <a:prstGeom prst="roundRect">
              <a:avLst/>
            </a:prstGeom>
            <a:solidFill>
              <a:srgbClr val="50A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4EA865"/>
                </a:solidFill>
              </a:endParaRPr>
            </a:p>
          </p:txBody>
        </p:sp>
        <p:sp>
          <p:nvSpPr>
            <p:cNvPr id="8" name="Rectangle: Rounded Corners 7">
              <a:extLst>
                <a:ext uri="{FF2B5EF4-FFF2-40B4-BE49-F238E27FC236}">
                  <a16:creationId xmlns:a16="http://schemas.microsoft.com/office/drawing/2014/main" id="{0F5C862F-A0C5-4F00-AFBC-95133758CF40}"/>
                </a:ext>
              </a:extLst>
            </p:cNvPr>
            <p:cNvSpPr/>
            <p:nvPr/>
          </p:nvSpPr>
          <p:spPr>
            <a:xfrm>
              <a:off x="6485860" y="577597"/>
              <a:ext cx="928577" cy="214403"/>
            </a:xfrm>
            <a:prstGeom prst="roundRect">
              <a:avLst/>
            </a:prstGeom>
            <a:solidFill>
              <a:srgbClr val="AED7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bg1"/>
                  </a:solidFill>
                </a:rPr>
                <a:t>Pharmaceutical</a:t>
              </a:r>
            </a:p>
          </p:txBody>
        </p:sp>
        <p:sp>
          <p:nvSpPr>
            <p:cNvPr id="9" name="Rectangle 8">
              <a:extLst>
                <a:ext uri="{FF2B5EF4-FFF2-40B4-BE49-F238E27FC236}">
                  <a16:creationId xmlns:a16="http://schemas.microsoft.com/office/drawing/2014/main" id="{39888706-DCCD-4C49-817C-58EEF7C8DE3E}"/>
                </a:ext>
              </a:extLst>
            </p:cNvPr>
            <p:cNvSpPr/>
            <p:nvPr/>
          </p:nvSpPr>
          <p:spPr>
            <a:xfrm>
              <a:off x="7597140" y="2679700"/>
              <a:ext cx="297180" cy="1320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047A182-7E15-4EC6-B30C-34BD46B18B11}"/>
                </a:ext>
              </a:extLst>
            </p:cNvPr>
            <p:cNvSpPr/>
            <p:nvPr/>
          </p:nvSpPr>
          <p:spPr>
            <a:xfrm>
              <a:off x="8488680" y="2693920"/>
              <a:ext cx="424180" cy="132080"/>
            </a:xfrm>
            <a:prstGeom prst="rect">
              <a:avLst/>
            </a:prstGeom>
            <a:solidFill>
              <a:srgbClr val="1F91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53049B99-3FAC-40AF-BF23-F9D91002B1CF}"/>
                </a:ext>
              </a:extLst>
            </p:cNvPr>
            <p:cNvSpPr/>
            <p:nvPr/>
          </p:nvSpPr>
          <p:spPr>
            <a:xfrm>
              <a:off x="7388860" y="2034540"/>
              <a:ext cx="314960" cy="320040"/>
            </a:xfrm>
            <a:prstGeom prst="rect">
              <a:avLst/>
            </a:prstGeom>
            <a:solidFill>
              <a:srgbClr val="7CBF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2A2FC90-D347-432B-8E82-4181A8E0DD40}"/>
                </a:ext>
              </a:extLst>
            </p:cNvPr>
            <p:cNvSpPr/>
            <p:nvPr/>
          </p:nvSpPr>
          <p:spPr>
            <a:xfrm>
              <a:off x="7339761" y="1080000"/>
              <a:ext cx="127000" cy="14732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FDA0D9F-7343-4F6A-8488-5AE69EA3480C}"/>
                </a:ext>
              </a:extLst>
            </p:cNvPr>
            <p:cNvSpPr/>
            <p:nvPr/>
          </p:nvSpPr>
          <p:spPr>
            <a:xfrm>
              <a:off x="8542882" y="1006340"/>
              <a:ext cx="339498" cy="324620"/>
            </a:xfrm>
            <a:prstGeom prst="rect">
              <a:avLst/>
            </a:prstGeom>
            <a:solidFill>
              <a:srgbClr val="7CBF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4C4215B-998E-40B8-A7EA-B4853CA7ED57}"/>
                </a:ext>
              </a:extLst>
            </p:cNvPr>
            <p:cNvSpPr/>
            <p:nvPr/>
          </p:nvSpPr>
          <p:spPr>
            <a:xfrm>
              <a:off x="8184807" y="767080"/>
              <a:ext cx="94411" cy="108000"/>
            </a:xfrm>
            <a:prstGeom prst="rect">
              <a:avLst/>
            </a:prstGeom>
            <a:solidFill>
              <a:srgbClr val="7CBF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D2FCFD39-C032-438C-960D-F82594759434}"/>
                </a:ext>
              </a:extLst>
            </p:cNvPr>
            <p:cNvSpPr/>
            <p:nvPr/>
          </p:nvSpPr>
          <p:spPr>
            <a:xfrm>
              <a:off x="8207999" y="2382520"/>
              <a:ext cx="215997" cy="189230"/>
            </a:xfrm>
            <a:prstGeom prst="rect">
              <a:avLst/>
            </a:prstGeom>
            <a:solidFill>
              <a:srgbClr val="81C1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A8038E8-12A6-4779-8605-ADCB6ED3A5FB}"/>
                </a:ext>
              </a:extLst>
            </p:cNvPr>
            <p:cNvSpPr/>
            <p:nvPr/>
          </p:nvSpPr>
          <p:spPr>
            <a:xfrm>
              <a:off x="6202680" y="2532062"/>
              <a:ext cx="71141" cy="94615"/>
            </a:xfrm>
            <a:prstGeom prst="rect">
              <a:avLst/>
            </a:prstGeom>
            <a:solidFill>
              <a:srgbClr val="7CBF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E9004762-A740-419B-8C5C-453DB9227E7C}"/>
                </a:ext>
              </a:extLst>
            </p:cNvPr>
            <p:cNvSpPr/>
            <p:nvPr/>
          </p:nvSpPr>
          <p:spPr>
            <a:xfrm>
              <a:off x="227094" y="4623551"/>
              <a:ext cx="132907" cy="14269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46D942AF-8979-4118-B48F-D9CE30C8EC11}"/>
                </a:ext>
              </a:extLst>
            </p:cNvPr>
            <p:cNvSpPr/>
            <p:nvPr/>
          </p:nvSpPr>
          <p:spPr>
            <a:xfrm>
              <a:off x="3731260" y="3815080"/>
              <a:ext cx="154940" cy="157480"/>
            </a:xfrm>
            <a:prstGeom prst="ellipse">
              <a:avLst/>
            </a:prstGeom>
            <a:solidFill>
              <a:srgbClr val="7CBF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1230F051-6E92-4155-9793-00B8BB601026}"/>
                </a:ext>
              </a:extLst>
            </p:cNvPr>
            <p:cNvSpPr/>
            <p:nvPr/>
          </p:nvSpPr>
          <p:spPr>
            <a:xfrm>
              <a:off x="4912360" y="4018280"/>
              <a:ext cx="154940" cy="157480"/>
            </a:xfrm>
            <a:prstGeom prst="ellipse">
              <a:avLst/>
            </a:prstGeom>
            <a:solidFill>
              <a:srgbClr val="7CBF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ED6BB622-1726-4EBC-9853-2C0786AF1B63}"/>
                </a:ext>
              </a:extLst>
            </p:cNvPr>
            <p:cNvSpPr/>
            <p:nvPr/>
          </p:nvSpPr>
          <p:spPr>
            <a:xfrm>
              <a:off x="2639887" y="3093720"/>
              <a:ext cx="154940" cy="157480"/>
            </a:xfrm>
            <a:prstGeom prst="ellipse">
              <a:avLst/>
            </a:prstGeom>
            <a:solidFill>
              <a:srgbClr val="7CBF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5B57B052-B5D8-4603-8C0A-F38A985C6A17}"/>
                </a:ext>
              </a:extLst>
            </p:cNvPr>
            <p:cNvSpPr/>
            <p:nvPr/>
          </p:nvSpPr>
          <p:spPr>
            <a:xfrm>
              <a:off x="4013200" y="3498465"/>
              <a:ext cx="133099" cy="14135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5408D45C-B40A-4DB6-B43D-94A5C6B140AA}"/>
                </a:ext>
              </a:extLst>
            </p:cNvPr>
            <p:cNvSpPr/>
            <p:nvPr/>
          </p:nvSpPr>
          <p:spPr>
            <a:xfrm>
              <a:off x="4564380" y="2719877"/>
              <a:ext cx="137160" cy="108663"/>
            </a:xfrm>
            <a:prstGeom prst="ellipse">
              <a:avLst/>
            </a:prstGeom>
            <a:solidFill>
              <a:srgbClr val="7CBF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8C7AD5C7-33B8-474F-9E12-F54FD0E9FE08}"/>
                </a:ext>
              </a:extLst>
            </p:cNvPr>
            <p:cNvSpPr/>
            <p:nvPr/>
          </p:nvSpPr>
          <p:spPr>
            <a:xfrm>
              <a:off x="5472516" y="2525037"/>
              <a:ext cx="137160" cy="108663"/>
            </a:xfrm>
            <a:prstGeom prst="ellipse">
              <a:avLst/>
            </a:prstGeom>
            <a:solidFill>
              <a:srgbClr val="7CBF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0242339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40C8B9-7363-4CD5-8839-F696C29059F6}"/>
              </a:ext>
            </a:extLst>
          </p:cNvPr>
          <p:cNvSpPr>
            <a:spLocks noGrp="1"/>
          </p:cNvSpPr>
          <p:nvPr>
            <p:ph type="title"/>
          </p:nvPr>
        </p:nvSpPr>
        <p:spPr/>
        <p:txBody>
          <a:bodyPr/>
          <a:lstStyle/>
          <a:p>
            <a:r>
              <a:rPr lang="en-US" dirty="0"/>
              <a:t>Visualize Systems, Components, Dependencies, Persistence, Boundaries</a:t>
            </a:r>
          </a:p>
        </p:txBody>
      </p:sp>
      <p:pic>
        <p:nvPicPr>
          <p:cNvPr id="20" name="Content Placeholder 19" descr="Office worker male outline">
            <a:extLst>
              <a:ext uri="{FF2B5EF4-FFF2-40B4-BE49-F238E27FC236}">
                <a16:creationId xmlns:a16="http://schemas.microsoft.com/office/drawing/2014/main" id="{77A453B2-D911-4EC5-A2D2-4E04BCE50AAC}"/>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tretch>
            <a:fillRect/>
          </a:stretch>
        </p:blipFill>
        <p:spPr>
          <a:xfrm>
            <a:off x="164123" y="1849565"/>
            <a:ext cx="471509" cy="471509"/>
          </a:xfrm>
        </p:spPr>
      </p:pic>
      <p:sp>
        <p:nvSpPr>
          <p:cNvPr id="4" name="Footer Placeholder 3">
            <a:extLst>
              <a:ext uri="{FF2B5EF4-FFF2-40B4-BE49-F238E27FC236}">
                <a16:creationId xmlns:a16="http://schemas.microsoft.com/office/drawing/2014/main" id="{0EA88561-11CD-406A-B0E2-56CEB749082A}"/>
              </a:ext>
            </a:extLst>
          </p:cNvPr>
          <p:cNvSpPr>
            <a:spLocks noGrp="1"/>
          </p:cNvSpPr>
          <p:nvPr>
            <p:ph type="ftr" sz="quarter" idx="11"/>
          </p:nvPr>
        </p:nvSpPr>
        <p:spPr/>
        <p:txBody>
          <a:bodyPr/>
          <a:lstStyle/>
          <a:p>
            <a:r>
              <a:rPr lang="en-US"/>
              <a:t>Who Wants to Become an IT Architect? - DigitalXChange 2022</a:t>
            </a:r>
            <a:endParaRPr lang="nl-NL"/>
          </a:p>
        </p:txBody>
      </p:sp>
      <p:sp>
        <p:nvSpPr>
          <p:cNvPr id="5" name="Cylinder 4">
            <a:extLst>
              <a:ext uri="{FF2B5EF4-FFF2-40B4-BE49-F238E27FC236}">
                <a16:creationId xmlns:a16="http://schemas.microsoft.com/office/drawing/2014/main" id="{6A7B12B2-0EF1-44CF-A165-152D9252E83C}"/>
              </a:ext>
            </a:extLst>
          </p:cNvPr>
          <p:cNvSpPr/>
          <p:nvPr/>
        </p:nvSpPr>
        <p:spPr>
          <a:xfrm>
            <a:off x="3811322" y="3638551"/>
            <a:ext cx="1273907" cy="976923"/>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E9275DC-03C6-46F0-B4A2-5FF354DD4BBF}"/>
              </a:ext>
            </a:extLst>
          </p:cNvPr>
          <p:cNvSpPr/>
          <p:nvPr/>
        </p:nvSpPr>
        <p:spPr>
          <a:xfrm>
            <a:off x="1599568" y="1841012"/>
            <a:ext cx="1344246" cy="58615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D0E5C207-724B-40B2-B8D3-D5F367AE01EA}"/>
              </a:ext>
            </a:extLst>
          </p:cNvPr>
          <p:cNvSpPr/>
          <p:nvPr/>
        </p:nvSpPr>
        <p:spPr>
          <a:xfrm>
            <a:off x="4379259" y="1611043"/>
            <a:ext cx="1784494" cy="13006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Rounded Corners 7">
            <a:extLst>
              <a:ext uri="{FF2B5EF4-FFF2-40B4-BE49-F238E27FC236}">
                <a16:creationId xmlns:a16="http://schemas.microsoft.com/office/drawing/2014/main" id="{8C80F421-3EEA-4399-A161-4E0767B0CD5C}"/>
              </a:ext>
            </a:extLst>
          </p:cNvPr>
          <p:cNvSpPr/>
          <p:nvPr/>
        </p:nvSpPr>
        <p:spPr>
          <a:xfrm>
            <a:off x="4538153" y="1763835"/>
            <a:ext cx="937846" cy="413239"/>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864C5D4B-57EC-4179-9489-E0A82CAC2B57}"/>
              </a:ext>
            </a:extLst>
          </p:cNvPr>
          <p:cNvSpPr/>
          <p:nvPr/>
        </p:nvSpPr>
        <p:spPr>
          <a:xfrm>
            <a:off x="5024661" y="2309435"/>
            <a:ext cx="937846" cy="413239"/>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cxnSp>
        <p:nvCxnSpPr>
          <p:cNvPr id="13" name="Connector: Elbow 12">
            <a:extLst>
              <a:ext uri="{FF2B5EF4-FFF2-40B4-BE49-F238E27FC236}">
                <a16:creationId xmlns:a16="http://schemas.microsoft.com/office/drawing/2014/main" id="{0A88ACD3-5207-45DF-90F7-12AACFF72DBA}"/>
              </a:ext>
            </a:extLst>
          </p:cNvPr>
          <p:cNvCxnSpPr>
            <a:stCxn id="6" idx="3"/>
            <a:endCxn id="8" idx="1"/>
          </p:cNvCxnSpPr>
          <p:nvPr/>
        </p:nvCxnSpPr>
        <p:spPr>
          <a:xfrm flipV="1">
            <a:off x="2943814" y="1970455"/>
            <a:ext cx="1594339" cy="163634"/>
          </a:xfrm>
          <a:prstGeom prst="bentConnector3">
            <a:avLst/>
          </a:prstGeom>
          <a:ln>
            <a:tailEnd type="triangle"/>
          </a:ln>
        </p:spPr>
        <p:style>
          <a:lnRef idx="1">
            <a:schemeClr val="accent5"/>
          </a:lnRef>
          <a:fillRef idx="0">
            <a:schemeClr val="accent5"/>
          </a:fillRef>
          <a:effectRef idx="0">
            <a:schemeClr val="accent5"/>
          </a:effectRef>
          <a:fontRef idx="minor">
            <a:schemeClr val="tx1"/>
          </a:fontRef>
        </p:style>
      </p:cxnSp>
      <p:cxnSp>
        <p:nvCxnSpPr>
          <p:cNvPr id="15" name="Connector: Elbow 14">
            <a:extLst>
              <a:ext uri="{FF2B5EF4-FFF2-40B4-BE49-F238E27FC236}">
                <a16:creationId xmlns:a16="http://schemas.microsoft.com/office/drawing/2014/main" id="{9E8AC283-6D1A-4130-ADE9-E137FA7D91D2}"/>
              </a:ext>
            </a:extLst>
          </p:cNvPr>
          <p:cNvCxnSpPr>
            <a:cxnSpLocks/>
            <a:stCxn id="8" idx="3"/>
          </p:cNvCxnSpPr>
          <p:nvPr/>
        </p:nvCxnSpPr>
        <p:spPr>
          <a:xfrm>
            <a:off x="5475999" y="1970455"/>
            <a:ext cx="311638" cy="350619"/>
          </a:xfrm>
          <a:prstGeom prst="bentConnector2">
            <a:avLst/>
          </a:prstGeom>
          <a:ln>
            <a:tailEnd type="triangle"/>
          </a:ln>
        </p:spPr>
        <p:style>
          <a:lnRef idx="1">
            <a:schemeClr val="accent5"/>
          </a:lnRef>
          <a:fillRef idx="0">
            <a:schemeClr val="accent5"/>
          </a:fillRef>
          <a:effectRef idx="0">
            <a:schemeClr val="accent5"/>
          </a:effectRef>
          <a:fontRef idx="minor">
            <a:schemeClr val="tx1"/>
          </a:fontRef>
        </p:style>
      </p:cxnSp>
      <p:cxnSp>
        <p:nvCxnSpPr>
          <p:cNvPr id="17" name="Connector: Elbow 16">
            <a:extLst>
              <a:ext uri="{FF2B5EF4-FFF2-40B4-BE49-F238E27FC236}">
                <a16:creationId xmlns:a16="http://schemas.microsoft.com/office/drawing/2014/main" id="{782E381D-5D55-427A-88A4-D47EA37E994D}"/>
              </a:ext>
            </a:extLst>
          </p:cNvPr>
          <p:cNvCxnSpPr>
            <a:stCxn id="9" idx="2"/>
            <a:endCxn id="5" idx="1"/>
          </p:cNvCxnSpPr>
          <p:nvPr/>
        </p:nvCxnSpPr>
        <p:spPr>
          <a:xfrm rot="5400000">
            <a:off x="4512992" y="2657958"/>
            <a:ext cx="915877" cy="1045308"/>
          </a:xfrm>
          <a:prstGeom prst="bentConnector3">
            <a:avLst>
              <a:gd name="adj1" fmla="val 80720"/>
            </a:avLst>
          </a:prstGeom>
          <a:ln>
            <a:tailEnd type="triangle"/>
          </a:ln>
        </p:spPr>
        <p:style>
          <a:lnRef idx="1">
            <a:schemeClr val="accent5"/>
          </a:lnRef>
          <a:fillRef idx="0">
            <a:schemeClr val="accent5"/>
          </a:fillRef>
          <a:effectRef idx="0">
            <a:schemeClr val="accent5"/>
          </a:effectRef>
          <a:fontRef idx="minor">
            <a:schemeClr val="tx1"/>
          </a:fontRef>
        </p:style>
      </p:cxnSp>
      <p:cxnSp>
        <p:nvCxnSpPr>
          <p:cNvPr id="22" name="Connector: Elbow 21">
            <a:extLst>
              <a:ext uri="{FF2B5EF4-FFF2-40B4-BE49-F238E27FC236}">
                <a16:creationId xmlns:a16="http://schemas.microsoft.com/office/drawing/2014/main" id="{BEE2B44D-3317-4C0F-B16E-F5B07AB84BB8}"/>
              </a:ext>
            </a:extLst>
          </p:cNvPr>
          <p:cNvCxnSpPr>
            <a:stCxn id="20" idx="3"/>
            <a:endCxn id="6" idx="1"/>
          </p:cNvCxnSpPr>
          <p:nvPr/>
        </p:nvCxnSpPr>
        <p:spPr>
          <a:xfrm>
            <a:off x="635632" y="2085320"/>
            <a:ext cx="963936" cy="48769"/>
          </a:xfrm>
          <a:prstGeom prst="bentConnector3">
            <a:avLst>
              <a:gd name="adj1" fmla="val 72702"/>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0F541D0B-C417-4E69-B0C2-4A171BCDDA4E}"/>
              </a:ext>
            </a:extLst>
          </p:cNvPr>
          <p:cNvSpPr/>
          <p:nvPr/>
        </p:nvSpPr>
        <p:spPr>
          <a:xfrm>
            <a:off x="1117600" y="1070708"/>
            <a:ext cx="5502031" cy="3712307"/>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4453AD83-B5AA-400A-BE3F-8A719207AC7D}"/>
              </a:ext>
            </a:extLst>
          </p:cNvPr>
          <p:cNvSpPr/>
          <p:nvPr/>
        </p:nvSpPr>
        <p:spPr>
          <a:xfrm>
            <a:off x="7260492" y="1849565"/>
            <a:ext cx="1126901" cy="81612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cxnSp>
        <p:nvCxnSpPr>
          <p:cNvPr id="26" name="Connector: Elbow 25">
            <a:extLst>
              <a:ext uri="{FF2B5EF4-FFF2-40B4-BE49-F238E27FC236}">
                <a16:creationId xmlns:a16="http://schemas.microsoft.com/office/drawing/2014/main" id="{484E83B1-755E-4791-995C-1351F47596DA}"/>
              </a:ext>
            </a:extLst>
          </p:cNvPr>
          <p:cNvCxnSpPr>
            <a:endCxn id="24" idx="1"/>
          </p:cNvCxnSpPr>
          <p:nvPr/>
        </p:nvCxnSpPr>
        <p:spPr>
          <a:xfrm>
            <a:off x="5475999" y="1849565"/>
            <a:ext cx="1784493" cy="408062"/>
          </a:xfrm>
          <a:prstGeom prst="bentConnector3">
            <a:avLst/>
          </a:prstGeom>
          <a:ln>
            <a:tailEnd type="triangle"/>
          </a:ln>
        </p:spPr>
        <p:style>
          <a:lnRef idx="1">
            <a:schemeClr val="accent5"/>
          </a:lnRef>
          <a:fillRef idx="0">
            <a:schemeClr val="accent5"/>
          </a:fillRef>
          <a:effectRef idx="0">
            <a:schemeClr val="accent5"/>
          </a:effectRef>
          <a:fontRef idx="minor">
            <a:schemeClr val="tx1"/>
          </a:fontRef>
        </p:style>
      </p:cxnSp>
      <p:pic>
        <p:nvPicPr>
          <p:cNvPr id="31" name="Picture 30">
            <a:extLst>
              <a:ext uri="{FF2B5EF4-FFF2-40B4-BE49-F238E27FC236}">
                <a16:creationId xmlns:a16="http://schemas.microsoft.com/office/drawing/2014/main" id="{757CC8F7-818F-44E1-AC3D-A67A275597C3}"/>
              </a:ext>
            </a:extLst>
          </p:cNvPr>
          <p:cNvPicPr>
            <a:picLocks noChangeAspect="1"/>
          </p:cNvPicPr>
          <p:nvPr/>
        </p:nvPicPr>
        <p:blipFill>
          <a:blip r:embed="rId4"/>
          <a:stretch>
            <a:fillRect/>
          </a:stretch>
        </p:blipFill>
        <p:spPr>
          <a:xfrm>
            <a:off x="6823863" y="2911720"/>
            <a:ext cx="2240715" cy="197710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664276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500"/>
                                        <p:tgtEl>
                                          <p:spTgt spid="5"/>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par>
                          <p:cTn id="23" fill="hold">
                            <p:stCondLst>
                              <p:cond delay="2000"/>
                            </p:stCondLst>
                            <p:childTnLst>
                              <p:par>
                                <p:cTn id="24" presetID="10" presetClass="entr" presetSubtype="0" fill="hold" nodeType="after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fade">
                                      <p:cBhvr>
                                        <p:cTn id="26" dur="500"/>
                                        <p:tgtEl>
                                          <p:spTgt spid="15"/>
                                        </p:tgtEl>
                                      </p:cBhvr>
                                    </p:animEffect>
                                  </p:childTnLst>
                                </p:cTn>
                              </p:par>
                            </p:childTnLst>
                          </p:cTn>
                        </p:par>
                        <p:par>
                          <p:cTn id="27" fill="hold">
                            <p:stCondLst>
                              <p:cond delay="2500"/>
                            </p:stCondLst>
                            <p:childTnLst>
                              <p:par>
                                <p:cTn id="28" presetID="10" presetClass="entr" presetSubtype="0" fill="hold" nodeType="afterEffect">
                                  <p:stCondLst>
                                    <p:cond delay="0"/>
                                  </p:stCondLst>
                                  <p:childTnLst>
                                    <p:set>
                                      <p:cBhvr>
                                        <p:cTn id="29" dur="1" fill="hold">
                                          <p:stCondLst>
                                            <p:cond delay="0"/>
                                          </p:stCondLst>
                                        </p:cTn>
                                        <p:tgtEl>
                                          <p:spTgt spid="17"/>
                                        </p:tgtEl>
                                        <p:attrNameLst>
                                          <p:attrName>style.visibility</p:attrName>
                                        </p:attrNameLst>
                                      </p:cBhvr>
                                      <p:to>
                                        <p:strVal val="visible"/>
                                      </p:to>
                                    </p:set>
                                    <p:animEffect transition="in" filter="fade">
                                      <p:cBhvr>
                                        <p:cTn id="30" dur="500"/>
                                        <p:tgtEl>
                                          <p:spTgt spid="17"/>
                                        </p:tgtEl>
                                      </p:cBhvr>
                                    </p:animEffect>
                                  </p:childTnLst>
                                </p:cTn>
                              </p:par>
                            </p:childTnLst>
                          </p:cTn>
                        </p:par>
                        <p:par>
                          <p:cTn id="31" fill="hold">
                            <p:stCondLst>
                              <p:cond delay="3000"/>
                            </p:stCondLst>
                            <p:childTnLst>
                              <p:par>
                                <p:cTn id="32" presetID="10" presetClass="entr" presetSubtype="0" fill="hold" grpId="0" nodeType="afterEffect">
                                  <p:stCondLst>
                                    <p:cond delay="0"/>
                                  </p:stCondLst>
                                  <p:childTnLst>
                                    <p:set>
                                      <p:cBhvr>
                                        <p:cTn id="33" dur="1" fill="hold">
                                          <p:stCondLst>
                                            <p:cond delay="0"/>
                                          </p:stCondLst>
                                        </p:cTn>
                                        <p:tgtEl>
                                          <p:spTgt spid="23"/>
                                        </p:tgtEl>
                                        <p:attrNameLst>
                                          <p:attrName>style.visibility</p:attrName>
                                        </p:attrNameLst>
                                      </p:cBhvr>
                                      <p:to>
                                        <p:strVal val="visible"/>
                                      </p:to>
                                    </p:set>
                                    <p:animEffect transition="in" filter="fade">
                                      <p:cBhvr>
                                        <p:cTn id="34" dur="500"/>
                                        <p:tgtEl>
                                          <p:spTgt spid="23"/>
                                        </p:tgtEl>
                                      </p:cBhvr>
                                    </p:animEffect>
                                  </p:childTnLst>
                                </p:cTn>
                              </p:par>
                            </p:childTnLst>
                          </p:cTn>
                        </p:par>
                        <p:par>
                          <p:cTn id="35" fill="hold">
                            <p:stCondLst>
                              <p:cond delay="3500"/>
                            </p:stCondLst>
                            <p:childTnLst>
                              <p:par>
                                <p:cTn id="36" presetID="10" presetClass="entr" presetSubtype="0" fill="hold" grpId="0" nodeType="afterEffect">
                                  <p:stCondLst>
                                    <p:cond delay="0"/>
                                  </p:stCondLst>
                                  <p:childTnLst>
                                    <p:set>
                                      <p:cBhvr>
                                        <p:cTn id="37" dur="1" fill="hold">
                                          <p:stCondLst>
                                            <p:cond delay="0"/>
                                          </p:stCondLst>
                                        </p:cTn>
                                        <p:tgtEl>
                                          <p:spTgt spid="24"/>
                                        </p:tgtEl>
                                        <p:attrNameLst>
                                          <p:attrName>style.visibility</p:attrName>
                                        </p:attrNameLst>
                                      </p:cBhvr>
                                      <p:to>
                                        <p:strVal val="visible"/>
                                      </p:to>
                                    </p:set>
                                    <p:animEffect transition="in" filter="fade">
                                      <p:cBhvr>
                                        <p:cTn id="38" dur="500"/>
                                        <p:tgtEl>
                                          <p:spTgt spid="24"/>
                                        </p:tgtEl>
                                      </p:cBhvr>
                                    </p:animEffect>
                                  </p:childTnLst>
                                </p:cTn>
                              </p:par>
                            </p:childTnLst>
                          </p:cTn>
                        </p:par>
                        <p:par>
                          <p:cTn id="39" fill="hold">
                            <p:stCondLst>
                              <p:cond delay="4000"/>
                            </p:stCondLst>
                            <p:childTnLst>
                              <p:par>
                                <p:cTn id="40" presetID="10" presetClass="entr" presetSubtype="0" fill="hold" nodeType="afterEffect">
                                  <p:stCondLst>
                                    <p:cond delay="0"/>
                                  </p:stCondLst>
                                  <p:childTnLst>
                                    <p:set>
                                      <p:cBhvr>
                                        <p:cTn id="41" dur="1" fill="hold">
                                          <p:stCondLst>
                                            <p:cond delay="0"/>
                                          </p:stCondLst>
                                        </p:cTn>
                                        <p:tgtEl>
                                          <p:spTgt spid="26"/>
                                        </p:tgtEl>
                                        <p:attrNameLst>
                                          <p:attrName>style.visibility</p:attrName>
                                        </p:attrNameLst>
                                      </p:cBhvr>
                                      <p:to>
                                        <p:strVal val="visible"/>
                                      </p:to>
                                    </p:set>
                                    <p:animEffect transition="in" filter="fade">
                                      <p:cBhvr>
                                        <p:cTn id="42" dur="500"/>
                                        <p:tgtEl>
                                          <p:spTgt spid="26"/>
                                        </p:tgtEl>
                                      </p:cBhvr>
                                    </p:animEffect>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31"/>
                                        </p:tgtEl>
                                        <p:attrNameLst>
                                          <p:attrName>style.visibility</p:attrName>
                                        </p:attrNameLst>
                                      </p:cBhvr>
                                      <p:to>
                                        <p:strVal val="visible"/>
                                      </p:to>
                                    </p:set>
                                    <p:anim calcmode="lin" valueType="num">
                                      <p:cBhvr additive="base">
                                        <p:cTn id="47" dur="500" fill="hold"/>
                                        <p:tgtEl>
                                          <p:spTgt spid="31"/>
                                        </p:tgtEl>
                                        <p:attrNameLst>
                                          <p:attrName>ppt_x</p:attrName>
                                        </p:attrNameLst>
                                      </p:cBhvr>
                                      <p:tavLst>
                                        <p:tav tm="0">
                                          <p:val>
                                            <p:strVal val="#ppt_x"/>
                                          </p:val>
                                        </p:tav>
                                        <p:tav tm="100000">
                                          <p:val>
                                            <p:strVal val="#ppt_x"/>
                                          </p:val>
                                        </p:tav>
                                      </p:tavLst>
                                    </p:anim>
                                    <p:anim calcmode="lin" valueType="num">
                                      <p:cBhvr additive="base">
                                        <p:cTn id="48"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9" grpId="0" animBg="1"/>
      <p:bldP spid="23" grpId="0" animBg="1"/>
      <p:bldP spid="24" grpId="0" animBg="1"/>
    </p:bld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EAE77-6445-4C5C-981F-AE7B3E899E68}"/>
              </a:ext>
            </a:extLst>
          </p:cNvPr>
          <p:cNvSpPr>
            <a:spLocks noGrp="1"/>
          </p:cNvSpPr>
          <p:nvPr>
            <p:ph type="title"/>
          </p:nvPr>
        </p:nvSpPr>
        <p:spPr/>
        <p:txBody>
          <a:bodyPr/>
          <a:lstStyle/>
          <a:p>
            <a:r>
              <a:rPr lang="en-US" dirty="0"/>
              <a:t>Zoom Out [in time] to the Bigger Picture</a:t>
            </a:r>
            <a:br>
              <a:rPr lang="en-US" dirty="0"/>
            </a:br>
            <a:r>
              <a:rPr lang="en-US" dirty="0"/>
              <a:t>What happened at the Financial Institution</a:t>
            </a:r>
          </a:p>
        </p:txBody>
      </p:sp>
      <p:sp>
        <p:nvSpPr>
          <p:cNvPr id="4" name="Footer Placeholder 3">
            <a:extLst>
              <a:ext uri="{FF2B5EF4-FFF2-40B4-BE49-F238E27FC236}">
                <a16:creationId xmlns:a16="http://schemas.microsoft.com/office/drawing/2014/main" id="{3ABCE228-5264-4B2B-9ED9-E1552B8BB0E8}"/>
              </a:ext>
            </a:extLst>
          </p:cNvPr>
          <p:cNvSpPr>
            <a:spLocks noGrp="1"/>
          </p:cNvSpPr>
          <p:nvPr>
            <p:ph type="ftr" sz="quarter" idx="11"/>
          </p:nvPr>
        </p:nvSpPr>
        <p:spPr/>
        <p:txBody>
          <a:bodyPr/>
          <a:lstStyle/>
          <a:p>
            <a:r>
              <a:rPr lang="en-US"/>
              <a:t>Who Wants to Become an IT Architect? - DigitalXChange 2022</a:t>
            </a:r>
            <a:endParaRPr lang="nl-NL"/>
          </a:p>
        </p:txBody>
      </p:sp>
      <p:pic>
        <p:nvPicPr>
          <p:cNvPr id="5" name="Content Placeholder 19" descr="Office worker male outline">
            <a:extLst>
              <a:ext uri="{FF2B5EF4-FFF2-40B4-BE49-F238E27FC236}">
                <a16:creationId xmlns:a16="http://schemas.microsoft.com/office/drawing/2014/main" id="{A734A2BE-49C2-4FE2-8087-9109278A598B}"/>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tretch>
            <a:fillRect/>
          </a:stretch>
        </p:blipFill>
        <p:spPr>
          <a:xfrm>
            <a:off x="2114746" y="2054858"/>
            <a:ext cx="471509" cy="471509"/>
          </a:xfrm>
        </p:spPr>
      </p:pic>
      <p:pic>
        <p:nvPicPr>
          <p:cNvPr id="7" name="Graphic 6" descr="Woman with cane with solid fill">
            <a:extLst>
              <a:ext uri="{FF2B5EF4-FFF2-40B4-BE49-F238E27FC236}">
                <a16:creationId xmlns:a16="http://schemas.microsoft.com/office/drawing/2014/main" id="{1FFC7311-D434-417F-87BA-814CE95FD6E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500325" y="1151638"/>
            <a:ext cx="559191" cy="559191"/>
          </a:xfrm>
          <a:prstGeom prst="rect">
            <a:avLst/>
          </a:prstGeom>
        </p:spPr>
      </p:pic>
      <p:pic>
        <p:nvPicPr>
          <p:cNvPr id="9" name="Graphic 8" descr="Mom with stroller with solid fill">
            <a:extLst>
              <a:ext uri="{FF2B5EF4-FFF2-40B4-BE49-F238E27FC236}">
                <a16:creationId xmlns:a16="http://schemas.microsoft.com/office/drawing/2014/main" id="{8399410A-E7A1-477F-992B-C1BAAE0759F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325543" y="1799139"/>
            <a:ext cx="559191" cy="559191"/>
          </a:xfrm>
          <a:prstGeom prst="rect">
            <a:avLst/>
          </a:prstGeom>
        </p:spPr>
      </p:pic>
      <p:pic>
        <p:nvPicPr>
          <p:cNvPr id="11" name="Graphic 10" descr="Family with boy with solid fill">
            <a:extLst>
              <a:ext uri="{FF2B5EF4-FFF2-40B4-BE49-F238E27FC236}">
                <a16:creationId xmlns:a16="http://schemas.microsoft.com/office/drawing/2014/main" id="{E7F04E2E-9BCC-491D-BA04-5714E219D90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061960" y="683013"/>
            <a:ext cx="559191" cy="559191"/>
          </a:xfrm>
          <a:prstGeom prst="rect">
            <a:avLst/>
          </a:prstGeom>
        </p:spPr>
      </p:pic>
      <p:pic>
        <p:nvPicPr>
          <p:cNvPr id="13" name="Graphic 12" descr="Person in wheelchair with solid fill">
            <a:extLst>
              <a:ext uri="{FF2B5EF4-FFF2-40B4-BE49-F238E27FC236}">
                <a16:creationId xmlns:a16="http://schemas.microsoft.com/office/drawing/2014/main" id="{E8C31FE8-FCD2-4DF9-9D71-8C370D9A078E}"/>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341555" y="2975849"/>
            <a:ext cx="559191" cy="559191"/>
          </a:xfrm>
          <a:prstGeom prst="rect">
            <a:avLst/>
          </a:prstGeom>
        </p:spPr>
      </p:pic>
      <p:pic>
        <p:nvPicPr>
          <p:cNvPr id="15" name="Graphic 14" descr="Man with cane with solid fill">
            <a:extLst>
              <a:ext uri="{FF2B5EF4-FFF2-40B4-BE49-F238E27FC236}">
                <a16:creationId xmlns:a16="http://schemas.microsoft.com/office/drawing/2014/main" id="{E7A42711-1B06-4B73-AF6B-F5286D362EC5}"/>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996516" y="2360376"/>
            <a:ext cx="559191" cy="559191"/>
          </a:xfrm>
          <a:prstGeom prst="rect">
            <a:avLst/>
          </a:prstGeom>
        </p:spPr>
      </p:pic>
      <p:sp>
        <p:nvSpPr>
          <p:cNvPr id="16" name="Cylinder 15">
            <a:extLst>
              <a:ext uri="{FF2B5EF4-FFF2-40B4-BE49-F238E27FC236}">
                <a16:creationId xmlns:a16="http://schemas.microsoft.com/office/drawing/2014/main" id="{65A2C192-2DCE-4142-BCA4-0C01E1181C77}"/>
              </a:ext>
            </a:extLst>
          </p:cNvPr>
          <p:cNvSpPr/>
          <p:nvPr/>
        </p:nvSpPr>
        <p:spPr>
          <a:xfrm>
            <a:off x="3784286" y="3535040"/>
            <a:ext cx="1793260" cy="976923"/>
          </a:xfrm>
          <a:prstGeom prst="can">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1200" dirty="0"/>
              <a:t>Financial &amp; Personal Data</a:t>
            </a:r>
          </a:p>
        </p:txBody>
      </p:sp>
      <p:sp>
        <p:nvSpPr>
          <p:cNvPr id="17" name="Rectangle 16">
            <a:extLst>
              <a:ext uri="{FF2B5EF4-FFF2-40B4-BE49-F238E27FC236}">
                <a16:creationId xmlns:a16="http://schemas.microsoft.com/office/drawing/2014/main" id="{3F6B0A69-F869-4C85-B149-FD0CEE54A4C7}"/>
              </a:ext>
            </a:extLst>
          </p:cNvPr>
          <p:cNvSpPr/>
          <p:nvPr/>
        </p:nvSpPr>
        <p:spPr>
          <a:xfrm>
            <a:off x="3318127" y="1585719"/>
            <a:ext cx="1494367" cy="77261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200" dirty="0"/>
              <a:t>Process Changes</a:t>
            </a:r>
          </a:p>
          <a:p>
            <a:pPr algn="ctr"/>
            <a:r>
              <a:rPr lang="en-US" sz="1200" dirty="0"/>
              <a:t>[BPM Workflow Engine]</a:t>
            </a:r>
          </a:p>
        </p:txBody>
      </p:sp>
      <p:sp>
        <p:nvSpPr>
          <p:cNvPr id="18" name="Rectangle 17">
            <a:extLst>
              <a:ext uri="{FF2B5EF4-FFF2-40B4-BE49-F238E27FC236}">
                <a16:creationId xmlns:a16="http://schemas.microsoft.com/office/drawing/2014/main" id="{ABE25CF1-8583-46D0-980A-3869828C8878}"/>
              </a:ext>
            </a:extLst>
          </p:cNvPr>
          <p:cNvSpPr/>
          <p:nvPr/>
        </p:nvSpPr>
        <p:spPr>
          <a:xfrm>
            <a:off x="5388472" y="1799139"/>
            <a:ext cx="1494368" cy="7726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Generate Financial Status Statements</a:t>
            </a:r>
          </a:p>
        </p:txBody>
      </p:sp>
      <p:sp>
        <p:nvSpPr>
          <p:cNvPr id="24" name="Rectangle 23">
            <a:extLst>
              <a:ext uri="{FF2B5EF4-FFF2-40B4-BE49-F238E27FC236}">
                <a16:creationId xmlns:a16="http://schemas.microsoft.com/office/drawing/2014/main" id="{E20623B0-E775-4B06-BA0C-CD7051A89F0E}"/>
              </a:ext>
            </a:extLst>
          </p:cNvPr>
          <p:cNvSpPr/>
          <p:nvPr/>
        </p:nvSpPr>
        <p:spPr>
          <a:xfrm>
            <a:off x="1578708" y="967197"/>
            <a:ext cx="5533240" cy="3712307"/>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Arrow Connector 26">
            <a:extLst>
              <a:ext uri="{FF2B5EF4-FFF2-40B4-BE49-F238E27FC236}">
                <a16:creationId xmlns:a16="http://schemas.microsoft.com/office/drawing/2014/main" id="{694AC404-1063-4BB7-AF4F-91EFF0CB6297}"/>
              </a:ext>
            </a:extLst>
          </p:cNvPr>
          <p:cNvCxnSpPr/>
          <p:nvPr/>
        </p:nvCxnSpPr>
        <p:spPr>
          <a:xfrm flipV="1">
            <a:off x="6882840" y="1148226"/>
            <a:ext cx="1179120" cy="8559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9" name="Graphic 28" descr="Coffin with solid fill">
            <a:extLst>
              <a:ext uri="{FF2B5EF4-FFF2-40B4-BE49-F238E27FC236}">
                <a16:creationId xmlns:a16="http://schemas.microsoft.com/office/drawing/2014/main" id="{E70A51BD-6941-4EE8-A435-AFF2713A7187}"/>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8270015" y="3710428"/>
            <a:ext cx="606181" cy="606181"/>
          </a:xfrm>
          <a:prstGeom prst="rect">
            <a:avLst/>
          </a:prstGeom>
        </p:spPr>
      </p:pic>
      <p:cxnSp>
        <p:nvCxnSpPr>
          <p:cNvPr id="31" name="Straight Arrow Connector 30">
            <a:extLst>
              <a:ext uri="{FF2B5EF4-FFF2-40B4-BE49-F238E27FC236}">
                <a16:creationId xmlns:a16="http://schemas.microsoft.com/office/drawing/2014/main" id="{9EEF400C-FCD4-42B2-8C1E-6524C1F0F1A2}"/>
              </a:ext>
            </a:extLst>
          </p:cNvPr>
          <p:cNvCxnSpPr>
            <a:cxnSpLocks/>
            <a:stCxn id="18" idx="3"/>
            <a:endCxn id="7" idx="1"/>
          </p:cNvCxnSpPr>
          <p:nvPr/>
        </p:nvCxnSpPr>
        <p:spPr>
          <a:xfrm flipV="1">
            <a:off x="6882840" y="1431234"/>
            <a:ext cx="1617485" cy="7542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4013A147-9306-45B7-8C2D-86020ADB9BE3}"/>
              </a:ext>
            </a:extLst>
          </p:cNvPr>
          <p:cNvCxnSpPr>
            <a:cxnSpLocks/>
            <a:stCxn id="18" idx="3"/>
            <a:endCxn id="9" idx="1"/>
          </p:cNvCxnSpPr>
          <p:nvPr/>
        </p:nvCxnSpPr>
        <p:spPr>
          <a:xfrm flipV="1">
            <a:off x="6882840" y="2078735"/>
            <a:ext cx="1442703" cy="1067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6EE19939-F402-407F-98F3-7EB63CA354B0}"/>
              </a:ext>
            </a:extLst>
          </p:cNvPr>
          <p:cNvCxnSpPr>
            <a:cxnSpLocks/>
            <a:stCxn id="18" idx="3"/>
            <a:endCxn id="15" idx="1"/>
          </p:cNvCxnSpPr>
          <p:nvPr/>
        </p:nvCxnSpPr>
        <p:spPr>
          <a:xfrm>
            <a:off x="6882840" y="2185445"/>
            <a:ext cx="1113676" cy="4545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3FD4465E-14CC-4DD8-BDE5-2BD024FA04B4}"/>
              </a:ext>
            </a:extLst>
          </p:cNvPr>
          <p:cNvCxnSpPr>
            <a:endCxn id="13" idx="1"/>
          </p:cNvCxnSpPr>
          <p:nvPr/>
        </p:nvCxnSpPr>
        <p:spPr>
          <a:xfrm>
            <a:off x="6882840" y="2358330"/>
            <a:ext cx="1458715" cy="8971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701CF487-C7F4-4BBD-9808-AD58B7DC3C65}"/>
              </a:ext>
            </a:extLst>
          </p:cNvPr>
          <p:cNvCxnSpPr>
            <a:cxnSpLocks/>
            <a:endCxn id="29" idx="0"/>
          </p:cNvCxnSpPr>
          <p:nvPr/>
        </p:nvCxnSpPr>
        <p:spPr>
          <a:xfrm>
            <a:off x="6882840" y="2531215"/>
            <a:ext cx="1690266" cy="11792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1" name="Freeform: Shape 40">
            <a:extLst>
              <a:ext uri="{FF2B5EF4-FFF2-40B4-BE49-F238E27FC236}">
                <a16:creationId xmlns:a16="http://schemas.microsoft.com/office/drawing/2014/main" id="{3472EACE-B571-4147-9868-1B48AF597667}"/>
              </a:ext>
            </a:extLst>
          </p:cNvPr>
          <p:cNvSpPr/>
          <p:nvPr/>
        </p:nvSpPr>
        <p:spPr>
          <a:xfrm>
            <a:off x="5157533" y="2563446"/>
            <a:ext cx="453913" cy="985361"/>
          </a:xfrm>
          <a:custGeom>
            <a:avLst/>
            <a:gdLst>
              <a:gd name="connsiteX0" fmla="*/ 375759 w 453913"/>
              <a:gd name="connsiteY0" fmla="*/ 0 h 985361"/>
              <a:gd name="connsiteX1" fmla="*/ 621 w 453913"/>
              <a:gd name="connsiteY1" fmla="*/ 984739 h 985361"/>
              <a:gd name="connsiteX2" fmla="*/ 453913 w 453913"/>
              <a:gd name="connsiteY2" fmla="*/ 117231 h 985361"/>
            </a:gdLst>
            <a:ahLst/>
            <a:cxnLst>
              <a:cxn ang="0">
                <a:pos x="connsiteX0" y="connsiteY0"/>
              </a:cxn>
              <a:cxn ang="0">
                <a:pos x="connsiteX1" y="connsiteY1"/>
              </a:cxn>
              <a:cxn ang="0">
                <a:pos x="connsiteX2" y="connsiteY2"/>
              </a:cxn>
            </a:cxnLst>
            <a:rect l="l" t="t" r="r" b="b"/>
            <a:pathLst>
              <a:path w="453913" h="985361">
                <a:moveTo>
                  <a:pt x="375759" y="0"/>
                </a:moveTo>
                <a:cubicBezTo>
                  <a:pt x="181677" y="482600"/>
                  <a:pt x="-12405" y="965201"/>
                  <a:pt x="621" y="984739"/>
                </a:cubicBezTo>
                <a:cubicBezTo>
                  <a:pt x="13647" y="1004277"/>
                  <a:pt x="233780" y="560754"/>
                  <a:pt x="453913" y="117231"/>
                </a:cubicBezTo>
              </a:path>
            </a:pathLst>
          </a:custGeom>
          <a:noFill/>
          <a:ln>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3" name="Connector: Elbow 42">
            <a:extLst>
              <a:ext uri="{FF2B5EF4-FFF2-40B4-BE49-F238E27FC236}">
                <a16:creationId xmlns:a16="http://schemas.microsoft.com/office/drawing/2014/main" id="{17C66BF4-76C0-422D-8254-9CC0D6B17277}"/>
              </a:ext>
            </a:extLst>
          </p:cNvPr>
          <p:cNvCxnSpPr>
            <a:cxnSpLocks/>
            <a:stCxn id="17" idx="2"/>
          </p:cNvCxnSpPr>
          <p:nvPr/>
        </p:nvCxnSpPr>
        <p:spPr>
          <a:xfrm rot="16200000" flipH="1">
            <a:off x="3638881" y="2784760"/>
            <a:ext cx="1291455" cy="438594"/>
          </a:xfrm>
          <a:prstGeom prst="bentConnector3">
            <a:avLst/>
          </a:prstGeom>
          <a:noFill/>
          <a:ln>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sp>
        <p:nvSpPr>
          <p:cNvPr id="50" name="Arrow: Right 49">
            <a:extLst>
              <a:ext uri="{FF2B5EF4-FFF2-40B4-BE49-F238E27FC236}">
                <a16:creationId xmlns:a16="http://schemas.microsoft.com/office/drawing/2014/main" id="{1E779F33-0FBF-40D3-B48A-8002EC3B7A6F}"/>
              </a:ext>
            </a:extLst>
          </p:cNvPr>
          <p:cNvSpPr/>
          <p:nvPr/>
        </p:nvSpPr>
        <p:spPr>
          <a:xfrm>
            <a:off x="802446" y="2524365"/>
            <a:ext cx="1440426" cy="47969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2" name="Graphic 51" descr="Document with solid fill">
            <a:extLst>
              <a:ext uri="{FF2B5EF4-FFF2-40B4-BE49-F238E27FC236}">
                <a16:creationId xmlns:a16="http://schemas.microsoft.com/office/drawing/2014/main" id="{EE5FEB0F-9069-4007-A581-788AFB444CC9}"/>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331760" y="2482149"/>
            <a:ext cx="517142" cy="517142"/>
          </a:xfrm>
          <a:prstGeom prst="rect">
            <a:avLst/>
          </a:prstGeom>
        </p:spPr>
      </p:pic>
      <p:pic>
        <p:nvPicPr>
          <p:cNvPr id="54" name="Graphic 53" descr="Postit Notes 3 outline">
            <a:extLst>
              <a:ext uri="{FF2B5EF4-FFF2-40B4-BE49-F238E27FC236}">
                <a16:creationId xmlns:a16="http://schemas.microsoft.com/office/drawing/2014/main" id="{2740CD0D-9F12-497D-BA78-D30EFAE4410D}"/>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2318497" y="2343823"/>
            <a:ext cx="660234" cy="660234"/>
          </a:xfrm>
          <a:prstGeom prst="rect">
            <a:avLst/>
          </a:prstGeom>
        </p:spPr>
      </p:pic>
      <p:cxnSp>
        <p:nvCxnSpPr>
          <p:cNvPr id="56" name="Connector: Elbow 55">
            <a:extLst>
              <a:ext uri="{FF2B5EF4-FFF2-40B4-BE49-F238E27FC236}">
                <a16:creationId xmlns:a16="http://schemas.microsoft.com/office/drawing/2014/main" id="{5C4289AD-58FB-43FF-8E8C-4E53E5CCF942}"/>
              </a:ext>
            </a:extLst>
          </p:cNvPr>
          <p:cNvCxnSpPr>
            <a:stCxn id="54" idx="0"/>
            <a:endCxn id="17" idx="1"/>
          </p:cNvCxnSpPr>
          <p:nvPr/>
        </p:nvCxnSpPr>
        <p:spPr>
          <a:xfrm rot="5400000" flipH="1" flipV="1">
            <a:off x="2797471" y="1823168"/>
            <a:ext cx="371798" cy="669513"/>
          </a:xfrm>
          <a:prstGeom prst="bentConnector2">
            <a:avLst/>
          </a:prstGeom>
          <a:noFill/>
          <a:ln>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sp>
        <p:nvSpPr>
          <p:cNvPr id="58" name="Speech Bubble: Rectangle 57">
            <a:extLst>
              <a:ext uri="{FF2B5EF4-FFF2-40B4-BE49-F238E27FC236}">
                <a16:creationId xmlns:a16="http://schemas.microsoft.com/office/drawing/2014/main" id="{2A08C9ED-B127-4231-907A-6FB24DCB813D}"/>
              </a:ext>
            </a:extLst>
          </p:cNvPr>
          <p:cNvSpPr/>
          <p:nvPr/>
        </p:nvSpPr>
        <p:spPr>
          <a:xfrm>
            <a:off x="3673105" y="967197"/>
            <a:ext cx="1294895" cy="413158"/>
          </a:xfrm>
          <a:prstGeom prst="wedgeRectCallout">
            <a:avLst>
              <a:gd name="adj1" fmla="val -24370"/>
              <a:gd name="adj2" fmla="val 109171"/>
            </a:avLst>
          </a:prstGeom>
          <a:solidFill>
            <a:schemeClr val="accent3">
              <a:lumMod val="20000"/>
              <a:lumOff val="8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100" i="1" dirty="0">
                <a:solidFill>
                  <a:schemeClr val="accent6">
                    <a:lumMod val="75000"/>
                  </a:schemeClr>
                </a:solidFill>
              </a:rPr>
              <a:t>Time to process: 10-30 minutes</a:t>
            </a:r>
          </a:p>
        </p:txBody>
      </p:sp>
      <p:sp>
        <p:nvSpPr>
          <p:cNvPr id="59" name="Speech Bubble: Rectangle 58">
            <a:extLst>
              <a:ext uri="{FF2B5EF4-FFF2-40B4-BE49-F238E27FC236}">
                <a16:creationId xmlns:a16="http://schemas.microsoft.com/office/drawing/2014/main" id="{8824A90C-7B7F-46D8-9561-EC03C4824C2B}"/>
              </a:ext>
            </a:extLst>
          </p:cNvPr>
          <p:cNvSpPr/>
          <p:nvPr/>
        </p:nvSpPr>
        <p:spPr>
          <a:xfrm>
            <a:off x="1715536" y="848918"/>
            <a:ext cx="1294895" cy="987384"/>
          </a:xfrm>
          <a:prstGeom prst="wedgeRectCallout">
            <a:avLst>
              <a:gd name="adj1" fmla="val 11239"/>
              <a:gd name="adj2" fmla="val 79885"/>
            </a:avLst>
          </a:prstGeom>
          <a:solidFill>
            <a:schemeClr val="accent3">
              <a:lumMod val="20000"/>
              <a:lumOff val="8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100" i="1" dirty="0">
                <a:solidFill>
                  <a:schemeClr val="accent6">
                    <a:lumMod val="75000"/>
                  </a:schemeClr>
                </a:solidFill>
              </a:rPr>
              <a:t>Average time from mail delivery to start processing: 2.5 days</a:t>
            </a:r>
          </a:p>
        </p:txBody>
      </p:sp>
      <p:sp>
        <p:nvSpPr>
          <p:cNvPr id="60" name="Speech Bubble: Rectangle 59">
            <a:extLst>
              <a:ext uri="{FF2B5EF4-FFF2-40B4-BE49-F238E27FC236}">
                <a16:creationId xmlns:a16="http://schemas.microsoft.com/office/drawing/2014/main" id="{3FFA1FDD-C661-4641-9919-93F54A6865C8}"/>
              </a:ext>
            </a:extLst>
          </p:cNvPr>
          <p:cNvSpPr/>
          <p:nvPr/>
        </p:nvSpPr>
        <p:spPr>
          <a:xfrm>
            <a:off x="338397" y="1746594"/>
            <a:ext cx="1294895" cy="479692"/>
          </a:xfrm>
          <a:prstGeom prst="wedgeRectCallout">
            <a:avLst>
              <a:gd name="adj1" fmla="val 20292"/>
              <a:gd name="adj2" fmla="val 151763"/>
            </a:avLst>
          </a:prstGeom>
          <a:solidFill>
            <a:schemeClr val="accent3">
              <a:lumMod val="20000"/>
              <a:lumOff val="8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100" i="1" dirty="0">
                <a:solidFill>
                  <a:schemeClr val="accent6">
                    <a:lumMod val="75000"/>
                  </a:schemeClr>
                </a:solidFill>
              </a:rPr>
              <a:t>Average delivery period: 1.5 days</a:t>
            </a:r>
          </a:p>
        </p:txBody>
      </p:sp>
      <p:sp>
        <p:nvSpPr>
          <p:cNvPr id="61" name="Freeform: Shape 60">
            <a:extLst>
              <a:ext uri="{FF2B5EF4-FFF2-40B4-BE49-F238E27FC236}">
                <a16:creationId xmlns:a16="http://schemas.microsoft.com/office/drawing/2014/main" id="{D43A18FF-607C-486D-9500-9A4286D964E5}"/>
              </a:ext>
            </a:extLst>
          </p:cNvPr>
          <p:cNvSpPr/>
          <p:nvPr/>
        </p:nvSpPr>
        <p:spPr>
          <a:xfrm>
            <a:off x="4814254" y="1879751"/>
            <a:ext cx="574218" cy="191326"/>
          </a:xfrm>
          <a:custGeom>
            <a:avLst/>
            <a:gdLst>
              <a:gd name="connsiteX0" fmla="*/ 547100 w 547100"/>
              <a:gd name="connsiteY0" fmla="*/ 128284 h 245515"/>
              <a:gd name="connsiteX1" fmla="*/ 23 w 547100"/>
              <a:gd name="connsiteY1" fmla="*/ 3238 h 245515"/>
              <a:gd name="connsiteX2" fmla="*/ 523654 w 547100"/>
              <a:gd name="connsiteY2" fmla="*/ 245515 h 245515"/>
            </a:gdLst>
            <a:ahLst/>
            <a:cxnLst>
              <a:cxn ang="0">
                <a:pos x="connsiteX0" y="connsiteY0"/>
              </a:cxn>
              <a:cxn ang="0">
                <a:pos x="connsiteX1" y="connsiteY1"/>
              </a:cxn>
              <a:cxn ang="0">
                <a:pos x="connsiteX2" y="connsiteY2"/>
              </a:cxn>
            </a:cxnLst>
            <a:rect l="l" t="t" r="r" b="b"/>
            <a:pathLst>
              <a:path w="547100" h="245515">
                <a:moveTo>
                  <a:pt x="547100" y="128284"/>
                </a:moveTo>
                <a:cubicBezTo>
                  <a:pt x="275515" y="55991"/>
                  <a:pt x="3931" y="-16301"/>
                  <a:pt x="23" y="3238"/>
                </a:cubicBezTo>
                <a:cubicBezTo>
                  <a:pt x="-3885" y="22776"/>
                  <a:pt x="483275" y="211648"/>
                  <a:pt x="523654" y="245515"/>
                </a:cubicBezTo>
              </a:path>
            </a:pathLst>
          </a:custGeom>
          <a:noFill/>
          <a:ln>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93484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50" grpId="0" animBg="1"/>
      <p:bldP spid="58" grpId="0" animBg="1"/>
      <p:bldP spid="59" grpId="0" animBg="1"/>
      <p:bldP spid="60" grpId="0" animBg="1"/>
      <p:bldP spid="61" grpId="0" animBg="1"/>
    </p:bld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81B3FD-F431-4859-B7FE-907E59E8C0BA}"/>
              </a:ext>
            </a:extLst>
          </p:cNvPr>
          <p:cNvSpPr>
            <a:spLocks noGrp="1"/>
          </p:cNvSpPr>
          <p:nvPr>
            <p:ph type="title"/>
          </p:nvPr>
        </p:nvSpPr>
        <p:spPr/>
        <p:txBody>
          <a:bodyPr/>
          <a:lstStyle/>
          <a:p>
            <a:r>
              <a:rPr lang="en-US" dirty="0"/>
              <a:t>Mapping User Stories to Solution Design &amp; End 2 End Flows</a:t>
            </a:r>
          </a:p>
        </p:txBody>
      </p:sp>
      <p:sp>
        <p:nvSpPr>
          <p:cNvPr id="3" name="Content Placeholder 2">
            <a:extLst>
              <a:ext uri="{FF2B5EF4-FFF2-40B4-BE49-F238E27FC236}">
                <a16:creationId xmlns:a16="http://schemas.microsoft.com/office/drawing/2014/main" id="{01CC22DA-15B8-45B2-A6DA-27603B3B5870}"/>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093B4197-D1F3-42D6-AD63-78A3F2B0D014}"/>
              </a:ext>
            </a:extLst>
          </p:cNvPr>
          <p:cNvSpPr>
            <a:spLocks noGrp="1"/>
          </p:cNvSpPr>
          <p:nvPr>
            <p:ph type="ftr" sz="quarter" idx="11"/>
          </p:nvPr>
        </p:nvSpPr>
        <p:spPr/>
        <p:txBody>
          <a:bodyPr/>
          <a:lstStyle/>
          <a:p>
            <a:r>
              <a:rPr lang="en-US"/>
              <a:t>Who Wants to Become an IT Architect? - DigitalXChange 2022</a:t>
            </a:r>
            <a:endParaRPr lang="nl-NL"/>
          </a:p>
        </p:txBody>
      </p:sp>
      <p:pic>
        <p:nvPicPr>
          <p:cNvPr id="6" name="Picture 5">
            <a:extLst>
              <a:ext uri="{FF2B5EF4-FFF2-40B4-BE49-F238E27FC236}">
                <a16:creationId xmlns:a16="http://schemas.microsoft.com/office/drawing/2014/main" id="{6C214944-3968-4E8D-8447-EE9B86F52A6A}"/>
              </a:ext>
            </a:extLst>
          </p:cNvPr>
          <p:cNvPicPr>
            <a:picLocks noChangeAspect="1"/>
          </p:cNvPicPr>
          <p:nvPr/>
        </p:nvPicPr>
        <p:blipFill>
          <a:blip r:embed="rId2"/>
          <a:stretch>
            <a:fillRect/>
          </a:stretch>
        </p:blipFill>
        <p:spPr>
          <a:xfrm>
            <a:off x="682828" y="696528"/>
            <a:ext cx="7509601" cy="422415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3190864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0A7AAB-4323-44DF-8C11-BD0C4661C595}"/>
              </a:ext>
            </a:extLst>
          </p:cNvPr>
          <p:cNvSpPr>
            <a:spLocks noGrp="1"/>
          </p:cNvSpPr>
          <p:nvPr>
            <p:ph type="title"/>
          </p:nvPr>
        </p:nvSpPr>
        <p:spPr/>
        <p:txBody>
          <a:bodyPr/>
          <a:lstStyle/>
          <a:p>
            <a:r>
              <a:rPr lang="en-US" dirty="0"/>
              <a:t>Architecture Design Decisions [Log]</a:t>
            </a:r>
          </a:p>
        </p:txBody>
      </p:sp>
      <p:sp>
        <p:nvSpPr>
          <p:cNvPr id="3" name="Content Placeholder 2">
            <a:extLst>
              <a:ext uri="{FF2B5EF4-FFF2-40B4-BE49-F238E27FC236}">
                <a16:creationId xmlns:a16="http://schemas.microsoft.com/office/drawing/2014/main" id="{D5361E81-E016-4667-9F83-D41D024A2C4C}"/>
              </a:ext>
            </a:extLst>
          </p:cNvPr>
          <p:cNvSpPr>
            <a:spLocks noGrp="1"/>
          </p:cNvSpPr>
          <p:nvPr>
            <p:ph idx="1"/>
          </p:nvPr>
        </p:nvSpPr>
        <p:spPr>
          <a:xfrm>
            <a:off x="720003" y="873479"/>
            <a:ext cx="6623999" cy="3780000"/>
          </a:xfrm>
        </p:spPr>
        <p:txBody>
          <a:bodyPr/>
          <a:lstStyle/>
          <a:p>
            <a:r>
              <a:rPr lang="en-US" dirty="0"/>
              <a:t>Dare decide – </a:t>
            </a:r>
          </a:p>
          <a:p>
            <a:pPr lvl="1"/>
            <a:r>
              <a:rPr lang="en-US" dirty="0"/>
              <a:t>balance </a:t>
            </a:r>
            <a:r>
              <a:rPr lang="en-US" i="1" dirty="0"/>
              <a:t>ideal </a:t>
            </a:r>
            <a:r>
              <a:rPr lang="en-US" dirty="0"/>
              <a:t>vs reality of </a:t>
            </a:r>
            <a:r>
              <a:rPr lang="en-US" i="1" dirty="0"/>
              <a:t>budget | time | culture | legacy | skills | </a:t>
            </a:r>
          </a:p>
          <a:p>
            <a:r>
              <a:rPr lang="en-US" dirty="0"/>
              <a:t>What has been| is being | will be decided?</a:t>
            </a:r>
          </a:p>
          <a:p>
            <a:r>
              <a:rPr lang="en-US" dirty="0"/>
              <a:t>Per decision</a:t>
            </a:r>
          </a:p>
          <a:p>
            <a:pPr lvl="1"/>
            <a:r>
              <a:rPr lang="nl-NL" dirty="0"/>
              <a:t>label &amp; </a:t>
            </a:r>
            <a:r>
              <a:rPr lang="nl-NL" dirty="0" err="1"/>
              <a:t>title</a:t>
            </a:r>
            <a:endParaRPr lang="nl-NL" dirty="0"/>
          </a:p>
          <a:p>
            <a:pPr lvl="1"/>
            <a:r>
              <a:rPr lang="nl-NL" dirty="0" err="1"/>
              <a:t>what</a:t>
            </a:r>
            <a:r>
              <a:rPr lang="nl-NL" dirty="0"/>
              <a:t>, </a:t>
            </a:r>
            <a:r>
              <a:rPr lang="nl-NL" dirty="0" err="1"/>
              <a:t>why</a:t>
            </a:r>
            <a:r>
              <a:rPr lang="nl-NL" dirty="0"/>
              <a:t> &amp; </a:t>
            </a:r>
            <a:r>
              <a:rPr lang="nl-NL" dirty="0" err="1"/>
              <a:t>when</a:t>
            </a:r>
            <a:endParaRPr lang="nl-NL" dirty="0"/>
          </a:p>
          <a:p>
            <a:pPr lvl="1"/>
            <a:r>
              <a:rPr lang="nl-NL" dirty="0" err="1"/>
              <a:t>current</a:t>
            </a:r>
            <a:r>
              <a:rPr lang="nl-NL" dirty="0"/>
              <a:t> status (</a:t>
            </a:r>
            <a:r>
              <a:rPr lang="nl-NL" dirty="0" err="1"/>
              <a:t>could</a:t>
            </a:r>
            <a:r>
              <a:rPr lang="nl-NL" dirty="0"/>
              <a:t> </a:t>
            </a:r>
            <a:r>
              <a:rPr lang="nl-NL" dirty="0" err="1"/>
              <a:t>be</a:t>
            </a:r>
            <a:r>
              <a:rPr lang="nl-NL" dirty="0"/>
              <a:t> </a:t>
            </a:r>
            <a:r>
              <a:rPr lang="nl-NL" i="1" dirty="0" err="1"/>
              <a:t>superseded</a:t>
            </a:r>
            <a:r>
              <a:rPr lang="nl-NL" dirty="0"/>
              <a:t>)</a:t>
            </a:r>
            <a:endParaRPr lang="nl-NL" i="1" dirty="0"/>
          </a:p>
          <a:p>
            <a:pPr marL="360000" lvl="2"/>
            <a:r>
              <a:rPr lang="nl-NL" dirty="0"/>
              <a:t>context: </a:t>
            </a:r>
            <a:r>
              <a:rPr lang="nl-NL" dirty="0" err="1"/>
              <a:t>place</a:t>
            </a:r>
            <a:r>
              <a:rPr lang="nl-NL" dirty="0"/>
              <a:t> in </a:t>
            </a:r>
            <a:r>
              <a:rPr lang="nl-NL" dirty="0" err="1"/>
              <a:t>bigger</a:t>
            </a:r>
            <a:r>
              <a:rPr lang="nl-NL" dirty="0"/>
              <a:t> picture, </a:t>
            </a:r>
            <a:r>
              <a:rPr lang="nl-NL" dirty="0" err="1"/>
              <a:t>relation</a:t>
            </a:r>
            <a:r>
              <a:rPr lang="nl-NL" dirty="0"/>
              <a:t> </a:t>
            </a:r>
            <a:r>
              <a:rPr lang="nl-NL" dirty="0" err="1"/>
              <a:t>with</a:t>
            </a:r>
            <a:r>
              <a:rPr lang="nl-NL" dirty="0"/>
              <a:t> </a:t>
            </a:r>
            <a:r>
              <a:rPr lang="nl-NL" dirty="0" err="1"/>
              <a:t>other</a:t>
            </a:r>
            <a:r>
              <a:rPr lang="nl-NL" dirty="0"/>
              <a:t> </a:t>
            </a:r>
            <a:r>
              <a:rPr lang="nl-NL" dirty="0" err="1"/>
              <a:t>decisions</a:t>
            </a:r>
            <a:endParaRPr lang="nl-NL" dirty="0"/>
          </a:p>
          <a:p>
            <a:pPr lvl="1"/>
            <a:r>
              <a:rPr lang="nl-NL" dirty="0"/>
              <a:t>criteria – </a:t>
            </a:r>
            <a:r>
              <a:rPr lang="nl-NL" dirty="0" err="1"/>
              <a:t>based</a:t>
            </a:r>
            <a:r>
              <a:rPr lang="nl-NL" dirty="0"/>
              <a:t> on </a:t>
            </a:r>
            <a:r>
              <a:rPr lang="nl-NL" dirty="0" err="1"/>
              <a:t>what</a:t>
            </a:r>
            <a:r>
              <a:rPr lang="nl-NL" dirty="0"/>
              <a:t> </a:t>
            </a:r>
            <a:r>
              <a:rPr lang="nl-NL" dirty="0" err="1"/>
              <a:t>will</a:t>
            </a:r>
            <a:r>
              <a:rPr lang="nl-NL" dirty="0"/>
              <a:t> we </a:t>
            </a:r>
            <a:r>
              <a:rPr lang="nl-NL" dirty="0" err="1"/>
              <a:t>come</a:t>
            </a:r>
            <a:r>
              <a:rPr lang="nl-NL" dirty="0"/>
              <a:t> </a:t>
            </a:r>
            <a:r>
              <a:rPr lang="nl-NL" dirty="0" err="1"/>
              <a:t>to</a:t>
            </a:r>
            <a:r>
              <a:rPr lang="nl-NL" dirty="0"/>
              <a:t> a </a:t>
            </a:r>
            <a:r>
              <a:rPr lang="nl-NL" dirty="0" err="1"/>
              <a:t>decision</a:t>
            </a:r>
            <a:endParaRPr lang="nl-NL" dirty="0"/>
          </a:p>
          <a:p>
            <a:pPr lvl="1"/>
            <a:r>
              <a:rPr lang="nl-NL" dirty="0" err="1"/>
              <a:t>what</a:t>
            </a:r>
            <a:r>
              <a:rPr lang="nl-NL" dirty="0"/>
              <a:t> are </a:t>
            </a:r>
            <a:r>
              <a:rPr lang="nl-NL" dirty="0" err="1"/>
              <a:t>the</a:t>
            </a:r>
            <a:r>
              <a:rPr lang="nl-NL" dirty="0"/>
              <a:t> options </a:t>
            </a:r>
            <a:r>
              <a:rPr lang="nl-NL" dirty="0" err="1"/>
              <a:t>to</a:t>
            </a:r>
            <a:r>
              <a:rPr lang="nl-NL" dirty="0"/>
              <a:t> </a:t>
            </a:r>
            <a:r>
              <a:rPr lang="nl-NL" dirty="0" err="1"/>
              <a:t>choose</a:t>
            </a:r>
            <a:r>
              <a:rPr lang="nl-NL" dirty="0"/>
              <a:t> </a:t>
            </a:r>
            <a:r>
              <a:rPr lang="nl-NL" dirty="0" err="1"/>
              <a:t>from</a:t>
            </a:r>
            <a:endParaRPr lang="nl-NL" dirty="0"/>
          </a:p>
          <a:p>
            <a:pPr lvl="1"/>
            <a:r>
              <a:rPr lang="nl-NL" dirty="0" err="1"/>
              <a:t>what</a:t>
            </a:r>
            <a:r>
              <a:rPr lang="nl-NL" dirty="0"/>
              <a:t> </a:t>
            </a:r>
            <a:r>
              <a:rPr lang="nl-NL" dirty="0" err="1"/>
              <a:t>did</a:t>
            </a:r>
            <a:r>
              <a:rPr lang="nl-NL" dirty="0"/>
              <a:t> we </a:t>
            </a:r>
            <a:r>
              <a:rPr lang="nl-NL" dirty="0" err="1"/>
              <a:t>decide</a:t>
            </a:r>
            <a:endParaRPr lang="nl-NL" dirty="0"/>
          </a:p>
          <a:p>
            <a:pPr lvl="2"/>
            <a:r>
              <a:rPr lang="nl-NL" dirty="0" err="1"/>
              <a:t>why</a:t>
            </a:r>
            <a:r>
              <a:rPr lang="nl-NL" dirty="0"/>
              <a:t>? </a:t>
            </a:r>
            <a:r>
              <a:rPr lang="nl-NL" dirty="0" err="1"/>
              <a:t>why</a:t>
            </a:r>
            <a:r>
              <a:rPr lang="nl-NL" dirty="0"/>
              <a:t> </a:t>
            </a:r>
            <a:r>
              <a:rPr lang="nl-NL" dirty="0" err="1"/>
              <a:t>not</a:t>
            </a:r>
            <a:r>
              <a:rPr lang="nl-NL" dirty="0"/>
              <a:t> </a:t>
            </a:r>
            <a:r>
              <a:rPr lang="nl-NL" dirty="0" err="1"/>
              <a:t>the</a:t>
            </a:r>
            <a:r>
              <a:rPr lang="nl-NL" dirty="0"/>
              <a:t> </a:t>
            </a:r>
            <a:r>
              <a:rPr lang="nl-NL" dirty="0" err="1"/>
              <a:t>alternatives</a:t>
            </a:r>
            <a:r>
              <a:rPr lang="nl-NL" dirty="0"/>
              <a:t>?</a:t>
            </a:r>
          </a:p>
          <a:p>
            <a:pPr lvl="2"/>
            <a:r>
              <a:rPr lang="nl-NL" dirty="0" err="1"/>
              <a:t>who</a:t>
            </a:r>
            <a:r>
              <a:rPr lang="nl-NL" dirty="0"/>
              <a:t> &amp; </a:t>
            </a:r>
            <a:r>
              <a:rPr lang="nl-NL" dirty="0" err="1"/>
              <a:t>when</a:t>
            </a:r>
            <a:endParaRPr lang="nl-NL" dirty="0"/>
          </a:p>
          <a:p>
            <a:pPr lvl="2"/>
            <a:r>
              <a:rPr lang="nl-NL" dirty="0" err="1"/>
              <a:t>consequences</a:t>
            </a:r>
            <a:r>
              <a:rPr lang="nl-NL" dirty="0"/>
              <a:t>/impact/actions</a:t>
            </a:r>
          </a:p>
          <a:p>
            <a:pPr lvl="1"/>
            <a:r>
              <a:rPr lang="nl-NL" dirty="0" err="1"/>
              <a:t>if</a:t>
            </a:r>
            <a:r>
              <a:rPr lang="nl-NL" dirty="0"/>
              <a:t> </a:t>
            </a:r>
            <a:r>
              <a:rPr lang="nl-NL" dirty="0" err="1"/>
              <a:t>and</a:t>
            </a:r>
            <a:r>
              <a:rPr lang="nl-NL" dirty="0"/>
              <a:t> </a:t>
            </a:r>
            <a:r>
              <a:rPr lang="nl-NL" dirty="0" err="1"/>
              <a:t>when</a:t>
            </a:r>
            <a:r>
              <a:rPr lang="nl-NL" dirty="0"/>
              <a:t> </a:t>
            </a:r>
            <a:r>
              <a:rPr lang="nl-NL" dirty="0" err="1"/>
              <a:t>should</a:t>
            </a:r>
            <a:r>
              <a:rPr lang="nl-NL" dirty="0"/>
              <a:t> we </a:t>
            </a:r>
            <a:r>
              <a:rPr lang="nl-NL" dirty="0" err="1"/>
              <a:t>evaluate</a:t>
            </a:r>
            <a:r>
              <a:rPr lang="nl-NL" dirty="0"/>
              <a:t>? </a:t>
            </a:r>
            <a:r>
              <a:rPr lang="nl-NL" dirty="0" err="1"/>
              <a:t>until</a:t>
            </a:r>
            <a:r>
              <a:rPr lang="nl-NL" dirty="0"/>
              <a:t> </a:t>
            </a:r>
            <a:r>
              <a:rPr lang="nl-NL" dirty="0" err="1"/>
              <a:t>when</a:t>
            </a:r>
            <a:r>
              <a:rPr lang="nl-NL" dirty="0"/>
              <a:t> is </a:t>
            </a:r>
            <a:r>
              <a:rPr lang="nl-NL" dirty="0" err="1"/>
              <a:t>decision</a:t>
            </a:r>
            <a:r>
              <a:rPr lang="nl-NL" dirty="0"/>
              <a:t> </a:t>
            </a:r>
            <a:r>
              <a:rPr lang="nl-NL" dirty="0" err="1"/>
              <a:t>valid</a:t>
            </a:r>
            <a:r>
              <a:rPr lang="nl-NL" dirty="0"/>
              <a:t>?</a:t>
            </a:r>
          </a:p>
          <a:p>
            <a:endParaRPr lang="en-US" dirty="0"/>
          </a:p>
        </p:txBody>
      </p:sp>
      <p:sp>
        <p:nvSpPr>
          <p:cNvPr id="4" name="Footer Placeholder 3">
            <a:extLst>
              <a:ext uri="{FF2B5EF4-FFF2-40B4-BE49-F238E27FC236}">
                <a16:creationId xmlns:a16="http://schemas.microsoft.com/office/drawing/2014/main" id="{023FC0D6-C31B-445E-86AC-8EB561E0DD12}"/>
              </a:ext>
            </a:extLst>
          </p:cNvPr>
          <p:cNvSpPr>
            <a:spLocks noGrp="1"/>
          </p:cNvSpPr>
          <p:nvPr>
            <p:ph type="ftr" sz="quarter" idx="11"/>
          </p:nvPr>
        </p:nvSpPr>
        <p:spPr/>
        <p:txBody>
          <a:bodyPr/>
          <a:lstStyle/>
          <a:p>
            <a:r>
              <a:rPr lang="en-US"/>
              <a:t>Who Wants to Become an IT Architect? - DigitalXChange 2022</a:t>
            </a:r>
            <a:endParaRPr lang="nl-NL"/>
          </a:p>
        </p:txBody>
      </p:sp>
      <p:pic>
        <p:nvPicPr>
          <p:cNvPr id="15362" name="Picture 2" descr="How to Make the Right Decision — Coach Ayers Performance">
            <a:extLst>
              <a:ext uri="{FF2B5EF4-FFF2-40B4-BE49-F238E27FC236}">
                <a16:creationId xmlns:a16="http://schemas.microsoft.com/office/drawing/2014/main" id="{253057DD-8158-424D-93C5-ADA5B851183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93470" y="111071"/>
            <a:ext cx="2340331" cy="215539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5364" name="Picture 4" descr="Basic ADR Structure">
            <a:extLst>
              <a:ext uri="{FF2B5EF4-FFF2-40B4-BE49-F238E27FC236}">
                <a16:creationId xmlns:a16="http://schemas.microsoft.com/office/drawing/2014/main" id="{6ED5356A-3C45-4F7C-AFEF-0516BB4A6E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03159" y="2317851"/>
            <a:ext cx="1985016" cy="2634761"/>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C1EEB0C7-6982-0FC0-B858-32C4F76F0857}"/>
              </a:ext>
            </a:extLst>
          </p:cNvPr>
          <p:cNvSpPr/>
          <p:nvPr/>
        </p:nvSpPr>
        <p:spPr>
          <a:xfrm>
            <a:off x="2032531" y="686488"/>
            <a:ext cx="2844047" cy="523220"/>
          </a:xfrm>
          <a:prstGeom prst="rect">
            <a:avLst/>
          </a:prstGeom>
          <a:noFill/>
        </p:spPr>
        <p:txBody>
          <a:bodyPr wrap="none" lIns="91440" tIns="45720" rIns="91440" bIns="45720">
            <a:spAutoFit/>
          </a:bodyPr>
          <a:lstStyle/>
          <a:p>
            <a:pPr algn="ctr"/>
            <a:r>
              <a:rPr lang="en-US" sz="28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a</a:t>
            </a:r>
            <a:r>
              <a:rPr lang="en-US" sz="28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nd Dare Revisit</a:t>
            </a:r>
          </a:p>
        </p:txBody>
      </p:sp>
    </p:spTree>
    <p:extLst>
      <p:ext uri="{BB962C8B-B14F-4D97-AF65-F5344CB8AC3E}">
        <p14:creationId xmlns:p14="http://schemas.microsoft.com/office/powerpoint/2010/main" val="4048511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11" end="11"/>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xEl>
                                              <p:pRg st="12" end="12"/>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
                                            <p:txEl>
                                              <p:pRg st="13" end="13"/>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grpId="0" nodeType="clickEffect">
                                  <p:stCondLst>
                                    <p:cond delay="0"/>
                                  </p:stCondLst>
                                  <p:childTnLst>
                                    <p:set>
                                      <p:cBhvr>
                                        <p:cTn id="42" dur="1" fill="hold">
                                          <p:stCondLst>
                                            <p:cond delay="0"/>
                                          </p:stCondLst>
                                        </p:cTn>
                                        <p:tgtEl>
                                          <p:spTgt spid="5"/>
                                        </p:tgtEl>
                                        <p:attrNameLst>
                                          <p:attrName>style.visibility</p:attrName>
                                        </p:attrNameLst>
                                      </p:cBhvr>
                                      <p:to>
                                        <p:strVal val="visible"/>
                                      </p:to>
                                    </p:set>
                                    <p:animEffect transition="in" filter="fade">
                                      <p:cBhvr>
                                        <p:cTn id="43" dur="1000"/>
                                        <p:tgtEl>
                                          <p:spTgt spid="5"/>
                                        </p:tgtEl>
                                      </p:cBhvr>
                                    </p:animEffect>
                                    <p:anim calcmode="lin" valueType="num">
                                      <p:cBhvr>
                                        <p:cTn id="44" dur="1000" fill="hold"/>
                                        <p:tgtEl>
                                          <p:spTgt spid="5"/>
                                        </p:tgtEl>
                                        <p:attrNameLst>
                                          <p:attrName>ppt_x</p:attrName>
                                        </p:attrNameLst>
                                      </p:cBhvr>
                                      <p:tavLst>
                                        <p:tav tm="0">
                                          <p:val>
                                            <p:strVal val="#ppt_x"/>
                                          </p:val>
                                        </p:tav>
                                        <p:tav tm="100000">
                                          <p:val>
                                            <p:strVal val="#ppt_x"/>
                                          </p:val>
                                        </p:tav>
                                      </p:tavLst>
                                    </p:anim>
                                    <p:anim calcmode="lin" valueType="num">
                                      <p:cBhvr>
                                        <p:cTn id="45"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BDC961-792C-456D-9392-06D54AADB689}"/>
              </a:ext>
            </a:extLst>
          </p:cNvPr>
          <p:cNvSpPr>
            <a:spLocks noGrp="1"/>
          </p:cNvSpPr>
          <p:nvPr>
            <p:ph type="title"/>
          </p:nvPr>
        </p:nvSpPr>
        <p:spPr/>
        <p:txBody>
          <a:bodyPr/>
          <a:lstStyle/>
          <a:p>
            <a:r>
              <a:rPr lang="en-US" dirty="0"/>
              <a:t>Non Functional Requirements</a:t>
            </a:r>
          </a:p>
        </p:txBody>
      </p:sp>
      <p:sp>
        <p:nvSpPr>
          <p:cNvPr id="3" name="Content Placeholder 2">
            <a:extLst>
              <a:ext uri="{FF2B5EF4-FFF2-40B4-BE49-F238E27FC236}">
                <a16:creationId xmlns:a16="http://schemas.microsoft.com/office/drawing/2014/main" id="{CF66E7A4-645C-40F1-96C9-3E1F0E922208}"/>
              </a:ext>
            </a:extLst>
          </p:cNvPr>
          <p:cNvSpPr>
            <a:spLocks noGrp="1"/>
          </p:cNvSpPr>
          <p:nvPr>
            <p:ph idx="1"/>
          </p:nvPr>
        </p:nvSpPr>
        <p:spPr/>
        <p:txBody>
          <a:bodyPr/>
          <a:lstStyle/>
          <a:p>
            <a:r>
              <a:rPr lang="en-US" dirty="0"/>
              <a:t>When, where, who, how often | fast | good | much | reliable</a:t>
            </a:r>
          </a:p>
          <a:p>
            <a:pPr lvl="1"/>
            <a:r>
              <a:rPr lang="en-US" dirty="0"/>
              <a:t>allowed margins for error | slower responses | </a:t>
            </a:r>
            <a:br>
              <a:rPr lang="en-US" dirty="0"/>
            </a:br>
            <a:r>
              <a:rPr lang="en-US" dirty="0"/>
              <a:t>unreliability | down time | data loss | security</a:t>
            </a:r>
          </a:p>
          <a:p>
            <a:r>
              <a:rPr lang="en-US" dirty="0"/>
              <a:t>And why [again]? what if not? </a:t>
            </a:r>
            <a:br>
              <a:rPr lang="en-US" dirty="0"/>
            </a:br>
            <a:r>
              <a:rPr lang="en-US" dirty="0"/>
              <a:t>How much may it cost? How </a:t>
            </a:r>
            <a:r>
              <a:rPr lang="en-US" i="1" dirty="0">
                <a:solidFill>
                  <a:schemeClr val="accent4"/>
                </a:solidFill>
              </a:rPr>
              <a:t>green</a:t>
            </a:r>
            <a:r>
              <a:rPr lang="en-US" dirty="0"/>
              <a:t> should it be?</a:t>
            </a:r>
          </a:p>
          <a:p>
            <a:pPr lvl="1"/>
            <a:r>
              <a:rPr lang="en-US" dirty="0"/>
              <a:t>to build? To operate? To maintain &amp; evolve?</a:t>
            </a:r>
          </a:p>
          <a:p>
            <a:endParaRPr lang="en-US" dirty="0"/>
          </a:p>
        </p:txBody>
      </p:sp>
      <p:sp>
        <p:nvSpPr>
          <p:cNvPr id="4" name="Footer Placeholder 3">
            <a:extLst>
              <a:ext uri="{FF2B5EF4-FFF2-40B4-BE49-F238E27FC236}">
                <a16:creationId xmlns:a16="http://schemas.microsoft.com/office/drawing/2014/main" id="{588D2484-99A6-4392-9DC3-45089852566A}"/>
              </a:ext>
            </a:extLst>
          </p:cNvPr>
          <p:cNvSpPr>
            <a:spLocks noGrp="1"/>
          </p:cNvSpPr>
          <p:nvPr>
            <p:ph type="ftr" sz="quarter" idx="11"/>
          </p:nvPr>
        </p:nvSpPr>
        <p:spPr/>
        <p:txBody>
          <a:bodyPr/>
          <a:lstStyle/>
          <a:p>
            <a:r>
              <a:rPr lang="en-US"/>
              <a:t>Who Wants to Become an IT Architect? - DigitalXChange 2022</a:t>
            </a:r>
            <a:endParaRPr lang="nl-NL"/>
          </a:p>
        </p:txBody>
      </p:sp>
      <p:pic>
        <p:nvPicPr>
          <p:cNvPr id="16386" name="Picture 2" descr="A Basic Non-Functional Requirements Checklist | Thoughts from the Systems  front line....">
            <a:extLst>
              <a:ext uri="{FF2B5EF4-FFF2-40B4-BE49-F238E27FC236}">
                <a16:creationId xmlns:a16="http://schemas.microsoft.com/office/drawing/2014/main" id="{3490D455-CDFF-4CD7-940A-B9662B187255}"/>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572000" y="1481779"/>
            <a:ext cx="4629284" cy="3444060"/>
          </a:xfrm>
          <a:prstGeom prst="rect">
            <a:avLst/>
          </a:prstGeom>
          <a:noFill/>
          <a:extLst>
            <a:ext uri="{909E8E84-426E-40DD-AFC4-6F175D3DCCD1}">
              <a14:hiddenFill xmlns:a14="http://schemas.microsoft.com/office/drawing/2010/main">
                <a:solidFill>
                  <a:srgbClr val="FFFFFF"/>
                </a:solidFill>
              </a14:hiddenFill>
            </a:ext>
          </a:extLst>
        </p:spPr>
      </p:pic>
      <p:pic>
        <p:nvPicPr>
          <p:cNvPr id="16388" name="Picture 4" descr="Pin on Morning Story and Dilbert">
            <a:extLst>
              <a:ext uri="{FF2B5EF4-FFF2-40B4-BE49-F238E27FC236}">
                <a16:creationId xmlns:a16="http://schemas.microsoft.com/office/drawing/2014/main" id="{BE178E2C-BDCF-4985-9095-72C2A12F46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7569" y="3710924"/>
            <a:ext cx="3681047" cy="11445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64111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9AD6AA48-B457-4EFE-8478-4CF74504630B}"/>
              </a:ext>
            </a:extLst>
          </p:cNvPr>
          <p:cNvSpPr/>
          <p:nvPr/>
        </p:nvSpPr>
        <p:spPr>
          <a:xfrm>
            <a:off x="0" y="3638083"/>
            <a:ext cx="9144000" cy="6319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ooter Placeholder 2">
            <a:extLst>
              <a:ext uri="{FF2B5EF4-FFF2-40B4-BE49-F238E27FC236}">
                <a16:creationId xmlns:a16="http://schemas.microsoft.com/office/drawing/2014/main" id="{89ECDE17-54D0-4449-9256-1701504F5F6E}"/>
              </a:ext>
            </a:extLst>
          </p:cNvPr>
          <p:cNvSpPr>
            <a:spLocks noGrp="1"/>
          </p:cNvSpPr>
          <p:nvPr>
            <p:ph type="ftr" sz="quarter" idx="11"/>
          </p:nvPr>
        </p:nvSpPr>
        <p:spPr/>
        <p:txBody>
          <a:bodyPr/>
          <a:lstStyle/>
          <a:p>
            <a:r>
              <a:rPr lang="en-US" noProof="0"/>
              <a:t>Who Wants to Become an IT Architect? - DigitalXChange 2022</a:t>
            </a:r>
            <a:endParaRPr lang="nl-NL" noProof="0" dirty="0"/>
          </a:p>
        </p:txBody>
      </p:sp>
      <p:sp>
        <p:nvSpPr>
          <p:cNvPr id="4" name="Rectangle 3">
            <a:extLst>
              <a:ext uri="{FF2B5EF4-FFF2-40B4-BE49-F238E27FC236}">
                <a16:creationId xmlns:a16="http://schemas.microsoft.com/office/drawing/2014/main" id="{CFFBA644-57B3-4D47-AF6A-312AB3E06748}"/>
              </a:ext>
            </a:extLst>
          </p:cNvPr>
          <p:cNvSpPr/>
          <p:nvPr/>
        </p:nvSpPr>
        <p:spPr>
          <a:xfrm>
            <a:off x="8981113" y="5004000"/>
            <a:ext cx="136217" cy="10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10" name="Snagit_SNG857">
            <a:extLst>
              <a:ext uri="{FF2B5EF4-FFF2-40B4-BE49-F238E27FC236}">
                <a16:creationId xmlns:a16="http://schemas.microsoft.com/office/drawing/2014/main" id="{2D3A7BCD-7230-4B51-AAA1-DBC6A689B16F}"/>
              </a:ext>
            </a:extLst>
          </p:cNvPr>
          <p:cNvPicPr>
            <a:picLocks noChangeAspect="1"/>
          </p:cNvPicPr>
          <p:nvPr/>
        </p:nvPicPr>
        <p:blipFill>
          <a:blip r:embed="rId2"/>
          <a:stretch>
            <a:fillRect/>
          </a:stretch>
        </p:blipFill>
        <p:spPr>
          <a:xfrm>
            <a:off x="3204582" y="2824838"/>
            <a:ext cx="2095500" cy="525780"/>
          </a:xfrm>
          <a:prstGeom prst="rect">
            <a:avLst/>
          </a:prstGeom>
        </p:spPr>
      </p:pic>
      <p:pic>
        <p:nvPicPr>
          <p:cNvPr id="12" name="!Lucas">
            <a:extLst>
              <a:ext uri="{FF2B5EF4-FFF2-40B4-BE49-F238E27FC236}">
                <a16:creationId xmlns:a16="http://schemas.microsoft.com/office/drawing/2014/main" id="{589EA8D0-2C6E-4F2B-A4F8-76E41AEA6D50}"/>
              </a:ext>
            </a:extLst>
          </p:cNvPr>
          <p:cNvPicPr>
            <a:picLocks noChangeAspect="1"/>
          </p:cNvPicPr>
          <p:nvPr/>
        </p:nvPicPr>
        <p:blipFill>
          <a:blip r:embed="rId3"/>
          <a:stretch>
            <a:fillRect/>
          </a:stretch>
        </p:blipFill>
        <p:spPr>
          <a:xfrm>
            <a:off x="4758303" y="3087728"/>
            <a:ext cx="419394" cy="378567"/>
          </a:xfrm>
          <a:prstGeom prst="rect">
            <a:avLst/>
          </a:prstGeom>
          <a:ln>
            <a:noFill/>
          </a:ln>
          <a:effectLst>
            <a:outerShdw blurRad="292100" dist="139700" dir="2700000" algn="tl" rotWithShape="0">
              <a:srgbClr val="333333">
                <a:alpha val="65000"/>
              </a:srgbClr>
            </a:outerShdw>
          </a:effectLst>
        </p:spPr>
      </p:pic>
      <p:sp>
        <p:nvSpPr>
          <p:cNvPr id="13" name="Rectangle 12">
            <a:extLst>
              <a:ext uri="{FF2B5EF4-FFF2-40B4-BE49-F238E27FC236}">
                <a16:creationId xmlns:a16="http://schemas.microsoft.com/office/drawing/2014/main" id="{EE52D969-9C6E-48FB-B141-00EDF3195ACA}"/>
              </a:ext>
            </a:extLst>
          </p:cNvPr>
          <p:cNvSpPr/>
          <p:nvPr/>
        </p:nvSpPr>
        <p:spPr>
          <a:xfrm>
            <a:off x="460917" y="104078"/>
            <a:ext cx="2304585" cy="6319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Speech Bubble: Rectangle 17">
            <a:extLst>
              <a:ext uri="{FF2B5EF4-FFF2-40B4-BE49-F238E27FC236}">
                <a16:creationId xmlns:a16="http://schemas.microsoft.com/office/drawing/2014/main" id="{F44C8120-8DC0-417A-8AEC-B09FED9D7EAE}"/>
              </a:ext>
            </a:extLst>
          </p:cNvPr>
          <p:cNvSpPr/>
          <p:nvPr/>
        </p:nvSpPr>
        <p:spPr>
          <a:xfrm>
            <a:off x="460917" y="1505417"/>
            <a:ext cx="2743665" cy="910681"/>
          </a:xfrm>
          <a:prstGeom prst="wedgeRectCallout">
            <a:avLst>
              <a:gd name="adj1" fmla="val 53767"/>
              <a:gd name="adj2" fmla="val 10666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Founded in 1991 by students from University of Twente – Aircraft Maintenance Information System (AMIS)</a:t>
            </a:r>
          </a:p>
        </p:txBody>
      </p:sp>
      <p:sp>
        <p:nvSpPr>
          <p:cNvPr id="31" name="Speech Bubble: Rectangle 30">
            <a:extLst>
              <a:ext uri="{FF2B5EF4-FFF2-40B4-BE49-F238E27FC236}">
                <a16:creationId xmlns:a16="http://schemas.microsoft.com/office/drawing/2014/main" id="{FA566D03-DA66-47C8-85AF-7869A2DE90DD}"/>
              </a:ext>
            </a:extLst>
          </p:cNvPr>
          <p:cNvSpPr/>
          <p:nvPr/>
        </p:nvSpPr>
        <p:spPr>
          <a:xfrm>
            <a:off x="3482898" y="1183539"/>
            <a:ext cx="1423640" cy="780912"/>
          </a:xfrm>
          <a:prstGeom prst="wedgeRectCallout">
            <a:avLst>
              <a:gd name="adj1" fmla="val -33481"/>
              <a:gd name="adj2" fmla="val 16626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80 colleagues, located in Nieuwegein</a:t>
            </a:r>
          </a:p>
        </p:txBody>
      </p:sp>
      <p:sp>
        <p:nvSpPr>
          <p:cNvPr id="32" name="Speech Bubble: Rectangle 31">
            <a:extLst>
              <a:ext uri="{FF2B5EF4-FFF2-40B4-BE49-F238E27FC236}">
                <a16:creationId xmlns:a16="http://schemas.microsoft.com/office/drawing/2014/main" id="{E376CB85-A503-460D-AE1E-81F77D2FFF54}"/>
              </a:ext>
            </a:extLst>
          </p:cNvPr>
          <p:cNvSpPr/>
          <p:nvPr/>
        </p:nvSpPr>
        <p:spPr>
          <a:xfrm>
            <a:off x="5184854" y="1449100"/>
            <a:ext cx="2018834" cy="780912"/>
          </a:xfrm>
          <a:prstGeom prst="wedgeRectCallout">
            <a:avLst>
              <a:gd name="adj1" fmla="val -106066"/>
              <a:gd name="adj2" fmla="val 13960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the core of what we do: </a:t>
            </a:r>
            <a:br>
              <a:rPr lang="en-US" dirty="0"/>
            </a:br>
            <a:r>
              <a:rPr lang="en-US" dirty="0"/>
              <a:t>working with </a:t>
            </a:r>
            <a:r>
              <a:rPr lang="en-US" sz="2000" dirty="0"/>
              <a:t>Data</a:t>
            </a:r>
            <a:r>
              <a:rPr lang="en-US" dirty="0"/>
              <a:t>.</a:t>
            </a:r>
          </a:p>
        </p:txBody>
      </p:sp>
      <p:sp>
        <p:nvSpPr>
          <p:cNvPr id="33" name="Speech Bubble: Rectangle 32">
            <a:extLst>
              <a:ext uri="{FF2B5EF4-FFF2-40B4-BE49-F238E27FC236}">
                <a16:creationId xmlns:a16="http://schemas.microsoft.com/office/drawing/2014/main" id="{B7588114-2434-4B47-B32B-5B20CD3FE224}"/>
              </a:ext>
            </a:extLst>
          </p:cNvPr>
          <p:cNvSpPr/>
          <p:nvPr/>
        </p:nvSpPr>
        <p:spPr>
          <a:xfrm>
            <a:off x="237893" y="2703563"/>
            <a:ext cx="1809752" cy="780912"/>
          </a:xfrm>
          <a:prstGeom prst="wedgeRectCallout">
            <a:avLst>
              <a:gd name="adj1" fmla="val 119759"/>
              <a:gd name="adj2" fmla="val 1108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partnering with peers and companies in several countries</a:t>
            </a:r>
          </a:p>
        </p:txBody>
      </p:sp>
      <p:sp>
        <p:nvSpPr>
          <p:cNvPr id="34" name="Speech Bubble: Rectangle 33">
            <a:extLst>
              <a:ext uri="{FF2B5EF4-FFF2-40B4-BE49-F238E27FC236}">
                <a16:creationId xmlns:a16="http://schemas.microsoft.com/office/drawing/2014/main" id="{0D43D348-E657-40F4-A0DE-B8AD28F4F53F}"/>
              </a:ext>
            </a:extLst>
          </p:cNvPr>
          <p:cNvSpPr/>
          <p:nvPr/>
        </p:nvSpPr>
        <p:spPr>
          <a:xfrm>
            <a:off x="6002497" y="2792875"/>
            <a:ext cx="2775743" cy="484136"/>
          </a:xfrm>
          <a:prstGeom prst="wedgeRectCallout">
            <a:avLst>
              <a:gd name="adj1" fmla="val -85984"/>
              <a:gd name="adj2" fmla="val 4191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Lucas Jellema (2002)</a:t>
            </a:r>
          </a:p>
          <a:p>
            <a:pPr algn="ctr"/>
            <a:r>
              <a:rPr lang="en-US" dirty="0"/>
              <a:t>Cloud Solution Architect &amp; CTO</a:t>
            </a:r>
          </a:p>
        </p:txBody>
      </p:sp>
      <p:sp>
        <p:nvSpPr>
          <p:cNvPr id="35" name="TextBox 34">
            <a:extLst>
              <a:ext uri="{FF2B5EF4-FFF2-40B4-BE49-F238E27FC236}">
                <a16:creationId xmlns:a16="http://schemas.microsoft.com/office/drawing/2014/main" id="{8BAF8DC1-E05C-4105-8C91-F2B3ED253A8D}"/>
              </a:ext>
            </a:extLst>
          </p:cNvPr>
          <p:cNvSpPr txBox="1"/>
          <p:nvPr/>
        </p:nvSpPr>
        <p:spPr>
          <a:xfrm>
            <a:off x="583324" y="4501055"/>
            <a:ext cx="6262933" cy="200055"/>
          </a:xfrm>
          <a:prstGeom prst="rect">
            <a:avLst/>
          </a:prstGeom>
          <a:noFill/>
        </p:spPr>
        <p:txBody>
          <a:bodyPr wrap="none" lIns="0" tIns="0" rIns="0" bIns="0" rtlCol="0">
            <a:spAutoFit/>
          </a:bodyPr>
          <a:lstStyle/>
          <a:p>
            <a:r>
              <a:rPr lang="nl-NL" sz="1300" dirty="0"/>
              <a:t>lucas.jellema@amis.nl  |  technology.amis.nl  |       @</a:t>
            </a:r>
            <a:r>
              <a:rPr lang="nl-NL" sz="1300" dirty="0" err="1"/>
              <a:t>lucasjellema</a:t>
            </a:r>
            <a:r>
              <a:rPr lang="nl-NL" sz="1300" dirty="0"/>
              <a:t>  |      </a:t>
            </a:r>
            <a:r>
              <a:rPr lang="nl-NL" sz="1300" dirty="0" err="1"/>
              <a:t>lucas-jellema</a:t>
            </a:r>
            <a:endParaRPr lang="en-NL" sz="1300" dirty="0" err="1"/>
          </a:p>
        </p:txBody>
      </p:sp>
      <p:pic>
        <p:nvPicPr>
          <p:cNvPr id="36" name="Snagit_SNG834">
            <a:extLst>
              <a:ext uri="{FF2B5EF4-FFF2-40B4-BE49-F238E27FC236}">
                <a16:creationId xmlns:a16="http://schemas.microsoft.com/office/drawing/2014/main" id="{20C477DC-01D3-444F-B6A9-3546955B9922}"/>
              </a:ext>
            </a:extLst>
          </p:cNvPr>
          <p:cNvPicPr>
            <a:picLocks noChangeAspect="1"/>
          </p:cNvPicPr>
          <p:nvPr/>
        </p:nvPicPr>
        <p:blipFill>
          <a:blip r:embed="rId4"/>
          <a:stretch>
            <a:fillRect/>
          </a:stretch>
        </p:blipFill>
        <p:spPr>
          <a:xfrm>
            <a:off x="5527246" y="4501055"/>
            <a:ext cx="195637" cy="209952"/>
          </a:xfrm>
          <a:prstGeom prst="rect">
            <a:avLst/>
          </a:prstGeom>
        </p:spPr>
      </p:pic>
      <p:pic>
        <p:nvPicPr>
          <p:cNvPr id="37" name="Snagit_SNG849">
            <a:extLst>
              <a:ext uri="{FF2B5EF4-FFF2-40B4-BE49-F238E27FC236}">
                <a16:creationId xmlns:a16="http://schemas.microsoft.com/office/drawing/2014/main" id="{E4D3CE39-861A-4235-860F-D1CEE5CAE4B0}"/>
              </a:ext>
            </a:extLst>
          </p:cNvPr>
          <p:cNvPicPr>
            <a:picLocks noChangeAspect="1"/>
          </p:cNvPicPr>
          <p:nvPr/>
        </p:nvPicPr>
        <p:blipFill>
          <a:blip r:embed="rId5"/>
          <a:stretch>
            <a:fillRect/>
          </a:stretch>
        </p:blipFill>
        <p:spPr>
          <a:xfrm>
            <a:off x="3951217" y="4501055"/>
            <a:ext cx="281328" cy="200055"/>
          </a:xfrm>
          <a:prstGeom prst="rect">
            <a:avLst/>
          </a:prstGeom>
        </p:spPr>
      </p:pic>
      <p:pic>
        <p:nvPicPr>
          <p:cNvPr id="16" name="Picture 15">
            <a:extLst>
              <a:ext uri="{FF2B5EF4-FFF2-40B4-BE49-F238E27FC236}">
                <a16:creationId xmlns:a16="http://schemas.microsoft.com/office/drawing/2014/main" id="{6F5A8C3B-4C08-6969-F0A8-CDF9FB9B061B}"/>
              </a:ext>
            </a:extLst>
          </p:cNvPr>
          <p:cNvPicPr>
            <a:picLocks noChangeAspect="1"/>
          </p:cNvPicPr>
          <p:nvPr/>
        </p:nvPicPr>
        <p:blipFill>
          <a:blip r:embed="rId6"/>
          <a:stretch>
            <a:fillRect/>
          </a:stretch>
        </p:blipFill>
        <p:spPr>
          <a:xfrm>
            <a:off x="4646903" y="3029074"/>
            <a:ext cx="653179" cy="1353014"/>
          </a:xfrm>
          <a:prstGeom prst="rect">
            <a:avLst/>
          </a:prstGeom>
          <a:ln>
            <a:noFill/>
          </a:ln>
          <a:effectLst>
            <a:outerShdw blurRad="292100" dist="139700" dir="2700000" algn="tl" rotWithShape="0">
              <a:srgbClr val="333333">
                <a:alpha val="65000"/>
              </a:srgbClr>
            </a:outerShdw>
          </a:effectLst>
        </p:spPr>
      </p:pic>
      <p:pic>
        <p:nvPicPr>
          <p:cNvPr id="1026" name="Picture 2" descr="SQL-Aufbauseminar (ausgebucht) | Der INFOR Anwenderverein e.V.">
            <a:extLst>
              <a:ext uri="{FF2B5EF4-FFF2-40B4-BE49-F238E27FC236}">
                <a16:creationId xmlns:a16="http://schemas.microsoft.com/office/drawing/2014/main" id="{7828AAEA-0CA8-C6EB-41A2-6A06E2A8B56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0006" y="2535065"/>
            <a:ext cx="701822" cy="2688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49218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childTnLst>
                          </p:cTn>
                        </p:par>
                        <p:par>
                          <p:cTn id="8" fill="hold">
                            <p:stCondLst>
                              <p:cond delay="500"/>
                            </p:stCondLst>
                            <p:childTnLst>
                              <p:par>
                                <p:cTn id="9" presetID="10" presetClass="entr" presetSubtype="0" fill="hold" grpId="0" nodeType="afterEffect">
                                  <p:stCondLst>
                                    <p:cond delay="500"/>
                                  </p:stCondLst>
                                  <p:childTnLst>
                                    <p:set>
                                      <p:cBhvr>
                                        <p:cTn id="10" dur="1" fill="hold">
                                          <p:stCondLst>
                                            <p:cond delay="0"/>
                                          </p:stCondLst>
                                        </p:cTn>
                                        <p:tgtEl>
                                          <p:spTgt spid="32"/>
                                        </p:tgtEl>
                                        <p:attrNameLst>
                                          <p:attrName>style.visibility</p:attrName>
                                        </p:attrNameLst>
                                      </p:cBhvr>
                                      <p:to>
                                        <p:strVal val="visible"/>
                                      </p:to>
                                    </p:set>
                                    <p:animEffect transition="in" filter="fade">
                                      <p:cBhvr>
                                        <p:cTn id="11" dur="500"/>
                                        <p:tgtEl>
                                          <p:spTgt spid="32"/>
                                        </p:tgtEl>
                                      </p:cBhvr>
                                    </p:animEffect>
                                  </p:childTnLst>
                                </p:cTn>
                              </p:par>
                            </p:childTnLst>
                          </p:cTn>
                        </p:par>
                        <p:par>
                          <p:cTn id="12" fill="hold">
                            <p:stCondLst>
                              <p:cond delay="1500"/>
                            </p:stCondLst>
                            <p:childTnLst>
                              <p:par>
                                <p:cTn id="13" presetID="10" presetClass="entr" presetSubtype="0" fill="hold" grpId="0" nodeType="afterEffect">
                                  <p:stCondLst>
                                    <p:cond delay="50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500"/>
                                        <p:tgtEl>
                                          <p:spTgt spid="18"/>
                                        </p:tgtEl>
                                      </p:cBhvr>
                                    </p:animEffect>
                                  </p:childTnLst>
                                </p:cTn>
                              </p:par>
                            </p:childTnLst>
                          </p:cTn>
                        </p:par>
                        <p:par>
                          <p:cTn id="16" fill="hold">
                            <p:stCondLst>
                              <p:cond delay="2500"/>
                            </p:stCondLst>
                            <p:childTnLst>
                              <p:par>
                                <p:cTn id="17" presetID="10" presetClass="entr" presetSubtype="0" fill="hold" grpId="0" nodeType="afterEffect">
                                  <p:stCondLst>
                                    <p:cond delay="500"/>
                                  </p:stCondLst>
                                  <p:childTnLst>
                                    <p:set>
                                      <p:cBhvr>
                                        <p:cTn id="18" dur="1" fill="hold">
                                          <p:stCondLst>
                                            <p:cond delay="0"/>
                                          </p:stCondLst>
                                        </p:cTn>
                                        <p:tgtEl>
                                          <p:spTgt spid="33"/>
                                        </p:tgtEl>
                                        <p:attrNameLst>
                                          <p:attrName>style.visibility</p:attrName>
                                        </p:attrNameLst>
                                      </p:cBhvr>
                                      <p:to>
                                        <p:strVal val="visible"/>
                                      </p:to>
                                    </p:set>
                                    <p:animEffect transition="in" filter="fade">
                                      <p:cBhvr>
                                        <p:cTn id="19" dur="500"/>
                                        <p:tgtEl>
                                          <p:spTgt spid="33"/>
                                        </p:tgtEl>
                                      </p:cBhvr>
                                    </p:animEffect>
                                  </p:childTnLst>
                                </p:cTn>
                              </p:par>
                            </p:childTnLst>
                          </p:cTn>
                        </p:par>
                        <p:par>
                          <p:cTn id="20" fill="hold">
                            <p:stCondLst>
                              <p:cond delay="3500"/>
                            </p:stCondLst>
                            <p:childTnLst>
                              <p:par>
                                <p:cTn id="21" presetID="10" presetClass="entr" presetSubtype="0" fill="hold" grpId="0" nodeType="afterEffect">
                                  <p:stCondLst>
                                    <p:cond delay="500"/>
                                  </p:stCondLst>
                                  <p:childTnLst>
                                    <p:set>
                                      <p:cBhvr>
                                        <p:cTn id="22" dur="1" fill="hold">
                                          <p:stCondLst>
                                            <p:cond delay="0"/>
                                          </p:stCondLst>
                                        </p:cTn>
                                        <p:tgtEl>
                                          <p:spTgt spid="34"/>
                                        </p:tgtEl>
                                        <p:attrNameLst>
                                          <p:attrName>style.visibility</p:attrName>
                                        </p:attrNameLst>
                                      </p:cBhvr>
                                      <p:to>
                                        <p:strVal val="visible"/>
                                      </p:to>
                                    </p:set>
                                    <p:animEffect transition="in" filter="fade">
                                      <p:cBhvr>
                                        <p:cTn id="23" dur="500"/>
                                        <p:tgtEl>
                                          <p:spTgt spid="34"/>
                                        </p:tgtEl>
                                      </p:cBhvr>
                                    </p:animEffect>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026"/>
                                        </p:tgtEl>
                                        <p:attrNameLst>
                                          <p:attrName>style.visibility</p:attrName>
                                        </p:attrNameLst>
                                      </p:cBhvr>
                                      <p:to>
                                        <p:strVal val="visible"/>
                                      </p:to>
                                    </p:set>
                                    <p:animEffect transition="in" filter="fade">
                                      <p:cBhvr>
                                        <p:cTn id="28" dur="1000"/>
                                        <p:tgtEl>
                                          <p:spTgt spid="1026"/>
                                        </p:tgtEl>
                                      </p:cBhvr>
                                    </p:animEffect>
                                    <p:anim calcmode="lin" valueType="num">
                                      <p:cBhvr>
                                        <p:cTn id="29" dur="1000" fill="hold"/>
                                        <p:tgtEl>
                                          <p:spTgt spid="1026"/>
                                        </p:tgtEl>
                                        <p:attrNameLst>
                                          <p:attrName>ppt_x</p:attrName>
                                        </p:attrNameLst>
                                      </p:cBhvr>
                                      <p:tavLst>
                                        <p:tav tm="0">
                                          <p:val>
                                            <p:strVal val="#ppt_x"/>
                                          </p:val>
                                        </p:tav>
                                        <p:tav tm="100000">
                                          <p:val>
                                            <p:strVal val="#ppt_x"/>
                                          </p:val>
                                        </p:tav>
                                      </p:tavLst>
                                    </p:anim>
                                    <p:anim calcmode="lin" valueType="num">
                                      <p:cBhvr>
                                        <p:cTn id="30" dur="1000" fill="hold"/>
                                        <p:tgtEl>
                                          <p:spTgt spid="1026"/>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35"/>
                                        </p:tgtEl>
                                        <p:attrNameLst>
                                          <p:attrName>style.visibility</p:attrName>
                                        </p:attrNameLst>
                                      </p:cBhvr>
                                      <p:to>
                                        <p:strVal val="visible"/>
                                      </p:to>
                                    </p:set>
                                    <p:anim calcmode="lin" valueType="num">
                                      <p:cBhvr additive="base">
                                        <p:cTn id="35" dur="500" fill="hold"/>
                                        <p:tgtEl>
                                          <p:spTgt spid="35"/>
                                        </p:tgtEl>
                                        <p:attrNameLst>
                                          <p:attrName>ppt_x</p:attrName>
                                        </p:attrNameLst>
                                      </p:cBhvr>
                                      <p:tavLst>
                                        <p:tav tm="0">
                                          <p:val>
                                            <p:strVal val="#ppt_x"/>
                                          </p:val>
                                        </p:tav>
                                        <p:tav tm="100000">
                                          <p:val>
                                            <p:strVal val="#ppt_x"/>
                                          </p:val>
                                        </p:tav>
                                      </p:tavLst>
                                    </p:anim>
                                    <p:anim calcmode="lin" valueType="num">
                                      <p:cBhvr additive="base">
                                        <p:cTn id="36" dur="500" fill="hold"/>
                                        <p:tgtEl>
                                          <p:spTgt spid="35"/>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36"/>
                                        </p:tgtEl>
                                        <p:attrNameLst>
                                          <p:attrName>style.visibility</p:attrName>
                                        </p:attrNameLst>
                                      </p:cBhvr>
                                      <p:to>
                                        <p:strVal val="visible"/>
                                      </p:to>
                                    </p:set>
                                    <p:anim calcmode="lin" valueType="num">
                                      <p:cBhvr additive="base">
                                        <p:cTn id="39" dur="500" fill="hold"/>
                                        <p:tgtEl>
                                          <p:spTgt spid="36"/>
                                        </p:tgtEl>
                                        <p:attrNameLst>
                                          <p:attrName>ppt_x</p:attrName>
                                        </p:attrNameLst>
                                      </p:cBhvr>
                                      <p:tavLst>
                                        <p:tav tm="0">
                                          <p:val>
                                            <p:strVal val="#ppt_x"/>
                                          </p:val>
                                        </p:tav>
                                        <p:tav tm="100000">
                                          <p:val>
                                            <p:strVal val="#ppt_x"/>
                                          </p:val>
                                        </p:tav>
                                      </p:tavLst>
                                    </p:anim>
                                    <p:anim calcmode="lin" valueType="num">
                                      <p:cBhvr additive="base">
                                        <p:cTn id="40" dur="500" fill="hold"/>
                                        <p:tgtEl>
                                          <p:spTgt spid="36"/>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37"/>
                                        </p:tgtEl>
                                        <p:attrNameLst>
                                          <p:attrName>style.visibility</p:attrName>
                                        </p:attrNameLst>
                                      </p:cBhvr>
                                      <p:to>
                                        <p:strVal val="visible"/>
                                      </p:to>
                                    </p:set>
                                    <p:anim calcmode="lin" valueType="num">
                                      <p:cBhvr additive="base">
                                        <p:cTn id="43" dur="500" fill="hold"/>
                                        <p:tgtEl>
                                          <p:spTgt spid="37"/>
                                        </p:tgtEl>
                                        <p:attrNameLst>
                                          <p:attrName>ppt_x</p:attrName>
                                        </p:attrNameLst>
                                      </p:cBhvr>
                                      <p:tavLst>
                                        <p:tav tm="0">
                                          <p:val>
                                            <p:strVal val="#ppt_x"/>
                                          </p:val>
                                        </p:tav>
                                        <p:tav tm="100000">
                                          <p:val>
                                            <p:strVal val="#ppt_x"/>
                                          </p:val>
                                        </p:tav>
                                      </p:tavLst>
                                    </p:anim>
                                    <p:anim calcmode="lin" valueType="num">
                                      <p:cBhvr additive="base">
                                        <p:cTn id="44"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31" grpId="0" animBg="1"/>
      <p:bldP spid="32" grpId="0" animBg="1"/>
      <p:bldP spid="33" grpId="0" animBg="1"/>
      <p:bldP spid="34" grpId="0" animBg="1"/>
      <p:bldP spid="35"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0DD233-E1A4-4FC3-8C03-C7A0360E2634}"/>
              </a:ext>
            </a:extLst>
          </p:cNvPr>
          <p:cNvSpPr>
            <a:spLocks noGrp="1"/>
          </p:cNvSpPr>
          <p:nvPr>
            <p:ph type="title"/>
          </p:nvPr>
        </p:nvSpPr>
        <p:spPr/>
        <p:txBody>
          <a:bodyPr/>
          <a:lstStyle/>
          <a:p>
            <a:r>
              <a:rPr lang="en-US" dirty="0"/>
              <a:t>Average Number of ….   (be so aware)</a:t>
            </a:r>
          </a:p>
        </p:txBody>
      </p:sp>
      <p:sp>
        <p:nvSpPr>
          <p:cNvPr id="3" name="Content Placeholder 2">
            <a:extLst>
              <a:ext uri="{FF2B5EF4-FFF2-40B4-BE49-F238E27FC236}">
                <a16:creationId xmlns:a16="http://schemas.microsoft.com/office/drawing/2014/main" id="{08AC3097-ABEC-4C2C-9272-79C03731975F}"/>
              </a:ext>
            </a:extLst>
          </p:cNvPr>
          <p:cNvSpPr>
            <a:spLocks noGrp="1"/>
          </p:cNvSpPr>
          <p:nvPr>
            <p:ph idx="1"/>
          </p:nvPr>
        </p:nvSpPr>
        <p:spPr>
          <a:xfrm>
            <a:off x="720003" y="936000"/>
            <a:ext cx="7767505" cy="3780000"/>
          </a:xfrm>
        </p:spPr>
        <p:txBody>
          <a:bodyPr/>
          <a:lstStyle/>
          <a:p>
            <a:r>
              <a:rPr lang="en-US" dirty="0"/>
              <a:t>Be aware of average</a:t>
            </a:r>
          </a:p>
          <a:p>
            <a:pPr lvl="1"/>
            <a:r>
              <a:rPr lang="en-US" dirty="0"/>
              <a:t>dike built to withstand “average water height”</a:t>
            </a:r>
          </a:p>
          <a:p>
            <a:r>
              <a:rPr lang="en-US" dirty="0"/>
              <a:t>Number of messages | service calls | user sessions is 10M per day</a:t>
            </a:r>
          </a:p>
          <a:p>
            <a:pPr lvl="1"/>
            <a:r>
              <a:rPr lang="en-US" dirty="0"/>
              <a:t>Average Number of messages | service calls | user sessions is 400K / hour or 7K / min</a:t>
            </a:r>
          </a:p>
          <a:p>
            <a:r>
              <a:rPr lang="en-US" dirty="0"/>
              <a:t>Ask for Peaks, Trends</a:t>
            </a:r>
            <a:br>
              <a:rPr lang="en-US" dirty="0"/>
            </a:br>
            <a:r>
              <a:rPr lang="en-US" dirty="0"/>
              <a:t>And for response times: p95 (the time within which 95% of requests should be handled)</a:t>
            </a:r>
          </a:p>
          <a:p>
            <a:endParaRPr lang="en-US" dirty="0"/>
          </a:p>
        </p:txBody>
      </p:sp>
      <p:sp>
        <p:nvSpPr>
          <p:cNvPr id="4" name="Footer Placeholder 3">
            <a:extLst>
              <a:ext uri="{FF2B5EF4-FFF2-40B4-BE49-F238E27FC236}">
                <a16:creationId xmlns:a16="http://schemas.microsoft.com/office/drawing/2014/main" id="{7953B3DD-A76F-487E-9E80-0B7102F1AEB8}"/>
              </a:ext>
            </a:extLst>
          </p:cNvPr>
          <p:cNvSpPr>
            <a:spLocks noGrp="1"/>
          </p:cNvSpPr>
          <p:nvPr>
            <p:ph type="ftr" sz="quarter" idx="11"/>
          </p:nvPr>
        </p:nvSpPr>
        <p:spPr/>
        <p:txBody>
          <a:bodyPr/>
          <a:lstStyle/>
          <a:p>
            <a:r>
              <a:rPr lang="en-US"/>
              <a:t>Who Wants to Become an IT Architect? - DigitalXChange 2022</a:t>
            </a:r>
            <a:endParaRPr lang="nl-NL"/>
          </a:p>
        </p:txBody>
      </p:sp>
      <p:cxnSp>
        <p:nvCxnSpPr>
          <p:cNvPr id="5" name="Straight Connector 4">
            <a:extLst>
              <a:ext uri="{FF2B5EF4-FFF2-40B4-BE49-F238E27FC236}">
                <a16:creationId xmlns:a16="http://schemas.microsoft.com/office/drawing/2014/main" id="{747E8C9B-6AF8-4F33-A771-D8695A8E2FA0}"/>
              </a:ext>
            </a:extLst>
          </p:cNvPr>
          <p:cNvCxnSpPr/>
          <p:nvPr/>
        </p:nvCxnSpPr>
        <p:spPr>
          <a:xfrm>
            <a:off x="1600200" y="2774471"/>
            <a:ext cx="0" cy="1872762"/>
          </a:xfrm>
          <a:prstGeom prst="line">
            <a:avLst/>
          </a:prstGeom>
          <a:ln w="28575">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3F179E0B-4562-4A0B-B014-7367C3D82A88}"/>
              </a:ext>
            </a:extLst>
          </p:cNvPr>
          <p:cNvCxnSpPr>
            <a:cxnSpLocks/>
          </p:cNvCxnSpPr>
          <p:nvPr/>
        </p:nvCxnSpPr>
        <p:spPr>
          <a:xfrm flipH="1">
            <a:off x="1591408" y="4647233"/>
            <a:ext cx="2678723" cy="0"/>
          </a:xfrm>
          <a:prstGeom prst="line">
            <a:avLst/>
          </a:prstGeom>
          <a:ln w="28575">
            <a:solidFill>
              <a:srgbClr val="002060"/>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1A851BD3-7EC0-4323-9008-1481FC41021D}"/>
              </a:ext>
            </a:extLst>
          </p:cNvPr>
          <p:cNvSpPr txBox="1"/>
          <p:nvPr/>
        </p:nvSpPr>
        <p:spPr>
          <a:xfrm>
            <a:off x="3753964" y="4726374"/>
            <a:ext cx="516167" cy="200055"/>
          </a:xfrm>
          <a:prstGeom prst="rect">
            <a:avLst/>
          </a:prstGeom>
          <a:noFill/>
        </p:spPr>
        <p:txBody>
          <a:bodyPr wrap="none" lIns="0" tIns="0" rIns="0" bIns="0" rtlCol="0">
            <a:spAutoFit/>
          </a:bodyPr>
          <a:lstStyle/>
          <a:p>
            <a:r>
              <a:rPr lang="en-US" sz="1300" dirty="0"/>
              <a:t>time -&gt;</a:t>
            </a:r>
          </a:p>
        </p:txBody>
      </p:sp>
      <p:sp>
        <p:nvSpPr>
          <p:cNvPr id="8" name="TextBox 7">
            <a:extLst>
              <a:ext uri="{FF2B5EF4-FFF2-40B4-BE49-F238E27FC236}">
                <a16:creationId xmlns:a16="http://schemas.microsoft.com/office/drawing/2014/main" id="{3620A595-6AD3-4CF1-83F3-1B1DF6C879E6}"/>
              </a:ext>
            </a:extLst>
          </p:cNvPr>
          <p:cNvSpPr txBox="1"/>
          <p:nvPr/>
        </p:nvSpPr>
        <p:spPr>
          <a:xfrm>
            <a:off x="572385" y="2640371"/>
            <a:ext cx="956993" cy="200055"/>
          </a:xfrm>
          <a:prstGeom prst="rect">
            <a:avLst/>
          </a:prstGeom>
          <a:noFill/>
        </p:spPr>
        <p:txBody>
          <a:bodyPr wrap="none" lIns="0" tIns="0" rIns="0" bIns="0" rtlCol="0">
            <a:spAutoFit/>
          </a:bodyPr>
          <a:lstStyle/>
          <a:p>
            <a:r>
              <a:rPr lang="en-US" sz="1300" dirty="0"/>
              <a:t># of msg/min</a:t>
            </a:r>
          </a:p>
        </p:txBody>
      </p:sp>
      <p:cxnSp>
        <p:nvCxnSpPr>
          <p:cNvPr id="9" name="Straight Connector 8">
            <a:extLst>
              <a:ext uri="{FF2B5EF4-FFF2-40B4-BE49-F238E27FC236}">
                <a16:creationId xmlns:a16="http://schemas.microsoft.com/office/drawing/2014/main" id="{F7C0E10A-C0CC-4381-8E74-53228E64F14E}"/>
              </a:ext>
            </a:extLst>
          </p:cNvPr>
          <p:cNvCxnSpPr/>
          <p:nvPr/>
        </p:nvCxnSpPr>
        <p:spPr>
          <a:xfrm>
            <a:off x="1600200" y="4014176"/>
            <a:ext cx="2669931"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92F74793-BC56-4F7E-9A8F-8C952EB828C0}"/>
              </a:ext>
            </a:extLst>
          </p:cNvPr>
          <p:cNvCxnSpPr/>
          <p:nvPr/>
        </p:nvCxnSpPr>
        <p:spPr>
          <a:xfrm>
            <a:off x="5453276" y="2774471"/>
            <a:ext cx="0" cy="1872762"/>
          </a:xfrm>
          <a:prstGeom prst="line">
            <a:avLst/>
          </a:prstGeom>
          <a:ln w="28575">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7713C35A-3317-46F2-AB57-477E20C2F6DD}"/>
              </a:ext>
            </a:extLst>
          </p:cNvPr>
          <p:cNvCxnSpPr>
            <a:cxnSpLocks/>
          </p:cNvCxnSpPr>
          <p:nvPr/>
        </p:nvCxnSpPr>
        <p:spPr>
          <a:xfrm flipH="1">
            <a:off x="5444484" y="4647233"/>
            <a:ext cx="2678723" cy="0"/>
          </a:xfrm>
          <a:prstGeom prst="line">
            <a:avLst/>
          </a:prstGeom>
          <a:ln w="28575">
            <a:solidFill>
              <a:srgbClr val="002060"/>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74D734CF-F494-4E35-B868-F84B22F3B6F4}"/>
              </a:ext>
            </a:extLst>
          </p:cNvPr>
          <p:cNvSpPr txBox="1"/>
          <p:nvPr/>
        </p:nvSpPr>
        <p:spPr>
          <a:xfrm>
            <a:off x="7607040" y="4726374"/>
            <a:ext cx="516167" cy="200055"/>
          </a:xfrm>
          <a:prstGeom prst="rect">
            <a:avLst/>
          </a:prstGeom>
          <a:noFill/>
        </p:spPr>
        <p:txBody>
          <a:bodyPr wrap="none" lIns="0" tIns="0" rIns="0" bIns="0" rtlCol="0">
            <a:spAutoFit/>
          </a:bodyPr>
          <a:lstStyle/>
          <a:p>
            <a:r>
              <a:rPr lang="en-US" sz="1300" dirty="0"/>
              <a:t>time -&gt;</a:t>
            </a:r>
          </a:p>
        </p:txBody>
      </p:sp>
      <p:sp>
        <p:nvSpPr>
          <p:cNvPr id="13" name="TextBox 12">
            <a:extLst>
              <a:ext uri="{FF2B5EF4-FFF2-40B4-BE49-F238E27FC236}">
                <a16:creationId xmlns:a16="http://schemas.microsoft.com/office/drawing/2014/main" id="{2B540482-9811-4933-9A54-B5C8353E2EC5}"/>
              </a:ext>
            </a:extLst>
          </p:cNvPr>
          <p:cNvSpPr txBox="1"/>
          <p:nvPr/>
        </p:nvSpPr>
        <p:spPr>
          <a:xfrm>
            <a:off x="4425461" y="2640371"/>
            <a:ext cx="956993" cy="200055"/>
          </a:xfrm>
          <a:prstGeom prst="rect">
            <a:avLst/>
          </a:prstGeom>
          <a:noFill/>
        </p:spPr>
        <p:txBody>
          <a:bodyPr wrap="none" lIns="0" tIns="0" rIns="0" bIns="0" rtlCol="0">
            <a:spAutoFit/>
          </a:bodyPr>
          <a:lstStyle/>
          <a:p>
            <a:r>
              <a:rPr lang="en-US" sz="1300" dirty="0"/>
              <a:t># of msg/min</a:t>
            </a:r>
          </a:p>
        </p:txBody>
      </p:sp>
      <p:cxnSp>
        <p:nvCxnSpPr>
          <p:cNvPr id="14" name="Straight Connector 13">
            <a:extLst>
              <a:ext uri="{FF2B5EF4-FFF2-40B4-BE49-F238E27FC236}">
                <a16:creationId xmlns:a16="http://schemas.microsoft.com/office/drawing/2014/main" id="{53CC35FE-4AF8-40AE-98AB-897B17DBDF8C}"/>
              </a:ext>
            </a:extLst>
          </p:cNvPr>
          <p:cNvCxnSpPr/>
          <p:nvPr/>
        </p:nvCxnSpPr>
        <p:spPr>
          <a:xfrm>
            <a:off x="5432099" y="4488960"/>
            <a:ext cx="2669931"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2F8A69C-D37C-47C6-8AD9-B6B3D234A223}"/>
              </a:ext>
            </a:extLst>
          </p:cNvPr>
          <p:cNvCxnSpPr>
            <a:cxnSpLocks/>
          </p:cNvCxnSpPr>
          <p:nvPr/>
        </p:nvCxnSpPr>
        <p:spPr>
          <a:xfrm>
            <a:off x="6214532" y="3028459"/>
            <a:ext cx="142307"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0EADA8D3-DDA1-40DE-B4EC-52908C4637F7}"/>
              </a:ext>
            </a:extLst>
          </p:cNvPr>
          <p:cNvSpPr/>
          <p:nvPr/>
        </p:nvSpPr>
        <p:spPr>
          <a:xfrm>
            <a:off x="6214532" y="4365866"/>
            <a:ext cx="142307" cy="1590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descr="Rescuers rush to help as Europe&amp;#39;s flood toll surpasses 125 - 247 News  Around The World">
            <a:extLst>
              <a:ext uri="{FF2B5EF4-FFF2-40B4-BE49-F238E27FC236}">
                <a16:creationId xmlns:a16="http://schemas.microsoft.com/office/drawing/2014/main" id="{13F93883-858F-4D3A-B389-DA248B25BE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59330" y="117338"/>
            <a:ext cx="2413903" cy="1633303"/>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6F0AA4C6-C6DB-469F-8F2E-585D41B24420}"/>
              </a:ext>
            </a:extLst>
          </p:cNvPr>
          <p:cNvSpPr txBox="1"/>
          <p:nvPr/>
        </p:nvSpPr>
        <p:spPr>
          <a:xfrm>
            <a:off x="1361207" y="3914148"/>
            <a:ext cx="203582" cy="200055"/>
          </a:xfrm>
          <a:prstGeom prst="rect">
            <a:avLst/>
          </a:prstGeom>
          <a:noFill/>
        </p:spPr>
        <p:txBody>
          <a:bodyPr wrap="none" lIns="0" tIns="0" rIns="0" bIns="0" rtlCol="0">
            <a:spAutoFit/>
          </a:bodyPr>
          <a:lstStyle/>
          <a:p>
            <a:r>
              <a:rPr lang="en-US" sz="1300" dirty="0"/>
              <a:t>7K</a:t>
            </a:r>
          </a:p>
        </p:txBody>
      </p:sp>
      <p:sp>
        <p:nvSpPr>
          <p:cNvPr id="19" name="TextBox 18">
            <a:extLst>
              <a:ext uri="{FF2B5EF4-FFF2-40B4-BE49-F238E27FC236}">
                <a16:creationId xmlns:a16="http://schemas.microsoft.com/office/drawing/2014/main" id="{723960AA-984F-446B-AD62-3F94F6A243DF}"/>
              </a:ext>
            </a:extLst>
          </p:cNvPr>
          <p:cNvSpPr txBox="1"/>
          <p:nvPr/>
        </p:nvSpPr>
        <p:spPr>
          <a:xfrm>
            <a:off x="5193106" y="4373302"/>
            <a:ext cx="203582" cy="200055"/>
          </a:xfrm>
          <a:prstGeom prst="rect">
            <a:avLst/>
          </a:prstGeom>
          <a:noFill/>
        </p:spPr>
        <p:txBody>
          <a:bodyPr wrap="none" lIns="0" tIns="0" rIns="0" bIns="0" rtlCol="0">
            <a:spAutoFit/>
          </a:bodyPr>
          <a:lstStyle/>
          <a:p>
            <a:r>
              <a:rPr lang="en-US" sz="1300" dirty="0"/>
              <a:t>1K</a:t>
            </a:r>
          </a:p>
        </p:txBody>
      </p:sp>
      <p:sp>
        <p:nvSpPr>
          <p:cNvPr id="20" name="TextBox 19">
            <a:extLst>
              <a:ext uri="{FF2B5EF4-FFF2-40B4-BE49-F238E27FC236}">
                <a16:creationId xmlns:a16="http://schemas.microsoft.com/office/drawing/2014/main" id="{7A7CB9D3-8C9B-4A36-9166-6244A0FDB765}"/>
              </a:ext>
            </a:extLst>
          </p:cNvPr>
          <p:cNvSpPr txBox="1"/>
          <p:nvPr/>
        </p:nvSpPr>
        <p:spPr>
          <a:xfrm>
            <a:off x="5107477" y="2928431"/>
            <a:ext cx="296556" cy="200055"/>
          </a:xfrm>
          <a:prstGeom prst="rect">
            <a:avLst/>
          </a:prstGeom>
          <a:noFill/>
        </p:spPr>
        <p:txBody>
          <a:bodyPr wrap="none" lIns="0" tIns="0" rIns="0" bIns="0" rtlCol="0">
            <a:spAutoFit/>
          </a:bodyPr>
          <a:lstStyle/>
          <a:p>
            <a:r>
              <a:rPr lang="en-US" sz="1300" dirty="0"/>
              <a:t>50K</a:t>
            </a:r>
          </a:p>
        </p:txBody>
      </p:sp>
    </p:spTree>
    <p:extLst>
      <p:ext uri="{BB962C8B-B14F-4D97-AF65-F5344CB8AC3E}">
        <p14:creationId xmlns:p14="http://schemas.microsoft.com/office/powerpoint/2010/main" val="4025100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07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3" grpId="0"/>
      <p:bldP spid="16" grpId="0" animBg="1"/>
      <p:bldP spid="17" grpId="0"/>
      <p:bldP spid="19" grpId="0"/>
      <p:bldP spid="20"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F3F4C8-D291-484A-9561-62119EFC0E69}"/>
              </a:ext>
            </a:extLst>
          </p:cNvPr>
          <p:cNvSpPr>
            <a:spLocks noGrp="1"/>
          </p:cNvSpPr>
          <p:nvPr>
            <p:ph type="title"/>
          </p:nvPr>
        </p:nvSpPr>
        <p:spPr/>
        <p:txBody>
          <a:bodyPr/>
          <a:lstStyle/>
          <a:p>
            <a:r>
              <a:rPr lang="en-US" dirty="0"/>
              <a:t>Fine Grained Non-Functional Requirements Analysis</a:t>
            </a:r>
            <a:br>
              <a:rPr lang="en-US" dirty="0"/>
            </a:br>
            <a:r>
              <a:rPr lang="en-US" dirty="0"/>
              <a:t>Zooming Out Too Much at the Utilities Company</a:t>
            </a:r>
          </a:p>
        </p:txBody>
      </p:sp>
      <p:sp>
        <p:nvSpPr>
          <p:cNvPr id="3" name="Content Placeholder 2">
            <a:extLst>
              <a:ext uri="{FF2B5EF4-FFF2-40B4-BE49-F238E27FC236}">
                <a16:creationId xmlns:a16="http://schemas.microsoft.com/office/drawing/2014/main" id="{B0EFA6AE-F221-4C2A-881A-4FED24D1B579}"/>
              </a:ext>
            </a:extLst>
          </p:cNvPr>
          <p:cNvSpPr>
            <a:spLocks noGrp="1"/>
          </p:cNvSpPr>
          <p:nvPr>
            <p:ph idx="1"/>
          </p:nvPr>
        </p:nvSpPr>
        <p:spPr>
          <a:xfrm>
            <a:off x="720003" y="936000"/>
            <a:ext cx="7571143" cy="3780000"/>
          </a:xfrm>
        </p:spPr>
        <p:txBody>
          <a:bodyPr/>
          <a:lstStyle/>
          <a:p>
            <a:r>
              <a:rPr lang="en-US" b="1" dirty="0"/>
              <a:t>Highly Available</a:t>
            </a:r>
            <a:r>
              <a:rPr lang="en-US" dirty="0"/>
              <a:t> – no more than a few minutes down time per month</a:t>
            </a:r>
          </a:p>
        </p:txBody>
      </p:sp>
      <p:sp>
        <p:nvSpPr>
          <p:cNvPr id="4" name="Footer Placeholder 3">
            <a:extLst>
              <a:ext uri="{FF2B5EF4-FFF2-40B4-BE49-F238E27FC236}">
                <a16:creationId xmlns:a16="http://schemas.microsoft.com/office/drawing/2014/main" id="{BDD4A37A-7F78-44D4-A0D8-88D91CA3AC77}"/>
              </a:ext>
            </a:extLst>
          </p:cNvPr>
          <p:cNvSpPr>
            <a:spLocks noGrp="1"/>
          </p:cNvSpPr>
          <p:nvPr>
            <p:ph type="ftr" sz="quarter" idx="11"/>
          </p:nvPr>
        </p:nvSpPr>
        <p:spPr/>
        <p:txBody>
          <a:bodyPr/>
          <a:lstStyle/>
          <a:p>
            <a:r>
              <a:rPr lang="en-US"/>
              <a:t>Who Wants to Become an IT Architect? - DigitalXChange 2022</a:t>
            </a:r>
            <a:endParaRPr lang="nl-NL"/>
          </a:p>
        </p:txBody>
      </p:sp>
      <p:pic>
        <p:nvPicPr>
          <p:cNvPr id="25" name="Graphic 24" descr="Internet Of Things with solid fill">
            <a:extLst>
              <a:ext uri="{FF2B5EF4-FFF2-40B4-BE49-F238E27FC236}">
                <a16:creationId xmlns:a16="http://schemas.microsoft.com/office/drawing/2014/main" id="{5A6815C5-9AB9-4616-9054-08FCD6F2118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2803" y="2856718"/>
            <a:ext cx="914400" cy="914400"/>
          </a:xfrm>
          <a:prstGeom prst="rect">
            <a:avLst/>
          </a:prstGeom>
        </p:spPr>
      </p:pic>
      <p:sp>
        <p:nvSpPr>
          <p:cNvPr id="26" name="Rectangle 25">
            <a:extLst>
              <a:ext uri="{FF2B5EF4-FFF2-40B4-BE49-F238E27FC236}">
                <a16:creationId xmlns:a16="http://schemas.microsoft.com/office/drawing/2014/main" id="{A074241A-A945-48A4-9451-552DA3070A6E}"/>
              </a:ext>
            </a:extLst>
          </p:cNvPr>
          <p:cNvSpPr/>
          <p:nvPr/>
        </p:nvSpPr>
        <p:spPr>
          <a:xfrm>
            <a:off x="2063261" y="2252290"/>
            <a:ext cx="5280737" cy="2229094"/>
          </a:xfrm>
          <a:prstGeom prst="rect">
            <a:avLst/>
          </a:prstGeom>
          <a:solidFill>
            <a:schemeClr val="accent2">
              <a:lumMod val="60000"/>
              <a:lumOff val="40000"/>
            </a:scheme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3AF1EC8F-F950-4C0A-B894-DB6D9CAC6489}"/>
              </a:ext>
            </a:extLst>
          </p:cNvPr>
          <p:cNvSpPr txBox="1"/>
          <p:nvPr/>
        </p:nvSpPr>
        <p:spPr>
          <a:xfrm>
            <a:off x="3884314" y="4576169"/>
            <a:ext cx="1661160" cy="400110"/>
          </a:xfrm>
          <a:prstGeom prst="rect">
            <a:avLst/>
          </a:prstGeom>
          <a:noFill/>
        </p:spPr>
        <p:txBody>
          <a:bodyPr wrap="none" lIns="0" tIns="0" rIns="0" bIns="0" rtlCol="0">
            <a:spAutoFit/>
          </a:bodyPr>
          <a:lstStyle/>
          <a:p>
            <a:pPr algn="ctr"/>
            <a:r>
              <a:rPr lang="en-US" sz="1300" dirty="0"/>
              <a:t>The IoT Platform</a:t>
            </a:r>
          </a:p>
          <a:p>
            <a:pPr algn="ctr"/>
            <a:r>
              <a:rPr lang="en-US" sz="1300" dirty="0"/>
              <a:t>Cloud Based on Azure</a:t>
            </a:r>
          </a:p>
        </p:txBody>
      </p:sp>
      <p:sp>
        <p:nvSpPr>
          <p:cNvPr id="28" name="Arrow: Left-Right 27">
            <a:extLst>
              <a:ext uri="{FF2B5EF4-FFF2-40B4-BE49-F238E27FC236}">
                <a16:creationId xmlns:a16="http://schemas.microsoft.com/office/drawing/2014/main" id="{2147B3D6-C6B1-4DBB-B943-D96E9F35C0A6}"/>
              </a:ext>
            </a:extLst>
          </p:cNvPr>
          <p:cNvSpPr/>
          <p:nvPr/>
        </p:nvSpPr>
        <p:spPr>
          <a:xfrm>
            <a:off x="1305170" y="3137507"/>
            <a:ext cx="859692" cy="36732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3G</a:t>
            </a:r>
          </a:p>
        </p:txBody>
      </p:sp>
      <p:sp>
        <p:nvSpPr>
          <p:cNvPr id="34" name="Rectangle 33">
            <a:extLst>
              <a:ext uri="{FF2B5EF4-FFF2-40B4-BE49-F238E27FC236}">
                <a16:creationId xmlns:a16="http://schemas.microsoft.com/office/drawing/2014/main" id="{F6B7056D-9618-452B-ACE3-9C68936E6AAE}"/>
              </a:ext>
            </a:extLst>
          </p:cNvPr>
          <p:cNvSpPr/>
          <p:nvPr/>
        </p:nvSpPr>
        <p:spPr>
          <a:xfrm>
            <a:off x="6819899" y="2771002"/>
            <a:ext cx="906584" cy="568374"/>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sz="1100" dirty="0"/>
              <a:t>Event Platform on Kafka</a:t>
            </a:r>
          </a:p>
        </p:txBody>
      </p:sp>
      <p:sp>
        <p:nvSpPr>
          <p:cNvPr id="35" name="Rectangle 34">
            <a:extLst>
              <a:ext uri="{FF2B5EF4-FFF2-40B4-BE49-F238E27FC236}">
                <a16:creationId xmlns:a16="http://schemas.microsoft.com/office/drawing/2014/main" id="{50C0A51D-C46F-48DC-A653-1B36D9974C79}"/>
              </a:ext>
            </a:extLst>
          </p:cNvPr>
          <p:cNvSpPr/>
          <p:nvPr/>
        </p:nvSpPr>
        <p:spPr>
          <a:xfrm>
            <a:off x="6800828" y="3584801"/>
            <a:ext cx="906584" cy="568374"/>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sz="1100" dirty="0"/>
              <a:t>APIs</a:t>
            </a:r>
          </a:p>
        </p:txBody>
      </p:sp>
      <p:sp>
        <p:nvSpPr>
          <p:cNvPr id="39" name="TextBox 38">
            <a:extLst>
              <a:ext uri="{FF2B5EF4-FFF2-40B4-BE49-F238E27FC236}">
                <a16:creationId xmlns:a16="http://schemas.microsoft.com/office/drawing/2014/main" id="{4B429ABA-623C-41AD-A7AE-F20D3267303F}"/>
              </a:ext>
            </a:extLst>
          </p:cNvPr>
          <p:cNvSpPr txBox="1"/>
          <p:nvPr/>
        </p:nvSpPr>
        <p:spPr>
          <a:xfrm>
            <a:off x="29307" y="3731322"/>
            <a:ext cx="1805354" cy="600164"/>
          </a:xfrm>
          <a:prstGeom prst="rect">
            <a:avLst/>
          </a:prstGeom>
          <a:noFill/>
        </p:spPr>
        <p:txBody>
          <a:bodyPr wrap="square" lIns="0" tIns="0" rIns="0" bIns="0" rtlCol="0">
            <a:spAutoFit/>
          </a:bodyPr>
          <a:lstStyle/>
          <a:p>
            <a:r>
              <a:rPr lang="en-US" sz="1300" dirty="0"/>
              <a:t>10K – 150K devices</a:t>
            </a:r>
          </a:p>
          <a:p>
            <a:r>
              <a:rPr lang="en-US" sz="1300" dirty="0"/>
              <a:t>in consumer homes </a:t>
            </a:r>
          </a:p>
          <a:p>
            <a:r>
              <a:rPr lang="en-US" sz="1300" dirty="0"/>
              <a:t>and businesses</a:t>
            </a:r>
          </a:p>
        </p:txBody>
      </p:sp>
      <p:sp>
        <p:nvSpPr>
          <p:cNvPr id="50" name="Speech Bubble: Rectangle 49">
            <a:extLst>
              <a:ext uri="{FF2B5EF4-FFF2-40B4-BE49-F238E27FC236}">
                <a16:creationId xmlns:a16="http://schemas.microsoft.com/office/drawing/2014/main" id="{7FCCCED1-77AC-4BCF-A61A-2FF99903261C}"/>
              </a:ext>
            </a:extLst>
          </p:cNvPr>
          <p:cNvSpPr/>
          <p:nvPr/>
        </p:nvSpPr>
        <p:spPr>
          <a:xfrm>
            <a:off x="1680776" y="3638000"/>
            <a:ext cx="1294895" cy="987384"/>
          </a:xfrm>
          <a:prstGeom prst="wedgeRectCallout">
            <a:avLst>
              <a:gd name="adj1" fmla="val -101625"/>
              <a:gd name="adj2" fmla="val -71296"/>
            </a:avLst>
          </a:prstGeom>
          <a:solidFill>
            <a:schemeClr val="accent3">
              <a:lumMod val="20000"/>
              <a:lumOff val="8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000" i="1" dirty="0">
                <a:solidFill>
                  <a:schemeClr val="accent6">
                    <a:lumMod val="75000"/>
                  </a:schemeClr>
                </a:solidFill>
              </a:rPr>
              <a:t>Each device sends four quarter hour measurements every hour – and includes data from past 12 hours</a:t>
            </a:r>
          </a:p>
        </p:txBody>
      </p:sp>
    </p:spTree>
    <p:extLst>
      <p:ext uri="{BB962C8B-B14F-4D97-AF65-F5344CB8AC3E}">
        <p14:creationId xmlns:p14="http://schemas.microsoft.com/office/powerpoint/2010/main" val="2065954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F3F4C8-D291-484A-9561-62119EFC0E69}"/>
              </a:ext>
            </a:extLst>
          </p:cNvPr>
          <p:cNvSpPr>
            <a:spLocks noGrp="1"/>
          </p:cNvSpPr>
          <p:nvPr>
            <p:ph type="title"/>
          </p:nvPr>
        </p:nvSpPr>
        <p:spPr/>
        <p:txBody>
          <a:bodyPr/>
          <a:lstStyle/>
          <a:p>
            <a:r>
              <a:rPr lang="en-US" dirty="0"/>
              <a:t>Fine Grained Non-Functional Requirements Analysis</a:t>
            </a:r>
            <a:br>
              <a:rPr lang="en-US" dirty="0"/>
            </a:br>
            <a:r>
              <a:rPr lang="en-US" dirty="0"/>
              <a:t>Zooming Out Too Much at the Utilities Company</a:t>
            </a:r>
          </a:p>
        </p:txBody>
      </p:sp>
      <p:sp>
        <p:nvSpPr>
          <p:cNvPr id="3" name="Content Placeholder 2">
            <a:extLst>
              <a:ext uri="{FF2B5EF4-FFF2-40B4-BE49-F238E27FC236}">
                <a16:creationId xmlns:a16="http://schemas.microsoft.com/office/drawing/2014/main" id="{B0EFA6AE-F221-4C2A-881A-4FED24D1B579}"/>
              </a:ext>
            </a:extLst>
          </p:cNvPr>
          <p:cNvSpPr>
            <a:spLocks noGrp="1"/>
          </p:cNvSpPr>
          <p:nvPr>
            <p:ph idx="1"/>
          </p:nvPr>
        </p:nvSpPr>
        <p:spPr>
          <a:xfrm>
            <a:off x="720003" y="936000"/>
            <a:ext cx="7571143" cy="3780000"/>
          </a:xfrm>
        </p:spPr>
        <p:txBody>
          <a:bodyPr/>
          <a:lstStyle/>
          <a:p>
            <a:r>
              <a:rPr lang="en-US" i="1" dirty="0"/>
              <a:t>Highly Available</a:t>
            </a:r>
            <a:r>
              <a:rPr lang="en-US" dirty="0"/>
              <a:t> – no more than a few minutes down time per month</a:t>
            </a:r>
          </a:p>
          <a:p>
            <a:pPr lvl="1"/>
            <a:r>
              <a:rPr lang="en-US" b="1" dirty="0"/>
              <a:t>the device provisioning process carried out by field engineers </a:t>
            </a:r>
            <a:br>
              <a:rPr lang="en-US" b="1" dirty="0"/>
            </a:br>
            <a:r>
              <a:rPr lang="en-US" b="1" dirty="0"/>
              <a:t>on weekdays between 7AM and 6PM</a:t>
            </a:r>
          </a:p>
        </p:txBody>
      </p:sp>
      <p:sp>
        <p:nvSpPr>
          <p:cNvPr id="4" name="Footer Placeholder 3">
            <a:extLst>
              <a:ext uri="{FF2B5EF4-FFF2-40B4-BE49-F238E27FC236}">
                <a16:creationId xmlns:a16="http://schemas.microsoft.com/office/drawing/2014/main" id="{BDD4A37A-7F78-44D4-A0D8-88D91CA3AC77}"/>
              </a:ext>
            </a:extLst>
          </p:cNvPr>
          <p:cNvSpPr>
            <a:spLocks noGrp="1"/>
          </p:cNvSpPr>
          <p:nvPr>
            <p:ph type="ftr" sz="quarter" idx="11"/>
          </p:nvPr>
        </p:nvSpPr>
        <p:spPr/>
        <p:txBody>
          <a:bodyPr/>
          <a:lstStyle/>
          <a:p>
            <a:r>
              <a:rPr lang="en-US"/>
              <a:t>Who Wants to Become an IT Architect? - DigitalXChange 2022</a:t>
            </a:r>
            <a:endParaRPr lang="nl-NL"/>
          </a:p>
        </p:txBody>
      </p:sp>
      <p:pic>
        <p:nvPicPr>
          <p:cNvPr id="25" name="Graphic 24" descr="Internet Of Things with solid fill">
            <a:extLst>
              <a:ext uri="{FF2B5EF4-FFF2-40B4-BE49-F238E27FC236}">
                <a16:creationId xmlns:a16="http://schemas.microsoft.com/office/drawing/2014/main" id="{5A6815C5-9AB9-4616-9054-08FCD6F2118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2803" y="2856718"/>
            <a:ext cx="914400" cy="914400"/>
          </a:xfrm>
          <a:prstGeom prst="rect">
            <a:avLst/>
          </a:prstGeom>
        </p:spPr>
      </p:pic>
      <p:sp>
        <p:nvSpPr>
          <p:cNvPr id="26" name="Rectangle 25">
            <a:extLst>
              <a:ext uri="{FF2B5EF4-FFF2-40B4-BE49-F238E27FC236}">
                <a16:creationId xmlns:a16="http://schemas.microsoft.com/office/drawing/2014/main" id="{A074241A-A945-48A4-9451-552DA3070A6E}"/>
              </a:ext>
            </a:extLst>
          </p:cNvPr>
          <p:cNvSpPr/>
          <p:nvPr/>
        </p:nvSpPr>
        <p:spPr>
          <a:xfrm>
            <a:off x="2063261" y="2252290"/>
            <a:ext cx="5280737" cy="2229094"/>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3AF1EC8F-F950-4C0A-B894-DB6D9CAC6489}"/>
              </a:ext>
            </a:extLst>
          </p:cNvPr>
          <p:cNvSpPr txBox="1"/>
          <p:nvPr/>
        </p:nvSpPr>
        <p:spPr>
          <a:xfrm>
            <a:off x="3884314" y="4576169"/>
            <a:ext cx="1661160" cy="400110"/>
          </a:xfrm>
          <a:prstGeom prst="rect">
            <a:avLst/>
          </a:prstGeom>
          <a:noFill/>
        </p:spPr>
        <p:txBody>
          <a:bodyPr wrap="none" lIns="0" tIns="0" rIns="0" bIns="0" rtlCol="0">
            <a:spAutoFit/>
          </a:bodyPr>
          <a:lstStyle/>
          <a:p>
            <a:pPr algn="ctr"/>
            <a:r>
              <a:rPr lang="en-US" sz="1300" dirty="0"/>
              <a:t>The IoT Platform</a:t>
            </a:r>
          </a:p>
          <a:p>
            <a:pPr algn="ctr"/>
            <a:r>
              <a:rPr lang="en-US" sz="1300" dirty="0"/>
              <a:t>Cloud Based on Azure</a:t>
            </a:r>
          </a:p>
        </p:txBody>
      </p:sp>
      <p:sp>
        <p:nvSpPr>
          <p:cNvPr id="28" name="Arrow: Left-Right 27">
            <a:extLst>
              <a:ext uri="{FF2B5EF4-FFF2-40B4-BE49-F238E27FC236}">
                <a16:creationId xmlns:a16="http://schemas.microsoft.com/office/drawing/2014/main" id="{2147B3D6-C6B1-4DBB-B943-D96E9F35C0A6}"/>
              </a:ext>
            </a:extLst>
          </p:cNvPr>
          <p:cNvSpPr/>
          <p:nvPr/>
        </p:nvSpPr>
        <p:spPr>
          <a:xfrm>
            <a:off x="1305170" y="3137507"/>
            <a:ext cx="859692" cy="36732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3G</a:t>
            </a:r>
          </a:p>
        </p:txBody>
      </p:sp>
      <p:sp>
        <p:nvSpPr>
          <p:cNvPr id="29" name="Rectangle 28">
            <a:extLst>
              <a:ext uri="{FF2B5EF4-FFF2-40B4-BE49-F238E27FC236}">
                <a16:creationId xmlns:a16="http://schemas.microsoft.com/office/drawing/2014/main" id="{C669207C-DF53-4BF3-B23A-98BD444213EB}"/>
              </a:ext>
            </a:extLst>
          </p:cNvPr>
          <p:cNvSpPr/>
          <p:nvPr/>
        </p:nvSpPr>
        <p:spPr>
          <a:xfrm>
            <a:off x="2528276" y="3018223"/>
            <a:ext cx="789354" cy="512103"/>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dirty="0"/>
              <a:t>IoT Hub</a:t>
            </a:r>
          </a:p>
        </p:txBody>
      </p:sp>
      <p:sp>
        <p:nvSpPr>
          <p:cNvPr id="30" name="Rectangle 29">
            <a:extLst>
              <a:ext uri="{FF2B5EF4-FFF2-40B4-BE49-F238E27FC236}">
                <a16:creationId xmlns:a16="http://schemas.microsoft.com/office/drawing/2014/main" id="{5B835354-9C03-4AA8-977E-260A2CBFA784}"/>
              </a:ext>
            </a:extLst>
          </p:cNvPr>
          <p:cNvSpPr/>
          <p:nvPr/>
        </p:nvSpPr>
        <p:spPr>
          <a:xfrm>
            <a:off x="3508120" y="3223477"/>
            <a:ext cx="789354" cy="207998"/>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050" dirty="0"/>
              <a:t>Function</a:t>
            </a:r>
          </a:p>
        </p:txBody>
      </p:sp>
      <p:sp>
        <p:nvSpPr>
          <p:cNvPr id="31" name="Rectangle 30">
            <a:extLst>
              <a:ext uri="{FF2B5EF4-FFF2-40B4-BE49-F238E27FC236}">
                <a16:creationId xmlns:a16="http://schemas.microsoft.com/office/drawing/2014/main" id="{D4A60752-E53A-4818-AFC7-B511E83540D0}"/>
              </a:ext>
            </a:extLst>
          </p:cNvPr>
          <p:cNvSpPr/>
          <p:nvPr/>
        </p:nvSpPr>
        <p:spPr>
          <a:xfrm>
            <a:off x="3815840" y="3405804"/>
            <a:ext cx="789354" cy="207998"/>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050" dirty="0"/>
              <a:t>Function</a:t>
            </a:r>
          </a:p>
        </p:txBody>
      </p:sp>
      <p:sp>
        <p:nvSpPr>
          <p:cNvPr id="32" name="Rectangle 31">
            <a:extLst>
              <a:ext uri="{FF2B5EF4-FFF2-40B4-BE49-F238E27FC236}">
                <a16:creationId xmlns:a16="http://schemas.microsoft.com/office/drawing/2014/main" id="{287EFCF2-51BA-4D52-BA6D-DDB9774D9061}"/>
              </a:ext>
            </a:extLst>
          </p:cNvPr>
          <p:cNvSpPr/>
          <p:nvPr/>
        </p:nvSpPr>
        <p:spPr>
          <a:xfrm>
            <a:off x="3508120" y="3757802"/>
            <a:ext cx="1152768" cy="318204"/>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t>Event Grid</a:t>
            </a:r>
          </a:p>
        </p:txBody>
      </p:sp>
      <p:sp>
        <p:nvSpPr>
          <p:cNvPr id="33" name="Cylinder 32">
            <a:extLst>
              <a:ext uri="{FF2B5EF4-FFF2-40B4-BE49-F238E27FC236}">
                <a16:creationId xmlns:a16="http://schemas.microsoft.com/office/drawing/2014/main" id="{51BEDFD3-F6F2-4111-9727-97CC45EA082E}"/>
              </a:ext>
            </a:extLst>
          </p:cNvPr>
          <p:cNvSpPr/>
          <p:nvPr/>
        </p:nvSpPr>
        <p:spPr>
          <a:xfrm>
            <a:off x="4851383" y="3655096"/>
            <a:ext cx="909169" cy="700291"/>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Influx DB</a:t>
            </a:r>
          </a:p>
        </p:txBody>
      </p:sp>
      <p:sp>
        <p:nvSpPr>
          <p:cNvPr id="34" name="Rectangle 33">
            <a:extLst>
              <a:ext uri="{FF2B5EF4-FFF2-40B4-BE49-F238E27FC236}">
                <a16:creationId xmlns:a16="http://schemas.microsoft.com/office/drawing/2014/main" id="{F6B7056D-9618-452B-ACE3-9C68936E6AAE}"/>
              </a:ext>
            </a:extLst>
          </p:cNvPr>
          <p:cNvSpPr/>
          <p:nvPr/>
        </p:nvSpPr>
        <p:spPr>
          <a:xfrm>
            <a:off x="6819899" y="2771002"/>
            <a:ext cx="906584" cy="568374"/>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sz="1100" dirty="0"/>
              <a:t>Event Platform on Kafka</a:t>
            </a:r>
          </a:p>
        </p:txBody>
      </p:sp>
      <p:sp>
        <p:nvSpPr>
          <p:cNvPr id="35" name="Rectangle 34">
            <a:extLst>
              <a:ext uri="{FF2B5EF4-FFF2-40B4-BE49-F238E27FC236}">
                <a16:creationId xmlns:a16="http://schemas.microsoft.com/office/drawing/2014/main" id="{50C0A51D-C46F-48DC-A653-1B36D9974C79}"/>
              </a:ext>
            </a:extLst>
          </p:cNvPr>
          <p:cNvSpPr/>
          <p:nvPr/>
        </p:nvSpPr>
        <p:spPr>
          <a:xfrm>
            <a:off x="6800828" y="3584801"/>
            <a:ext cx="906584" cy="568374"/>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sz="1100" dirty="0"/>
              <a:t>APIs</a:t>
            </a:r>
          </a:p>
        </p:txBody>
      </p:sp>
      <p:sp>
        <p:nvSpPr>
          <p:cNvPr id="36" name="Rectangle 35">
            <a:extLst>
              <a:ext uri="{FF2B5EF4-FFF2-40B4-BE49-F238E27FC236}">
                <a16:creationId xmlns:a16="http://schemas.microsoft.com/office/drawing/2014/main" id="{1ACF0304-E6E3-462D-9ACF-47E2C491B501}"/>
              </a:ext>
            </a:extLst>
          </p:cNvPr>
          <p:cNvSpPr/>
          <p:nvPr/>
        </p:nvSpPr>
        <p:spPr>
          <a:xfrm>
            <a:off x="4936559" y="1796293"/>
            <a:ext cx="789354" cy="361212"/>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050" dirty="0"/>
              <a:t>Mobile App</a:t>
            </a:r>
          </a:p>
        </p:txBody>
      </p:sp>
      <p:pic>
        <p:nvPicPr>
          <p:cNvPr id="38" name="Graphic 37" descr="Man with solid fill">
            <a:extLst>
              <a:ext uri="{FF2B5EF4-FFF2-40B4-BE49-F238E27FC236}">
                <a16:creationId xmlns:a16="http://schemas.microsoft.com/office/drawing/2014/main" id="{018AB6F2-E931-42FC-A5CC-0895734DAF1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79008" y="1991241"/>
            <a:ext cx="666653" cy="666653"/>
          </a:xfrm>
          <a:prstGeom prst="rect">
            <a:avLst/>
          </a:prstGeom>
        </p:spPr>
      </p:pic>
      <p:sp>
        <p:nvSpPr>
          <p:cNvPr id="39" name="TextBox 38">
            <a:extLst>
              <a:ext uri="{FF2B5EF4-FFF2-40B4-BE49-F238E27FC236}">
                <a16:creationId xmlns:a16="http://schemas.microsoft.com/office/drawing/2014/main" id="{4B429ABA-623C-41AD-A7AE-F20D3267303F}"/>
              </a:ext>
            </a:extLst>
          </p:cNvPr>
          <p:cNvSpPr txBox="1"/>
          <p:nvPr/>
        </p:nvSpPr>
        <p:spPr>
          <a:xfrm>
            <a:off x="29307" y="3731322"/>
            <a:ext cx="1805354" cy="600164"/>
          </a:xfrm>
          <a:prstGeom prst="rect">
            <a:avLst/>
          </a:prstGeom>
          <a:noFill/>
        </p:spPr>
        <p:txBody>
          <a:bodyPr wrap="square" lIns="0" tIns="0" rIns="0" bIns="0" rtlCol="0">
            <a:spAutoFit/>
          </a:bodyPr>
          <a:lstStyle/>
          <a:p>
            <a:r>
              <a:rPr lang="en-US" sz="1300" dirty="0"/>
              <a:t>10K – 150K devices</a:t>
            </a:r>
          </a:p>
          <a:p>
            <a:r>
              <a:rPr lang="en-US" sz="1300" dirty="0"/>
              <a:t>in consumer homes </a:t>
            </a:r>
          </a:p>
          <a:p>
            <a:r>
              <a:rPr lang="en-US" sz="1300" dirty="0"/>
              <a:t>and businesses</a:t>
            </a:r>
          </a:p>
        </p:txBody>
      </p:sp>
      <p:pic>
        <p:nvPicPr>
          <p:cNvPr id="41" name="Graphic 40" descr="Smart Phone with solid fill">
            <a:extLst>
              <a:ext uri="{FF2B5EF4-FFF2-40B4-BE49-F238E27FC236}">
                <a16:creationId xmlns:a16="http://schemas.microsoft.com/office/drawing/2014/main" id="{62A27AD2-BB22-4F89-8150-6ECBFF822FC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35632" y="1841612"/>
            <a:ext cx="504000" cy="504000"/>
          </a:xfrm>
          <a:prstGeom prst="rect">
            <a:avLst/>
          </a:prstGeom>
        </p:spPr>
      </p:pic>
      <p:cxnSp>
        <p:nvCxnSpPr>
          <p:cNvPr id="43" name="Connector: Elbow 42">
            <a:extLst>
              <a:ext uri="{FF2B5EF4-FFF2-40B4-BE49-F238E27FC236}">
                <a16:creationId xmlns:a16="http://schemas.microsoft.com/office/drawing/2014/main" id="{47E47BEA-10B2-4C13-B075-0EDA0C82F713}"/>
              </a:ext>
            </a:extLst>
          </p:cNvPr>
          <p:cNvCxnSpPr>
            <a:endCxn id="36" idx="1"/>
          </p:cNvCxnSpPr>
          <p:nvPr/>
        </p:nvCxnSpPr>
        <p:spPr>
          <a:xfrm flipV="1">
            <a:off x="1002827" y="1976899"/>
            <a:ext cx="3933732" cy="11671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5C301A45-855E-426D-8CD5-ABDB5578D134}"/>
              </a:ext>
            </a:extLst>
          </p:cNvPr>
          <p:cNvSpPr/>
          <p:nvPr/>
        </p:nvSpPr>
        <p:spPr>
          <a:xfrm>
            <a:off x="4877944" y="2441797"/>
            <a:ext cx="906584" cy="333327"/>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sz="1100" dirty="0"/>
              <a:t>API</a:t>
            </a:r>
          </a:p>
        </p:txBody>
      </p:sp>
      <p:cxnSp>
        <p:nvCxnSpPr>
          <p:cNvPr id="46" name="Connector: Elbow 45">
            <a:extLst>
              <a:ext uri="{FF2B5EF4-FFF2-40B4-BE49-F238E27FC236}">
                <a16:creationId xmlns:a16="http://schemas.microsoft.com/office/drawing/2014/main" id="{C52EC570-962D-4A57-9CFC-27DF29F4F239}"/>
              </a:ext>
            </a:extLst>
          </p:cNvPr>
          <p:cNvCxnSpPr>
            <a:stCxn id="36" idx="2"/>
            <a:endCxn id="44" idx="0"/>
          </p:cNvCxnSpPr>
          <p:nvPr/>
        </p:nvCxnSpPr>
        <p:spPr>
          <a:xfrm rot="5400000">
            <a:off x="5189090" y="2299651"/>
            <a:ext cx="284292" cy="1270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89D32484-B323-4FAF-99FD-7C32D83E9C2F}"/>
              </a:ext>
            </a:extLst>
          </p:cNvPr>
          <p:cNvSpPr/>
          <p:nvPr/>
        </p:nvSpPr>
        <p:spPr>
          <a:xfrm>
            <a:off x="5764001" y="3084599"/>
            <a:ext cx="789354" cy="207998"/>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050" dirty="0"/>
              <a:t>Function</a:t>
            </a:r>
          </a:p>
        </p:txBody>
      </p:sp>
      <p:sp>
        <p:nvSpPr>
          <p:cNvPr id="48" name="Rectangle 47">
            <a:extLst>
              <a:ext uri="{FF2B5EF4-FFF2-40B4-BE49-F238E27FC236}">
                <a16:creationId xmlns:a16="http://schemas.microsoft.com/office/drawing/2014/main" id="{D5AE41D0-E722-40D9-8B89-DCFE921E1642}"/>
              </a:ext>
            </a:extLst>
          </p:cNvPr>
          <p:cNvSpPr/>
          <p:nvPr/>
        </p:nvSpPr>
        <p:spPr>
          <a:xfrm>
            <a:off x="5877168" y="3384555"/>
            <a:ext cx="789354" cy="207998"/>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050" dirty="0"/>
              <a:t>Function</a:t>
            </a:r>
          </a:p>
        </p:txBody>
      </p:sp>
      <p:sp>
        <p:nvSpPr>
          <p:cNvPr id="49" name="Cylinder 48">
            <a:extLst>
              <a:ext uri="{FF2B5EF4-FFF2-40B4-BE49-F238E27FC236}">
                <a16:creationId xmlns:a16="http://schemas.microsoft.com/office/drawing/2014/main" id="{032FBDDA-F352-459B-947C-7AB4DF93B9F6}"/>
              </a:ext>
            </a:extLst>
          </p:cNvPr>
          <p:cNvSpPr/>
          <p:nvPr/>
        </p:nvSpPr>
        <p:spPr>
          <a:xfrm>
            <a:off x="3661090" y="2419939"/>
            <a:ext cx="846828" cy="568374"/>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PostgreSQL Device DB</a:t>
            </a:r>
          </a:p>
        </p:txBody>
      </p:sp>
      <p:sp>
        <p:nvSpPr>
          <p:cNvPr id="50" name="Speech Bubble: Rectangle 49">
            <a:extLst>
              <a:ext uri="{FF2B5EF4-FFF2-40B4-BE49-F238E27FC236}">
                <a16:creationId xmlns:a16="http://schemas.microsoft.com/office/drawing/2014/main" id="{7FCCCED1-77AC-4BCF-A61A-2FF99903261C}"/>
              </a:ext>
            </a:extLst>
          </p:cNvPr>
          <p:cNvSpPr/>
          <p:nvPr/>
        </p:nvSpPr>
        <p:spPr>
          <a:xfrm>
            <a:off x="1680776" y="3638000"/>
            <a:ext cx="1294895" cy="987384"/>
          </a:xfrm>
          <a:prstGeom prst="wedgeRectCallout">
            <a:avLst>
              <a:gd name="adj1" fmla="val -101625"/>
              <a:gd name="adj2" fmla="val -71296"/>
            </a:avLst>
          </a:prstGeom>
          <a:solidFill>
            <a:schemeClr val="accent3">
              <a:lumMod val="20000"/>
              <a:lumOff val="8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000" i="1" dirty="0">
                <a:solidFill>
                  <a:schemeClr val="accent6">
                    <a:lumMod val="75000"/>
                  </a:schemeClr>
                </a:solidFill>
              </a:rPr>
              <a:t>Each device sends four quarter hour measurements every hour – and includes data from past 12 hours</a:t>
            </a:r>
          </a:p>
        </p:txBody>
      </p:sp>
    </p:spTree>
    <p:extLst>
      <p:ext uri="{BB962C8B-B14F-4D97-AF65-F5344CB8AC3E}">
        <p14:creationId xmlns:p14="http://schemas.microsoft.com/office/powerpoint/2010/main" val="648611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500"/>
                                  </p:stCondLst>
                                  <p:childTnLst>
                                    <p:animEffect transition="out" filter="fade">
                                      <p:cBhvr>
                                        <p:cTn id="6" dur="2500" tmFilter="0, 0; .2, .5; .8, .5; 1, 0"/>
                                        <p:tgtEl>
                                          <p:spTgt spid="36"/>
                                        </p:tgtEl>
                                      </p:cBhvr>
                                    </p:animEffect>
                                    <p:animScale>
                                      <p:cBhvr>
                                        <p:cTn id="7" dur="1250" autoRev="1" fill="hold"/>
                                        <p:tgtEl>
                                          <p:spTgt spid="36"/>
                                        </p:tgtEl>
                                      </p:cBhvr>
                                      <p:by x="105000" y="105000"/>
                                    </p:animScale>
                                  </p:childTnLst>
                                </p:cTn>
                              </p:par>
                              <p:par>
                                <p:cTn id="8" presetID="26" presetClass="emph" presetSubtype="0" fill="hold" nodeType="withEffect">
                                  <p:stCondLst>
                                    <p:cond delay="500"/>
                                  </p:stCondLst>
                                  <p:childTnLst>
                                    <p:animEffect transition="out" filter="fade">
                                      <p:cBhvr>
                                        <p:cTn id="9" dur="2500" tmFilter="0, 0; .2, .5; .8, .5; 1, 0"/>
                                        <p:tgtEl>
                                          <p:spTgt spid="38"/>
                                        </p:tgtEl>
                                      </p:cBhvr>
                                    </p:animEffect>
                                    <p:animScale>
                                      <p:cBhvr>
                                        <p:cTn id="10" dur="1250" autoRev="1" fill="hold"/>
                                        <p:tgtEl>
                                          <p:spTgt spid="38"/>
                                        </p:tgtEl>
                                      </p:cBhvr>
                                      <p:by x="105000" y="105000"/>
                                    </p:animScale>
                                  </p:childTnLst>
                                </p:cTn>
                              </p:par>
                              <p:par>
                                <p:cTn id="11" presetID="26" presetClass="emph" presetSubtype="0" fill="hold" nodeType="withEffect">
                                  <p:stCondLst>
                                    <p:cond delay="500"/>
                                  </p:stCondLst>
                                  <p:childTnLst>
                                    <p:animEffect transition="out" filter="fade">
                                      <p:cBhvr>
                                        <p:cTn id="12" dur="2500" tmFilter="0, 0; .2, .5; .8, .5; 1, 0"/>
                                        <p:tgtEl>
                                          <p:spTgt spid="41"/>
                                        </p:tgtEl>
                                      </p:cBhvr>
                                    </p:animEffect>
                                    <p:animScale>
                                      <p:cBhvr>
                                        <p:cTn id="13" dur="1250" autoRev="1" fill="hold"/>
                                        <p:tgtEl>
                                          <p:spTgt spid="41"/>
                                        </p:tgtEl>
                                      </p:cBhvr>
                                      <p:by x="105000" y="105000"/>
                                    </p:animScale>
                                  </p:childTnLst>
                                </p:cTn>
                              </p:par>
                              <p:par>
                                <p:cTn id="14" presetID="26" presetClass="emph" presetSubtype="0" fill="hold" nodeType="withEffect">
                                  <p:stCondLst>
                                    <p:cond delay="500"/>
                                  </p:stCondLst>
                                  <p:childTnLst>
                                    <p:animEffect transition="out" filter="fade">
                                      <p:cBhvr>
                                        <p:cTn id="15" dur="2500" tmFilter="0, 0; .2, .5; .8, .5; 1, 0"/>
                                        <p:tgtEl>
                                          <p:spTgt spid="43"/>
                                        </p:tgtEl>
                                      </p:cBhvr>
                                    </p:animEffect>
                                    <p:animScale>
                                      <p:cBhvr>
                                        <p:cTn id="16" dur="1250" autoRev="1" fill="hold"/>
                                        <p:tgtEl>
                                          <p:spTgt spid="43"/>
                                        </p:tgtEl>
                                      </p:cBhvr>
                                      <p:by x="105000" y="105000"/>
                                    </p:animScale>
                                  </p:childTnLst>
                                </p:cTn>
                              </p:par>
                              <p:par>
                                <p:cTn id="17" presetID="26" presetClass="emph" presetSubtype="0" fill="hold" grpId="0" nodeType="withEffect">
                                  <p:stCondLst>
                                    <p:cond delay="500"/>
                                  </p:stCondLst>
                                  <p:childTnLst>
                                    <p:animEffect transition="out" filter="fade">
                                      <p:cBhvr>
                                        <p:cTn id="18" dur="2500" tmFilter="0, 0; .2, .5; .8, .5; 1, 0"/>
                                        <p:tgtEl>
                                          <p:spTgt spid="44"/>
                                        </p:tgtEl>
                                      </p:cBhvr>
                                    </p:animEffect>
                                    <p:animScale>
                                      <p:cBhvr>
                                        <p:cTn id="19" dur="1250" autoRev="1" fill="hold"/>
                                        <p:tgtEl>
                                          <p:spTgt spid="44"/>
                                        </p:tgtEl>
                                      </p:cBhvr>
                                      <p:by x="105000" y="105000"/>
                                    </p:animScale>
                                  </p:childTnLst>
                                </p:cTn>
                              </p:par>
                              <p:par>
                                <p:cTn id="20" presetID="26" presetClass="emph" presetSubtype="0" fill="hold" nodeType="withEffect">
                                  <p:stCondLst>
                                    <p:cond delay="500"/>
                                  </p:stCondLst>
                                  <p:childTnLst>
                                    <p:animEffect transition="out" filter="fade">
                                      <p:cBhvr>
                                        <p:cTn id="21" dur="2500" tmFilter="0, 0; .2, .5; .8, .5; 1, 0"/>
                                        <p:tgtEl>
                                          <p:spTgt spid="46"/>
                                        </p:tgtEl>
                                      </p:cBhvr>
                                    </p:animEffect>
                                    <p:animScale>
                                      <p:cBhvr>
                                        <p:cTn id="22" dur="1250" autoRev="1" fill="hold"/>
                                        <p:tgtEl>
                                          <p:spTgt spid="46"/>
                                        </p:tgtEl>
                                      </p:cBhvr>
                                      <p:by x="105000" y="105000"/>
                                    </p:animScale>
                                  </p:childTnLst>
                                </p:cTn>
                              </p:par>
                              <p:par>
                                <p:cTn id="23" presetID="26" presetClass="emph" presetSubtype="0" fill="hold" grpId="0" nodeType="withEffect">
                                  <p:stCondLst>
                                    <p:cond delay="500"/>
                                  </p:stCondLst>
                                  <p:childTnLst>
                                    <p:animEffect transition="out" filter="fade">
                                      <p:cBhvr>
                                        <p:cTn id="24" dur="2500" tmFilter="0, 0; .2, .5; .8, .5; 1, 0"/>
                                        <p:tgtEl>
                                          <p:spTgt spid="49"/>
                                        </p:tgtEl>
                                      </p:cBhvr>
                                    </p:animEffect>
                                    <p:animScale>
                                      <p:cBhvr>
                                        <p:cTn id="25" dur="1250" autoRev="1" fill="hold"/>
                                        <p:tgtEl>
                                          <p:spTgt spid="49"/>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44" grpId="0" animBg="1"/>
      <p:bldP spid="49"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0D5CB-243B-43B9-BABE-351E8C6D2B9C}"/>
              </a:ext>
            </a:extLst>
          </p:cNvPr>
          <p:cNvSpPr>
            <a:spLocks noGrp="1"/>
          </p:cNvSpPr>
          <p:nvPr>
            <p:ph type="title"/>
          </p:nvPr>
        </p:nvSpPr>
        <p:spPr/>
        <p:txBody>
          <a:bodyPr/>
          <a:lstStyle/>
          <a:p>
            <a:r>
              <a:rPr lang="en-US" dirty="0"/>
              <a:t>Architect is Product Owner regarding Technical Viability</a:t>
            </a:r>
          </a:p>
        </p:txBody>
      </p:sp>
      <p:sp>
        <p:nvSpPr>
          <p:cNvPr id="3" name="Content Placeholder 2">
            <a:extLst>
              <a:ext uri="{FF2B5EF4-FFF2-40B4-BE49-F238E27FC236}">
                <a16:creationId xmlns:a16="http://schemas.microsoft.com/office/drawing/2014/main" id="{EE7C1588-FB0C-48FF-BC72-3F23F8266992}"/>
              </a:ext>
            </a:extLst>
          </p:cNvPr>
          <p:cNvSpPr>
            <a:spLocks noGrp="1"/>
          </p:cNvSpPr>
          <p:nvPr>
            <p:ph idx="1"/>
          </p:nvPr>
        </p:nvSpPr>
        <p:spPr>
          <a:xfrm>
            <a:off x="720003" y="936000"/>
            <a:ext cx="7548674" cy="3780000"/>
          </a:xfrm>
        </p:spPr>
        <p:txBody>
          <a:bodyPr/>
          <a:lstStyle/>
          <a:p>
            <a:r>
              <a:rPr lang="en-US" dirty="0"/>
              <a:t>Health </a:t>
            </a:r>
            <a:r>
              <a:rPr lang="en-US" i="1" dirty="0"/>
              <a:t>now</a:t>
            </a:r>
            <a:r>
              <a:rPr lang="en-US" dirty="0"/>
              <a:t> and </a:t>
            </a:r>
            <a:r>
              <a:rPr lang="en-US" i="1" dirty="0"/>
              <a:t>later</a:t>
            </a:r>
          </a:p>
          <a:p>
            <a:pPr lvl="1"/>
            <a:r>
              <a:rPr lang="en-US" dirty="0"/>
              <a:t>current technologies (N or N-1), supported and on vendor’s strategic roadmap, skills available within and outside organization, community enthusiasm, feature fit for known and foreseeable future, teams’ prowess and eagerness </a:t>
            </a:r>
          </a:p>
          <a:p>
            <a:r>
              <a:rPr lang="en-US" dirty="0"/>
              <a:t>Perform Technical Life Cycle Management</a:t>
            </a:r>
          </a:p>
          <a:p>
            <a:pPr lvl="1"/>
            <a:r>
              <a:rPr lang="en-US" dirty="0"/>
              <a:t>for Application and Platform</a:t>
            </a:r>
          </a:p>
          <a:p>
            <a:pPr lvl="1"/>
            <a:r>
              <a:rPr lang="en-US" dirty="0"/>
              <a:t>and stimulate application and feature portfolio management</a:t>
            </a:r>
          </a:p>
          <a:p>
            <a:r>
              <a:rPr lang="en-US" dirty="0"/>
              <a:t>Manage Technical Debt</a:t>
            </a:r>
          </a:p>
          <a:p>
            <a:pPr lvl="1"/>
            <a:r>
              <a:rPr lang="en-US" dirty="0"/>
              <a:t>and push for management of other types of debt</a:t>
            </a:r>
          </a:p>
        </p:txBody>
      </p:sp>
      <p:sp>
        <p:nvSpPr>
          <p:cNvPr id="4" name="Footer Placeholder 3">
            <a:extLst>
              <a:ext uri="{FF2B5EF4-FFF2-40B4-BE49-F238E27FC236}">
                <a16:creationId xmlns:a16="http://schemas.microsoft.com/office/drawing/2014/main" id="{C40836C7-0F5A-4F59-864A-EF23028D5EE5}"/>
              </a:ext>
            </a:extLst>
          </p:cNvPr>
          <p:cNvSpPr>
            <a:spLocks noGrp="1"/>
          </p:cNvSpPr>
          <p:nvPr>
            <p:ph type="ftr" sz="quarter" idx="11"/>
          </p:nvPr>
        </p:nvSpPr>
        <p:spPr/>
        <p:txBody>
          <a:bodyPr/>
          <a:lstStyle/>
          <a:p>
            <a:r>
              <a:rPr lang="en-US"/>
              <a:t>Who Wants to Become an IT Architect? - DigitalXChange 2022</a:t>
            </a:r>
            <a:endParaRPr lang="nl-NL"/>
          </a:p>
        </p:txBody>
      </p:sp>
      <p:pic>
        <p:nvPicPr>
          <p:cNvPr id="2050" name="Picture 2" descr="Scrum Roles #2 Product Owner | Let's Scrum it!">
            <a:extLst>
              <a:ext uri="{FF2B5EF4-FFF2-40B4-BE49-F238E27FC236}">
                <a16:creationId xmlns:a16="http://schemas.microsoft.com/office/drawing/2014/main" id="{EBB69B83-8725-99A2-D503-46278F9B1F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10355" y="2804397"/>
            <a:ext cx="3933645" cy="205560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133B110-1DBE-4160-1706-AE47C97986AD}"/>
              </a:ext>
            </a:extLst>
          </p:cNvPr>
          <p:cNvSpPr txBox="1"/>
          <p:nvPr/>
        </p:nvSpPr>
        <p:spPr>
          <a:xfrm>
            <a:off x="7026724" y="4808888"/>
            <a:ext cx="2061462" cy="123111"/>
          </a:xfrm>
          <a:prstGeom prst="rect">
            <a:avLst/>
          </a:prstGeom>
          <a:noFill/>
        </p:spPr>
        <p:txBody>
          <a:bodyPr wrap="none" lIns="0" tIns="0" rIns="0" bIns="0" rtlCol="0">
            <a:spAutoFit/>
          </a:bodyPr>
          <a:lstStyle/>
          <a:p>
            <a:r>
              <a:rPr lang="en-US" sz="800" i="1" dirty="0"/>
              <a:t>letsscrumit.com/scrum-roles-2-product-owner</a:t>
            </a:r>
          </a:p>
        </p:txBody>
      </p:sp>
      <p:sp>
        <p:nvSpPr>
          <p:cNvPr id="6" name="TextBox 5">
            <a:extLst>
              <a:ext uri="{FF2B5EF4-FFF2-40B4-BE49-F238E27FC236}">
                <a16:creationId xmlns:a16="http://schemas.microsoft.com/office/drawing/2014/main" id="{4C14A2BD-F452-45AE-D598-E4723CA780CA}"/>
              </a:ext>
            </a:extLst>
          </p:cNvPr>
          <p:cNvSpPr txBox="1"/>
          <p:nvPr/>
        </p:nvSpPr>
        <p:spPr>
          <a:xfrm>
            <a:off x="5060950" y="4153639"/>
            <a:ext cx="864019" cy="107722"/>
          </a:xfrm>
          <a:prstGeom prst="rect">
            <a:avLst/>
          </a:prstGeom>
          <a:noFill/>
        </p:spPr>
        <p:txBody>
          <a:bodyPr wrap="none" lIns="0" tIns="0" rIns="0" bIns="0" rtlCol="0">
            <a:spAutoFit/>
          </a:bodyPr>
          <a:lstStyle/>
          <a:p>
            <a:r>
              <a:rPr lang="en-US" sz="700" b="1" dirty="0">
                <a:latin typeface="Ink Free" panose="03080402000500000000" pitchFamily="66" charset="0"/>
              </a:rPr>
              <a:t>TECHNOLOGY</a:t>
            </a:r>
            <a:r>
              <a:rPr lang="en-US" sz="700" b="1" spc="-150" dirty="0">
                <a:latin typeface="Ink Free" panose="03080402000500000000" pitchFamily="66" charset="0"/>
              </a:rPr>
              <a:t> ROADMAP</a:t>
            </a:r>
          </a:p>
        </p:txBody>
      </p:sp>
    </p:spTree>
    <p:extLst>
      <p:ext uri="{BB962C8B-B14F-4D97-AF65-F5344CB8AC3E}">
        <p14:creationId xmlns:p14="http://schemas.microsoft.com/office/powerpoint/2010/main" val="1274879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E9149-CF61-43DF-BC83-3FAB9C0E075C}"/>
              </a:ext>
            </a:extLst>
          </p:cNvPr>
          <p:cNvSpPr>
            <a:spLocks noGrp="1"/>
          </p:cNvSpPr>
          <p:nvPr>
            <p:ph type="title"/>
          </p:nvPr>
        </p:nvSpPr>
        <p:spPr/>
        <p:txBody>
          <a:bodyPr/>
          <a:lstStyle/>
          <a:p>
            <a:r>
              <a:rPr lang="en-US" dirty="0"/>
              <a:t>Technical Life Cycle Management</a:t>
            </a:r>
          </a:p>
        </p:txBody>
      </p:sp>
      <p:sp>
        <p:nvSpPr>
          <p:cNvPr id="3" name="Content Placeholder 2">
            <a:extLst>
              <a:ext uri="{FF2B5EF4-FFF2-40B4-BE49-F238E27FC236}">
                <a16:creationId xmlns:a16="http://schemas.microsoft.com/office/drawing/2014/main" id="{22D236D4-C2A7-4095-8ABD-08D1A369CBB1}"/>
              </a:ext>
            </a:extLst>
          </p:cNvPr>
          <p:cNvSpPr>
            <a:spLocks noGrp="1"/>
          </p:cNvSpPr>
          <p:nvPr>
            <p:ph idx="1"/>
          </p:nvPr>
        </p:nvSpPr>
        <p:spPr/>
        <p:txBody>
          <a:bodyPr/>
          <a:lstStyle/>
          <a:p>
            <a:r>
              <a:rPr lang="en-US" dirty="0"/>
              <a:t>Know what technical components you currently have in use</a:t>
            </a:r>
          </a:p>
          <a:p>
            <a:pPr lvl="1"/>
            <a:r>
              <a:rPr lang="en-US" dirty="0"/>
              <a:t>where, for what </a:t>
            </a:r>
          </a:p>
          <a:p>
            <a:r>
              <a:rPr lang="en-US" dirty="0"/>
              <a:t>Highlight status of components</a:t>
            </a:r>
          </a:p>
          <a:p>
            <a:pPr lvl="1"/>
            <a:r>
              <a:rPr lang="en-US" dirty="0"/>
              <a:t>for example in a </a:t>
            </a:r>
            <a:br>
              <a:rPr lang="en-US" dirty="0"/>
            </a:br>
            <a:r>
              <a:rPr lang="en-US" dirty="0"/>
              <a:t>Technology Radar or Spectrum</a:t>
            </a:r>
          </a:p>
          <a:p>
            <a:pPr lvl="1"/>
            <a:endParaRPr lang="en-US" dirty="0"/>
          </a:p>
          <a:p>
            <a:pPr lvl="1"/>
            <a:endParaRPr lang="en-US" dirty="0"/>
          </a:p>
          <a:p>
            <a:br>
              <a:rPr lang="en-US" dirty="0"/>
            </a:br>
            <a:br>
              <a:rPr lang="en-US" dirty="0"/>
            </a:br>
            <a:br>
              <a:rPr lang="en-US" dirty="0"/>
            </a:br>
            <a:br>
              <a:rPr lang="en-US" dirty="0"/>
            </a:br>
            <a:r>
              <a:rPr lang="en-US" dirty="0"/>
              <a:t>Score products/applications </a:t>
            </a:r>
            <a:br>
              <a:rPr lang="en-US" dirty="0"/>
            </a:br>
            <a:r>
              <a:rPr lang="en-US" dirty="0"/>
              <a:t>for their actual TLCM status</a:t>
            </a:r>
          </a:p>
          <a:p>
            <a:pPr lvl="1"/>
            <a:r>
              <a:rPr lang="en-US" dirty="0"/>
              <a:t>and define corrective actions</a:t>
            </a:r>
          </a:p>
        </p:txBody>
      </p:sp>
      <p:sp>
        <p:nvSpPr>
          <p:cNvPr id="4" name="Footer Placeholder 3">
            <a:extLst>
              <a:ext uri="{FF2B5EF4-FFF2-40B4-BE49-F238E27FC236}">
                <a16:creationId xmlns:a16="http://schemas.microsoft.com/office/drawing/2014/main" id="{3C9A1583-51D1-4CFC-A11E-4DD5AB3C84A6}"/>
              </a:ext>
            </a:extLst>
          </p:cNvPr>
          <p:cNvSpPr>
            <a:spLocks noGrp="1"/>
          </p:cNvSpPr>
          <p:nvPr>
            <p:ph type="ftr" sz="quarter" idx="11"/>
          </p:nvPr>
        </p:nvSpPr>
        <p:spPr/>
        <p:txBody>
          <a:bodyPr/>
          <a:lstStyle/>
          <a:p>
            <a:r>
              <a:rPr lang="en-US"/>
              <a:t>Who Wants to Become an IT Architect? - DigitalXChange 2022</a:t>
            </a:r>
            <a:endParaRPr lang="nl-NL"/>
          </a:p>
        </p:txBody>
      </p:sp>
      <p:sp>
        <p:nvSpPr>
          <p:cNvPr id="21" name="Rechthoek 6">
            <a:extLst>
              <a:ext uri="{FF2B5EF4-FFF2-40B4-BE49-F238E27FC236}">
                <a16:creationId xmlns:a16="http://schemas.microsoft.com/office/drawing/2014/main" id="{51649207-3E1F-4693-AD72-7E1AE7F1CD99}"/>
              </a:ext>
            </a:extLst>
          </p:cNvPr>
          <p:cNvSpPr/>
          <p:nvPr/>
        </p:nvSpPr>
        <p:spPr>
          <a:xfrm>
            <a:off x="4443129" y="3837542"/>
            <a:ext cx="353262" cy="133165"/>
          </a:xfrm>
          <a:prstGeom prst="rect">
            <a:avLst/>
          </a:prstGeom>
          <a:solidFill>
            <a:srgbClr val="92D050"/>
          </a:solidFill>
          <a:ln w="1079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nl-NL" sz="1800" b="0" i="0" u="none" strike="noStrike" kern="0" cap="none" spc="0" normalizeH="0" baseline="0" noProof="0">
              <a:ln>
                <a:noFill/>
              </a:ln>
              <a:solidFill>
                <a:srgbClr val="FFFFFF"/>
              </a:solidFill>
              <a:effectLst/>
              <a:uLnTx/>
              <a:uFillTx/>
              <a:latin typeface="Tahoma"/>
              <a:ea typeface="+mn-ea"/>
              <a:cs typeface="+mn-cs"/>
            </a:endParaRPr>
          </a:p>
        </p:txBody>
      </p:sp>
      <p:sp>
        <p:nvSpPr>
          <p:cNvPr id="22" name="Tekstvak 7">
            <a:extLst>
              <a:ext uri="{FF2B5EF4-FFF2-40B4-BE49-F238E27FC236}">
                <a16:creationId xmlns:a16="http://schemas.microsoft.com/office/drawing/2014/main" id="{E6A6D294-F9D5-4D0A-856F-91845443B0A0}"/>
              </a:ext>
            </a:extLst>
          </p:cNvPr>
          <p:cNvSpPr txBox="1"/>
          <p:nvPr/>
        </p:nvSpPr>
        <p:spPr>
          <a:xfrm>
            <a:off x="4796391" y="3737509"/>
            <a:ext cx="1439497" cy="307777"/>
          </a:xfrm>
          <a:prstGeom prst="rect">
            <a:avLst/>
          </a:prstGeom>
          <a:noFill/>
        </p:spPr>
        <p:txBody>
          <a:bodyPr wrap="none" rtlCol="0">
            <a:spAutoFit/>
          </a:bodyPr>
          <a:lstStyle/>
          <a:p>
            <a:pPr defTabSz="914400" eaLnBrk="0" fontAlgn="base" hangingPunct="0">
              <a:spcBef>
                <a:spcPct val="0"/>
              </a:spcBef>
              <a:spcAft>
                <a:spcPct val="0"/>
              </a:spcAft>
              <a:buClr>
                <a:srgbClr val="DE6A10"/>
              </a:buClr>
            </a:pPr>
            <a:r>
              <a:rPr lang="nl-NL" sz="1400" dirty="0">
                <a:solidFill>
                  <a:srgbClr val="2C2C2D"/>
                </a:solidFill>
                <a:latin typeface="Tahoma"/>
              </a:rPr>
              <a:t>Good, </a:t>
            </a:r>
            <a:r>
              <a:rPr lang="nl-NL" sz="1400" dirty="0" err="1">
                <a:solidFill>
                  <a:srgbClr val="2C2C2D"/>
                </a:solidFill>
                <a:latin typeface="Tahoma"/>
              </a:rPr>
              <a:t>Preferred</a:t>
            </a:r>
            <a:endParaRPr lang="nl-NL" sz="1400" dirty="0">
              <a:solidFill>
                <a:srgbClr val="2C2C2D"/>
              </a:solidFill>
              <a:latin typeface="Tahoma"/>
            </a:endParaRPr>
          </a:p>
        </p:txBody>
      </p:sp>
      <p:sp>
        <p:nvSpPr>
          <p:cNvPr id="23" name="Rechthoek 8">
            <a:extLst>
              <a:ext uri="{FF2B5EF4-FFF2-40B4-BE49-F238E27FC236}">
                <a16:creationId xmlns:a16="http://schemas.microsoft.com/office/drawing/2014/main" id="{E8554004-70A0-45A2-9D95-AE7BECE74FCE}"/>
              </a:ext>
            </a:extLst>
          </p:cNvPr>
          <p:cNvSpPr/>
          <p:nvPr/>
        </p:nvSpPr>
        <p:spPr>
          <a:xfrm>
            <a:off x="4443129" y="4004157"/>
            <a:ext cx="353262" cy="133165"/>
          </a:xfrm>
          <a:prstGeom prst="rect">
            <a:avLst/>
          </a:prstGeom>
          <a:solidFill>
            <a:schemeClr val="accent3">
              <a:lumMod val="60000"/>
              <a:lumOff val="40000"/>
            </a:schemeClr>
          </a:solidFill>
          <a:ln w="1079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nl-NL" sz="1800" b="0" i="0" u="none" strike="noStrike" kern="0" cap="none" spc="0" normalizeH="0" baseline="0" noProof="0">
              <a:ln>
                <a:noFill/>
              </a:ln>
              <a:solidFill>
                <a:srgbClr val="FFFFFF"/>
              </a:solidFill>
              <a:effectLst/>
              <a:uLnTx/>
              <a:uFillTx/>
              <a:latin typeface="Tahoma"/>
              <a:ea typeface="+mn-ea"/>
              <a:cs typeface="+mn-cs"/>
            </a:endParaRPr>
          </a:p>
        </p:txBody>
      </p:sp>
      <p:sp>
        <p:nvSpPr>
          <p:cNvPr id="24" name="Tekstvak 9">
            <a:extLst>
              <a:ext uri="{FF2B5EF4-FFF2-40B4-BE49-F238E27FC236}">
                <a16:creationId xmlns:a16="http://schemas.microsoft.com/office/drawing/2014/main" id="{01706E7C-4208-4A8F-9934-A24C84434AC0}"/>
              </a:ext>
            </a:extLst>
          </p:cNvPr>
          <p:cNvSpPr txBox="1"/>
          <p:nvPr/>
        </p:nvSpPr>
        <p:spPr>
          <a:xfrm>
            <a:off x="4796391" y="3904124"/>
            <a:ext cx="2837315" cy="307777"/>
          </a:xfrm>
          <a:prstGeom prst="rect">
            <a:avLst/>
          </a:prstGeom>
          <a:noFill/>
        </p:spPr>
        <p:txBody>
          <a:bodyPr wrap="none" rtlCol="0">
            <a:spAutoFit/>
          </a:bodyPr>
          <a:lstStyle/>
          <a:p>
            <a:pPr defTabSz="914400" eaLnBrk="0" fontAlgn="base" hangingPunct="0">
              <a:spcBef>
                <a:spcPct val="0"/>
              </a:spcBef>
              <a:spcAft>
                <a:spcPct val="0"/>
              </a:spcAft>
              <a:buClr>
                <a:srgbClr val="DE6A10"/>
              </a:buClr>
            </a:pPr>
            <a:r>
              <a:rPr lang="nl-NL" sz="1400" dirty="0">
                <a:solidFill>
                  <a:srgbClr val="2C2C2D"/>
                </a:solidFill>
                <a:latin typeface="Tahoma"/>
              </a:rPr>
              <a:t>‘Second best’, </a:t>
            </a:r>
            <a:r>
              <a:rPr lang="nl-NL" sz="1400" dirty="0" err="1">
                <a:solidFill>
                  <a:srgbClr val="2C2C2D"/>
                </a:solidFill>
                <a:latin typeface="Tahoma"/>
              </a:rPr>
              <a:t>Acceptable</a:t>
            </a:r>
            <a:r>
              <a:rPr lang="nl-NL" sz="1400" dirty="0">
                <a:solidFill>
                  <a:srgbClr val="2C2C2D"/>
                </a:solidFill>
                <a:latin typeface="Tahoma"/>
              </a:rPr>
              <a:t> for </a:t>
            </a:r>
            <a:r>
              <a:rPr lang="nl-NL" sz="1400" dirty="0" err="1">
                <a:solidFill>
                  <a:srgbClr val="2C2C2D"/>
                </a:solidFill>
                <a:latin typeface="Tahoma"/>
              </a:rPr>
              <a:t>now</a:t>
            </a:r>
            <a:endParaRPr lang="nl-NL" sz="1400" dirty="0">
              <a:solidFill>
                <a:srgbClr val="2C2C2D"/>
              </a:solidFill>
              <a:latin typeface="Tahoma"/>
            </a:endParaRPr>
          </a:p>
        </p:txBody>
      </p:sp>
      <p:sp>
        <p:nvSpPr>
          <p:cNvPr id="25" name="Rechthoek 10">
            <a:extLst>
              <a:ext uri="{FF2B5EF4-FFF2-40B4-BE49-F238E27FC236}">
                <a16:creationId xmlns:a16="http://schemas.microsoft.com/office/drawing/2014/main" id="{090BE1F9-1900-4405-AED2-6330890C8E45}"/>
              </a:ext>
            </a:extLst>
          </p:cNvPr>
          <p:cNvSpPr/>
          <p:nvPr/>
        </p:nvSpPr>
        <p:spPr>
          <a:xfrm>
            <a:off x="4443129" y="4180266"/>
            <a:ext cx="353262" cy="133165"/>
          </a:xfrm>
          <a:prstGeom prst="rect">
            <a:avLst/>
          </a:prstGeom>
          <a:solidFill>
            <a:srgbClr val="FFC000"/>
          </a:solidFill>
          <a:ln w="1079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nl-NL" sz="1800" b="0" i="0" u="none" strike="noStrike" kern="0" cap="none" spc="0" normalizeH="0" baseline="0" noProof="0">
              <a:ln>
                <a:noFill/>
              </a:ln>
              <a:solidFill>
                <a:srgbClr val="FFFFFF"/>
              </a:solidFill>
              <a:effectLst/>
              <a:uLnTx/>
              <a:uFillTx/>
              <a:latin typeface="Tahoma"/>
              <a:ea typeface="+mn-ea"/>
              <a:cs typeface="+mn-cs"/>
            </a:endParaRPr>
          </a:p>
        </p:txBody>
      </p:sp>
      <p:sp>
        <p:nvSpPr>
          <p:cNvPr id="26" name="Tekstvak 11">
            <a:extLst>
              <a:ext uri="{FF2B5EF4-FFF2-40B4-BE49-F238E27FC236}">
                <a16:creationId xmlns:a16="http://schemas.microsoft.com/office/drawing/2014/main" id="{5C6A5ADB-2491-4406-999D-0044188FCCE1}"/>
              </a:ext>
            </a:extLst>
          </p:cNvPr>
          <p:cNvSpPr txBox="1"/>
          <p:nvPr/>
        </p:nvSpPr>
        <p:spPr>
          <a:xfrm>
            <a:off x="4796391" y="4080233"/>
            <a:ext cx="4204036" cy="307777"/>
          </a:xfrm>
          <a:prstGeom prst="rect">
            <a:avLst/>
          </a:prstGeom>
          <a:noFill/>
        </p:spPr>
        <p:txBody>
          <a:bodyPr wrap="none" rtlCol="0">
            <a:spAutoFit/>
          </a:bodyPr>
          <a:lstStyle/>
          <a:p>
            <a:pPr defTabSz="914400" eaLnBrk="0" fontAlgn="base" hangingPunct="0">
              <a:spcBef>
                <a:spcPct val="0"/>
              </a:spcBef>
              <a:spcAft>
                <a:spcPct val="0"/>
              </a:spcAft>
              <a:buClr>
                <a:srgbClr val="DE6A10"/>
              </a:buClr>
            </a:pPr>
            <a:r>
              <a:rPr lang="nl-NL" sz="1400" dirty="0" err="1">
                <a:solidFill>
                  <a:srgbClr val="2C2C2D"/>
                </a:solidFill>
                <a:latin typeface="Tahoma"/>
              </a:rPr>
              <a:t>Deprecated</a:t>
            </a:r>
            <a:r>
              <a:rPr lang="nl-NL" sz="1400" dirty="0">
                <a:solidFill>
                  <a:srgbClr val="2C2C2D"/>
                </a:solidFill>
                <a:latin typeface="Tahoma"/>
              </a:rPr>
              <a:t>, do </a:t>
            </a:r>
            <a:r>
              <a:rPr lang="nl-NL" sz="1400" dirty="0" err="1">
                <a:solidFill>
                  <a:srgbClr val="2C2C2D"/>
                </a:solidFill>
                <a:latin typeface="Tahoma"/>
              </a:rPr>
              <a:t>not</a:t>
            </a:r>
            <a:r>
              <a:rPr lang="nl-NL" sz="1400" dirty="0">
                <a:solidFill>
                  <a:srgbClr val="2C2C2D"/>
                </a:solidFill>
                <a:latin typeface="Tahoma"/>
              </a:rPr>
              <a:t> </a:t>
            </a:r>
            <a:r>
              <a:rPr lang="nl-NL" sz="1400" dirty="0" err="1">
                <a:solidFill>
                  <a:srgbClr val="2C2C2D"/>
                </a:solidFill>
                <a:latin typeface="Tahoma"/>
              </a:rPr>
              <a:t>use</a:t>
            </a:r>
            <a:r>
              <a:rPr lang="nl-NL" sz="1400" dirty="0">
                <a:solidFill>
                  <a:srgbClr val="2C2C2D"/>
                </a:solidFill>
                <a:latin typeface="Tahoma"/>
              </a:rPr>
              <a:t> for new, </a:t>
            </a:r>
            <a:r>
              <a:rPr lang="nl-NL" sz="1400" dirty="0" err="1">
                <a:solidFill>
                  <a:srgbClr val="2C2C2D"/>
                </a:solidFill>
                <a:latin typeface="Tahoma"/>
              </a:rPr>
              <a:t>replace</a:t>
            </a:r>
            <a:r>
              <a:rPr lang="nl-NL" sz="1400" dirty="0">
                <a:solidFill>
                  <a:srgbClr val="2C2C2D"/>
                </a:solidFill>
                <a:latin typeface="Tahoma"/>
              </a:rPr>
              <a:t> </a:t>
            </a:r>
            <a:r>
              <a:rPr lang="nl-NL" sz="1400" dirty="0" err="1">
                <a:solidFill>
                  <a:srgbClr val="2C2C2D"/>
                </a:solidFill>
                <a:latin typeface="Tahoma"/>
              </a:rPr>
              <a:t>if</a:t>
            </a:r>
            <a:r>
              <a:rPr lang="nl-NL" sz="1400" dirty="0">
                <a:solidFill>
                  <a:srgbClr val="2C2C2D"/>
                </a:solidFill>
                <a:latin typeface="Tahoma"/>
              </a:rPr>
              <a:t> </a:t>
            </a:r>
            <a:r>
              <a:rPr lang="nl-NL" sz="1400" dirty="0" err="1">
                <a:solidFill>
                  <a:srgbClr val="2C2C2D"/>
                </a:solidFill>
                <a:latin typeface="Tahoma"/>
              </a:rPr>
              <a:t>you</a:t>
            </a:r>
            <a:r>
              <a:rPr lang="nl-NL" sz="1400" dirty="0">
                <a:solidFill>
                  <a:srgbClr val="2C2C2D"/>
                </a:solidFill>
                <a:latin typeface="Tahoma"/>
              </a:rPr>
              <a:t> </a:t>
            </a:r>
            <a:r>
              <a:rPr lang="nl-NL" sz="1400" dirty="0" err="1">
                <a:solidFill>
                  <a:srgbClr val="2C2C2D"/>
                </a:solidFill>
                <a:latin typeface="Tahoma"/>
              </a:rPr>
              <a:t>can</a:t>
            </a:r>
            <a:endParaRPr lang="nl-NL" sz="1400" dirty="0">
              <a:solidFill>
                <a:srgbClr val="2C2C2D"/>
              </a:solidFill>
              <a:latin typeface="Tahoma"/>
            </a:endParaRPr>
          </a:p>
        </p:txBody>
      </p:sp>
      <p:sp>
        <p:nvSpPr>
          <p:cNvPr id="27" name="Rechthoek 12">
            <a:extLst>
              <a:ext uri="{FF2B5EF4-FFF2-40B4-BE49-F238E27FC236}">
                <a16:creationId xmlns:a16="http://schemas.microsoft.com/office/drawing/2014/main" id="{1BA7F837-55BF-48C9-9DD8-1B90D04726AA}"/>
              </a:ext>
            </a:extLst>
          </p:cNvPr>
          <p:cNvSpPr/>
          <p:nvPr/>
        </p:nvSpPr>
        <p:spPr>
          <a:xfrm>
            <a:off x="4443129" y="4590838"/>
            <a:ext cx="353262" cy="133165"/>
          </a:xfrm>
          <a:prstGeom prst="rect">
            <a:avLst/>
          </a:prstGeom>
          <a:solidFill>
            <a:srgbClr val="7030A0"/>
          </a:solidFill>
          <a:ln w="1079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nl-NL" sz="1800" b="0" i="0" u="none" strike="noStrike" kern="0" cap="none" spc="0" normalizeH="0" baseline="0" noProof="0">
              <a:ln>
                <a:noFill/>
              </a:ln>
              <a:solidFill>
                <a:srgbClr val="FFFFFF"/>
              </a:solidFill>
              <a:effectLst/>
              <a:uLnTx/>
              <a:uFillTx/>
              <a:latin typeface="Tahoma"/>
              <a:ea typeface="+mn-ea"/>
              <a:cs typeface="+mn-cs"/>
            </a:endParaRPr>
          </a:p>
        </p:txBody>
      </p:sp>
      <p:sp>
        <p:nvSpPr>
          <p:cNvPr id="28" name="Tekstvak 13">
            <a:extLst>
              <a:ext uri="{FF2B5EF4-FFF2-40B4-BE49-F238E27FC236}">
                <a16:creationId xmlns:a16="http://schemas.microsoft.com/office/drawing/2014/main" id="{B8F31434-AB7D-457C-A7C9-191ADB0F82B3}"/>
              </a:ext>
            </a:extLst>
          </p:cNvPr>
          <p:cNvSpPr txBox="1"/>
          <p:nvPr/>
        </p:nvSpPr>
        <p:spPr>
          <a:xfrm>
            <a:off x="4796391" y="4490805"/>
            <a:ext cx="3637278" cy="307777"/>
          </a:xfrm>
          <a:prstGeom prst="rect">
            <a:avLst/>
          </a:prstGeom>
          <a:noFill/>
        </p:spPr>
        <p:txBody>
          <a:bodyPr wrap="none" rtlCol="0">
            <a:spAutoFit/>
          </a:bodyPr>
          <a:lstStyle/>
          <a:p>
            <a:pPr defTabSz="914400" eaLnBrk="0" fontAlgn="base" hangingPunct="0">
              <a:spcBef>
                <a:spcPct val="0"/>
              </a:spcBef>
              <a:spcAft>
                <a:spcPct val="0"/>
              </a:spcAft>
              <a:buClr>
                <a:srgbClr val="DE6A10"/>
              </a:buClr>
            </a:pPr>
            <a:r>
              <a:rPr lang="nl-NL" sz="1400" dirty="0">
                <a:solidFill>
                  <a:srgbClr val="2C2C2D"/>
                </a:solidFill>
                <a:latin typeface="Tahoma"/>
              </a:rPr>
              <a:t>Under </a:t>
            </a:r>
            <a:r>
              <a:rPr lang="nl-NL" sz="1400" dirty="0" err="1">
                <a:solidFill>
                  <a:srgbClr val="2C2C2D"/>
                </a:solidFill>
                <a:latin typeface="Tahoma"/>
              </a:rPr>
              <a:t>investigation</a:t>
            </a:r>
            <a:r>
              <a:rPr lang="nl-NL" sz="1400" dirty="0">
                <a:solidFill>
                  <a:srgbClr val="2C2C2D"/>
                </a:solidFill>
                <a:latin typeface="Tahoma"/>
              </a:rPr>
              <a:t>; </a:t>
            </a:r>
            <a:r>
              <a:rPr lang="nl-NL" sz="1400" dirty="0" err="1">
                <a:solidFill>
                  <a:srgbClr val="2C2C2D"/>
                </a:solidFill>
                <a:latin typeface="Tahoma"/>
              </a:rPr>
              <a:t>cleared</a:t>
            </a:r>
            <a:r>
              <a:rPr lang="nl-NL" sz="1400" dirty="0">
                <a:solidFill>
                  <a:srgbClr val="2C2C2D"/>
                </a:solidFill>
                <a:latin typeface="Tahoma"/>
              </a:rPr>
              <a:t> for prototyping</a:t>
            </a:r>
          </a:p>
        </p:txBody>
      </p:sp>
      <p:sp>
        <p:nvSpPr>
          <p:cNvPr id="29" name="Rechthoek 10">
            <a:extLst>
              <a:ext uri="{FF2B5EF4-FFF2-40B4-BE49-F238E27FC236}">
                <a16:creationId xmlns:a16="http://schemas.microsoft.com/office/drawing/2014/main" id="{1E2359C6-51DE-4C23-9260-DDADF467D1D3}"/>
              </a:ext>
            </a:extLst>
          </p:cNvPr>
          <p:cNvSpPr/>
          <p:nvPr/>
        </p:nvSpPr>
        <p:spPr>
          <a:xfrm>
            <a:off x="4439225" y="4363926"/>
            <a:ext cx="353262" cy="133165"/>
          </a:xfrm>
          <a:prstGeom prst="rect">
            <a:avLst/>
          </a:prstGeom>
          <a:solidFill>
            <a:srgbClr val="E63232"/>
          </a:solidFill>
          <a:ln w="1079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nl-NL" sz="1800" b="0" i="0" u="none" strike="noStrike" kern="0" cap="none" spc="0" normalizeH="0" baseline="0" noProof="0">
              <a:ln>
                <a:noFill/>
              </a:ln>
              <a:solidFill>
                <a:srgbClr val="FFFFFF"/>
              </a:solidFill>
              <a:effectLst/>
              <a:uLnTx/>
              <a:uFillTx/>
              <a:latin typeface="Tahoma"/>
              <a:ea typeface="+mn-ea"/>
              <a:cs typeface="+mn-cs"/>
            </a:endParaRPr>
          </a:p>
        </p:txBody>
      </p:sp>
      <p:sp>
        <p:nvSpPr>
          <p:cNvPr id="30" name="Tekstvak 11">
            <a:extLst>
              <a:ext uri="{FF2B5EF4-FFF2-40B4-BE49-F238E27FC236}">
                <a16:creationId xmlns:a16="http://schemas.microsoft.com/office/drawing/2014/main" id="{B0A3A01B-743F-4D18-8C29-266FF9D29172}"/>
              </a:ext>
            </a:extLst>
          </p:cNvPr>
          <p:cNvSpPr txBox="1"/>
          <p:nvPr/>
        </p:nvSpPr>
        <p:spPr>
          <a:xfrm>
            <a:off x="4792487" y="4263893"/>
            <a:ext cx="2181687" cy="307777"/>
          </a:xfrm>
          <a:prstGeom prst="rect">
            <a:avLst/>
          </a:prstGeom>
          <a:noFill/>
        </p:spPr>
        <p:txBody>
          <a:bodyPr wrap="none" rtlCol="0">
            <a:spAutoFit/>
          </a:bodyPr>
          <a:lstStyle/>
          <a:p>
            <a:pPr defTabSz="914400" eaLnBrk="0" fontAlgn="base" hangingPunct="0">
              <a:spcBef>
                <a:spcPct val="0"/>
              </a:spcBef>
              <a:spcAft>
                <a:spcPct val="0"/>
              </a:spcAft>
              <a:buClr>
                <a:srgbClr val="DE6A10"/>
              </a:buClr>
            </a:pPr>
            <a:r>
              <a:rPr lang="nl-NL" sz="1400" dirty="0" err="1">
                <a:solidFill>
                  <a:srgbClr val="2C2C2D"/>
                </a:solidFill>
                <a:latin typeface="Tahoma"/>
              </a:rPr>
              <a:t>Disallowed</a:t>
            </a:r>
            <a:r>
              <a:rPr lang="nl-NL" sz="1400" dirty="0">
                <a:solidFill>
                  <a:srgbClr val="2C2C2D"/>
                </a:solidFill>
                <a:latin typeface="Tahoma"/>
              </a:rPr>
              <a:t>, </a:t>
            </a:r>
            <a:r>
              <a:rPr lang="nl-NL" sz="1400" dirty="0" err="1">
                <a:solidFill>
                  <a:srgbClr val="2C2C2D"/>
                </a:solidFill>
                <a:latin typeface="Tahoma"/>
              </a:rPr>
              <a:t>replace</a:t>
            </a:r>
            <a:r>
              <a:rPr lang="nl-NL" sz="1400" dirty="0">
                <a:solidFill>
                  <a:srgbClr val="2C2C2D"/>
                </a:solidFill>
                <a:latin typeface="Tahoma"/>
              </a:rPr>
              <a:t> ASAP</a:t>
            </a:r>
          </a:p>
        </p:txBody>
      </p:sp>
      <p:pic>
        <p:nvPicPr>
          <p:cNvPr id="6" name="Picture 5">
            <a:extLst>
              <a:ext uri="{FF2B5EF4-FFF2-40B4-BE49-F238E27FC236}">
                <a16:creationId xmlns:a16="http://schemas.microsoft.com/office/drawing/2014/main" id="{13B0A831-E61C-4164-9DF7-9C21FC97A6FF}"/>
              </a:ext>
            </a:extLst>
          </p:cNvPr>
          <p:cNvPicPr>
            <a:picLocks noChangeAspect="1"/>
          </p:cNvPicPr>
          <p:nvPr/>
        </p:nvPicPr>
        <p:blipFill>
          <a:blip r:embed="rId2"/>
          <a:stretch>
            <a:fillRect/>
          </a:stretch>
        </p:blipFill>
        <p:spPr>
          <a:xfrm>
            <a:off x="888200" y="2320307"/>
            <a:ext cx="2519470" cy="1417202"/>
          </a:xfrm>
          <a:prstGeom prst="rect">
            <a:avLst/>
          </a:prstGeom>
        </p:spPr>
      </p:pic>
    </p:spTree>
    <p:extLst>
      <p:ext uri="{BB962C8B-B14F-4D97-AF65-F5344CB8AC3E}">
        <p14:creationId xmlns:p14="http://schemas.microsoft.com/office/powerpoint/2010/main" val="3960392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42" presetClass="entr" presetSubtype="0" fill="hold" grpId="0" nodeType="withEffect">
                                  <p:stCondLst>
                                    <p:cond delay="0"/>
                                  </p:stCondLst>
                                  <p:childTnLst>
                                    <p:set>
                                      <p:cBhvr>
                                        <p:cTn id="24" dur="1" fill="hold">
                                          <p:stCondLst>
                                            <p:cond delay="0"/>
                                          </p:stCondLst>
                                        </p:cTn>
                                        <p:tgtEl>
                                          <p:spTgt spid="21"/>
                                        </p:tgtEl>
                                        <p:attrNameLst>
                                          <p:attrName>style.visibility</p:attrName>
                                        </p:attrNameLst>
                                      </p:cBhvr>
                                      <p:to>
                                        <p:strVal val="visible"/>
                                      </p:to>
                                    </p:set>
                                    <p:animEffect transition="in" filter="fade">
                                      <p:cBhvr>
                                        <p:cTn id="25" dur="1000"/>
                                        <p:tgtEl>
                                          <p:spTgt spid="21"/>
                                        </p:tgtEl>
                                      </p:cBhvr>
                                    </p:animEffect>
                                    <p:anim calcmode="lin" valueType="num">
                                      <p:cBhvr>
                                        <p:cTn id="26" dur="1000" fill="hold"/>
                                        <p:tgtEl>
                                          <p:spTgt spid="21"/>
                                        </p:tgtEl>
                                        <p:attrNameLst>
                                          <p:attrName>ppt_x</p:attrName>
                                        </p:attrNameLst>
                                      </p:cBhvr>
                                      <p:tavLst>
                                        <p:tav tm="0">
                                          <p:val>
                                            <p:strVal val="#ppt_x"/>
                                          </p:val>
                                        </p:tav>
                                        <p:tav tm="100000">
                                          <p:val>
                                            <p:strVal val="#ppt_x"/>
                                          </p:val>
                                        </p:tav>
                                      </p:tavLst>
                                    </p:anim>
                                    <p:anim calcmode="lin" valueType="num">
                                      <p:cBhvr>
                                        <p:cTn id="27" dur="1000" fill="hold"/>
                                        <p:tgtEl>
                                          <p:spTgt spid="21"/>
                                        </p:tgtEl>
                                        <p:attrNameLst>
                                          <p:attrName>ppt_y</p:attrName>
                                        </p:attrNameLst>
                                      </p:cBhvr>
                                      <p:tavLst>
                                        <p:tav tm="0">
                                          <p:val>
                                            <p:strVal val="#ppt_y+.1"/>
                                          </p:val>
                                        </p:tav>
                                        <p:tav tm="100000">
                                          <p:val>
                                            <p:strVal val="#ppt_y"/>
                                          </p:val>
                                        </p:tav>
                                      </p:tavLst>
                                    </p:anim>
                                  </p:childTnLst>
                                </p:cTn>
                              </p:par>
                              <p:par>
                                <p:cTn id="28" presetID="42" presetClass="entr" presetSubtype="0" fill="hold" grpId="0" nodeType="withEffect">
                                  <p:stCondLst>
                                    <p:cond delay="0"/>
                                  </p:stCondLst>
                                  <p:childTnLst>
                                    <p:set>
                                      <p:cBhvr>
                                        <p:cTn id="29" dur="1" fill="hold">
                                          <p:stCondLst>
                                            <p:cond delay="0"/>
                                          </p:stCondLst>
                                        </p:cTn>
                                        <p:tgtEl>
                                          <p:spTgt spid="22"/>
                                        </p:tgtEl>
                                        <p:attrNameLst>
                                          <p:attrName>style.visibility</p:attrName>
                                        </p:attrNameLst>
                                      </p:cBhvr>
                                      <p:to>
                                        <p:strVal val="visible"/>
                                      </p:to>
                                    </p:set>
                                    <p:animEffect transition="in" filter="fade">
                                      <p:cBhvr>
                                        <p:cTn id="30" dur="1000"/>
                                        <p:tgtEl>
                                          <p:spTgt spid="22"/>
                                        </p:tgtEl>
                                      </p:cBhvr>
                                    </p:animEffect>
                                    <p:anim calcmode="lin" valueType="num">
                                      <p:cBhvr>
                                        <p:cTn id="31" dur="1000" fill="hold"/>
                                        <p:tgtEl>
                                          <p:spTgt spid="22"/>
                                        </p:tgtEl>
                                        <p:attrNameLst>
                                          <p:attrName>ppt_x</p:attrName>
                                        </p:attrNameLst>
                                      </p:cBhvr>
                                      <p:tavLst>
                                        <p:tav tm="0">
                                          <p:val>
                                            <p:strVal val="#ppt_x"/>
                                          </p:val>
                                        </p:tav>
                                        <p:tav tm="100000">
                                          <p:val>
                                            <p:strVal val="#ppt_x"/>
                                          </p:val>
                                        </p:tav>
                                      </p:tavLst>
                                    </p:anim>
                                    <p:anim calcmode="lin" valueType="num">
                                      <p:cBhvr>
                                        <p:cTn id="32" dur="1000" fill="hold"/>
                                        <p:tgtEl>
                                          <p:spTgt spid="22"/>
                                        </p:tgtEl>
                                        <p:attrNameLst>
                                          <p:attrName>ppt_y</p:attrName>
                                        </p:attrNameLst>
                                      </p:cBhvr>
                                      <p:tavLst>
                                        <p:tav tm="0">
                                          <p:val>
                                            <p:strVal val="#ppt_y+.1"/>
                                          </p:val>
                                        </p:tav>
                                        <p:tav tm="100000">
                                          <p:val>
                                            <p:strVal val="#ppt_y"/>
                                          </p:val>
                                        </p:tav>
                                      </p:tavLst>
                                    </p:anim>
                                  </p:childTnLst>
                                </p:cTn>
                              </p:par>
                              <p:par>
                                <p:cTn id="33" presetID="42" presetClass="entr" presetSubtype="0" fill="hold" grpId="0" nodeType="withEffect">
                                  <p:stCondLst>
                                    <p:cond delay="0"/>
                                  </p:stCondLst>
                                  <p:childTnLst>
                                    <p:set>
                                      <p:cBhvr>
                                        <p:cTn id="34" dur="1" fill="hold">
                                          <p:stCondLst>
                                            <p:cond delay="0"/>
                                          </p:stCondLst>
                                        </p:cTn>
                                        <p:tgtEl>
                                          <p:spTgt spid="23"/>
                                        </p:tgtEl>
                                        <p:attrNameLst>
                                          <p:attrName>style.visibility</p:attrName>
                                        </p:attrNameLst>
                                      </p:cBhvr>
                                      <p:to>
                                        <p:strVal val="visible"/>
                                      </p:to>
                                    </p:set>
                                    <p:animEffect transition="in" filter="fade">
                                      <p:cBhvr>
                                        <p:cTn id="35" dur="1000"/>
                                        <p:tgtEl>
                                          <p:spTgt spid="23"/>
                                        </p:tgtEl>
                                      </p:cBhvr>
                                    </p:animEffect>
                                    <p:anim calcmode="lin" valueType="num">
                                      <p:cBhvr>
                                        <p:cTn id="36" dur="1000" fill="hold"/>
                                        <p:tgtEl>
                                          <p:spTgt spid="23"/>
                                        </p:tgtEl>
                                        <p:attrNameLst>
                                          <p:attrName>ppt_x</p:attrName>
                                        </p:attrNameLst>
                                      </p:cBhvr>
                                      <p:tavLst>
                                        <p:tav tm="0">
                                          <p:val>
                                            <p:strVal val="#ppt_x"/>
                                          </p:val>
                                        </p:tav>
                                        <p:tav tm="100000">
                                          <p:val>
                                            <p:strVal val="#ppt_x"/>
                                          </p:val>
                                        </p:tav>
                                      </p:tavLst>
                                    </p:anim>
                                    <p:anim calcmode="lin" valueType="num">
                                      <p:cBhvr>
                                        <p:cTn id="37" dur="1000" fill="hold"/>
                                        <p:tgtEl>
                                          <p:spTgt spid="23"/>
                                        </p:tgtEl>
                                        <p:attrNameLst>
                                          <p:attrName>ppt_y</p:attrName>
                                        </p:attrNameLst>
                                      </p:cBhvr>
                                      <p:tavLst>
                                        <p:tav tm="0">
                                          <p:val>
                                            <p:strVal val="#ppt_y+.1"/>
                                          </p:val>
                                        </p:tav>
                                        <p:tav tm="100000">
                                          <p:val>
                                            <p:strVal val="#ppt_y"/>
                                          </p:val>
                                        </p:tav>
                                      </p:tavLst>
                                    </p:anim>
                                  </p:childTnLst>
                                </p:cTn>
                              </p:par>
                              <p:par>
                                <p:cTn id="38" presetID="42" presetClass="entr" presetSubtype="0" fill="hold" grpId="0" nodeType="withEffect">
                                  <p:stCondLst>
                                    <p:cond delay="0"/>
                                  </p:stCondLst>
                                  <p:childTnLst>
                                    <p:set>
                                      <p:cBhvr>
                                        <p:cTn id="39" dur="1" fill="hold">
                                          <p:stCondLst>
                                            <p:cond delay="0"/>
                                          </p:stCondLst>
                                        </p:cTn>
                                        <p:tgtEl>
                                          <p:spTgt spid="24"/>
                                        </p:tgtEl>
                                        <p:attrNameLst>
                                          <p:attrName>style.visibility</p:attrName>
                                        </p:attrNameLst>
                                      </p:cBhvr>
                                      <p:to>
                                        <p:strVal val="visible"/>
                                      </p:to>
                                    </p:set>
                                    <p:animEffect transition="in" filter="fade">
                                      <p:cBhvr>
                                        <p:cTn id="40" dur="1000"/>
                                        <p:tgtEl>
                                          <p:spTgt spid="24"/>
                                        </p:tgtEl>
                                      </p:cBhvr>
                                    </p:animEffect>
                                    <p:anim calcmode="lin" valueType="num">
                                      <p:cBhvr>
                                        <p:cTn id="41" dur="1000" fill="hold"/>
                                        <p:tgtEl>
                                          <p:spTgt spid="24"/>
                                        </p:tgtEl>
                                        <p:attrNameLst>
                                          <p:attrName>ppt_x</p:attrName>
                                        </p:attrNameLst>
                                      </p:cBhvr>
                                      <p:tavLst>
                                        <p:tav tm="0">
                                          <p:val>
                                            <p:strVal val="#ppt_x"/>
                                          </p:val>
                                        </p:tav>
                                        <p:tav tm="100000">
                                          <p:val>
                                            <p:strVal val="#ppt_x"/>
                                          </p:val>
                                        </p:tav>
                                      </p:tavLst>
                                    </p:anim>
                                    <p:anim calcmode="lin" valueType="num">
                                      <p:cBhvr>
                                        <p:cTn id="42" dur="1000" fill="hold"/>
                                        <p:tgtEl>
                                          <p:spTgt spid="24"/>
                                        </p:tgtEl>
                                        <p:attrNameLst>
                                          <p:attrName>ppt_y</p:attrName>
                                        </p:attrNameLst>
                                      </p:cBhvr>
                                      <p:tavLst>
                                        <p:tav tm="0">
                                          <p:val>
                                            <p:strVal val="#ppt_y+.1"/>
                                          </p:val>
                                        </p:tav>
                                        <p:tav tm="100000">
                                          <p:val>
                                            <p:strVal val="#ppt_y"/>
                                          </p:val>
                                        </p:tav>
                                      </p:tavLst>
                                    </p:anim>
                                  </p:childTnLst>
                                </p:cTn>
                              </p:par>
                              <p:par>
                                <p:cTn id="43" presetID="42" presetClass="entr" presetSubtype="0" fill="hold" grpId="0" nodeType="withEffect">
                                  <p:stCondLst>
                                    <p:cond delay="0"/>
                                  </p:stCondLst>
                                  <p:childTnLst>
                                    <p:set>
                                      <p:cBhvr>
                                        <p:cTn id="44" dur="1" fill="hold">
                                          <p:stCondLst>
                                            <p:cond delay="0"/>
                                          </p:stCondLst>
                                        </p:cTn>
                                        <p:tgtEl>
                                          <p:spTgt spid="25"/>
                                        </p:tgtEl>
                                        <p:attrNameLst>
                                          <p:attrName>style.visibility</p:attrName>
                                        </p:attrNameLst>
                                      </p:cBhvr>
                                      <p:to>
                                        <p:strVal val="visible"/>
                                      </p:to>
                                    </p:set>
                                    <p:animEffect transition="in" filter="fade">
                                      <p:cBhvr>
                                        <p:cTn id="45" dur="1000"/>
                                        <p:tgtEl>
                                          <p:spTgt spid="25"/>
                                        </p:tgtEl>
                                      </p:cBhvr>
                                    </p:animEffect>
                                    <p:anim calcmode="lin" valueType="num">
                                      <p:cBhvr>
                                        <p:cTn id="46" dur="1000" fill="hold"/>
                                        <p:tgtEl>
                                          <p:spTgt spid="25"/>
                                        </p:tgtEl>
                                        <p:attrNameLst>
                                          <p:attrName>ppt_x</p:attrName>
                                        </p:attrNameLst>
                                      </p:cBhvr>
                                      <p:tavLst>
                                        <p:tav tm="0">
                                          <p:val>
                                            <p:strVal val="#ppt_x"/>
                                          </p:val>
                                        </p:tav>
                                        <p:tav tm="100000">
                                          <p:val>
                                            <p:strVal val="#ppt_x"/>
                                          </p:val>
                                        </p:tav>
                                      </p:tavLst>
                                    </p:anim>
                                    <p:anim calcmode="lin" valueType="num">
                                      <p:cBhvr>
                                        <p:cTn id="47" dur="1000" fill="hold"/>
                                        <p:tgtEl>
                                          <p:spTgt spid="25"/>
                                        </p:tgtEl>
                                        <p:attrNameLst>
                                          <p:attrName>ppt_y</p:attrName>
                                        </p:attrNameLst>
                                      </p:cBhvr>
                                      <p:tavLst>
                                        <p:tav tm="0">
                                          <p:val>
                                            <p:strVal val="#ppt_y+.1"/>
                                          </p:val>
                                        </p:tav>
                                        <p:tav tm="100000">
                                          <p:val>
                                            <p:strVal val="#ppt_y"/>
                                          </p:val>
                                        </p:tav>
                                      </p:tavLst>
                                    </p:anim>
                                  </p:childTnLst>
                                </p:cTn>
                              </p:par>
                              <p:par>
                                <p:cTn id="48" presetID="42" presetClass="entr" presetSubtype="0" fill="hold" grpId="0" nodeType="withEffect">
                                  <p:stCondLst>
                                    <p:cond delay="0"/>
                                  </p:stCondLst>
                                  <p:childTnLst>
                                    <p:set>
                                      <p:cBhvr>
                                        <p:cTn id="49" dur="1" fill="hold">
                                          <p:stCondLst>
                                            <p:cond delay="0"/>
                                          </p:stCondLst>
                                        </p:cTn>
                                        <p:tgtEl>
                                          <p:spTgt spid="26"/>
                                        </p:tgtEl>
                                        <p:attrNameLst>
                                          <p:attrName>style.visibility</p:attrName>
                                        </p:attrNameLst>
                                      </p:cBhvr>
                                      <p:to>
                                        <p:strVal val="visible"/>
                                      </p:to>
                                    </p:set>
                                    <p:animEffect transition="in" filter="fade">
                                      <p:cBhvr>
                                        <p:cTn id="50" dur="1000"/>
                                        <p:tgtEl>
                                          <p:spTgt spid="26"/>
                                        </p:tgtEl>
                                      </p:cBhvr>
                                    </p:animEffect>
                                    <p:anim calcmode="lin" valueType="num">
                                      <p:cBhvr>
                                        <p:cTn id="51" dur="1000" fill="hold"/>
                                        <p:tgtEl>
                                          <p:spTgt spid="26"/>
                                        </p:tgtEl>
                                        <p:attrNameLst>
                                          <p:attrName>ppt_x</p:attrName>
                                        </p:attrNameLst>
                                      </p:cBhvr>
                                      <p:tavLst>
                                        <p:tav tm="0">
                                          <p:val>
                                            <p:strVal val="#ppt_x"/>
                                          </p:val>
                                        </p:tav>
                                        <p:tav tm="100000">
                                          <p:val>
                                            <p:strVal val="#ppt_x"/>
                                          </p:val>
                                        </p:tav>
                                      </p:tavLst>
                                    </p:anim>
                                    <p:anim calcmode="lin" valueType="num">
                                      <p:cBhvr>
                                        <p:cTn id="52" dur="1000" fill="hold"/>
                                        <p:tgtEl>
                                          <p:spTgt spid="26"/>
                                        </p:tgtEl>
                                        <p:attrNameLst>
                                          <p:attrName>ppt_y</p:attrName>
                                        </p:attrNameLst>
                                      </p:cBhvr>
                                      <p:tavLst>
                                        <p:tav tm="0">
                                          <p:val>
                                            <p:strVal val="#ppt_y+.1"/>
                                          </p:val>
                                        </p:tav>
                                        <p:tav tm="100000">
                                          <p:val>
                                            <p:strVal val="#ppt_y"/>
                                          </p:val>
                                        </p:tav>
                                      </p:tavLst>
                                    </p:anim>
                                  </p:childTnLst>
                                </p:cTn>
                              </p:par>
                              <p:par>
                                <p:cTn id="53" presetID="42" presetClass="entr" presetSubtype="0" fill="hold" grpId="0" nodeType="withEffect">
                                  <p:stCondLst>
                                    <p:cond delay="0"/>
                                  </p:stCondLst>
                                  <p:childTnLst>
                                    <p:set>
                                      <p:cBhvr>
                                        <p:cTn id="54" dur="1" fill="hold">
                                          <p:stCondLst>
                                            <p:cond delay="0"/>
                                          </p:stCondLst>
                                        </p:cTn>
                                        <p:tgtEl>
                                          <p:spTgt spid="27"/>
                                        </p:tgtEl>
                                        <p:attrNameLst>
                                          <p:attrName>style.visibility</p:attrName>
                                        </p:attrNameLst>
                                      </p:cBhvr>
                                      <p:to>
                                        <p:strVal val="visible"/>
                                      </p:to>
                                    </p:set>
                                    <p:animEffect transition="in" filter="fade">
                                      <p:cBhvr>
                                        <p:cTn id="55" dur="1000"/>
                                        <p:tgtEl>
                                          <p:spTgt spid="27"/>
                                        </p:tgtEl>
                                      </p:cBhvr>
                                    </p:animEffect>
                                    <p:anim calcmode="lin" valueType="num">
                                      <p:cBhvr>
                                        <p:cTn id="56" dur="1000" fill="hold"/>
                                        <p:tgtEl>
                                          <p:spTgt spid="27"/>
                                        </p:tgtEl>
                                        <p:attrNameLst>
                                          <p:attrName>ppt_x</p:attrName>
                                        </p:attrNameLst>
                                      </p:cBhvr>
                                      <p:tavLst>
                                        <p:tav tm="0">
                                          <p:val>
                                            <p:strVal val="#ppt_x"/>
                                          </p:val>
                                        </p:tav>
                                        <p:tav tm="100000">
                                          <p:val>
                                            <p:strVal val="#ppt_x"/>
                                          </p:val>
                                        </p:tav>
                                      </p:tavLst>
                                    </p:anim>
                                    <p:anim calcmode="lin" valueType="num">
                                      <p:cBhvr>
                                        <p:cTn id="57" dur="1000" fill="hold"/>
                                        <p:tgtEl>
                                          <p:spTgt spid="27"/>
                                        </p:tgtEl>
                                        <p:attrNameLst>
                                          <p:attrName>ppt_y</p:attrName>
                                        </p:attrNameLst>
                                      </p:cBhvr>
                                      <p:tavLst>
                                        <p:tav tm="0">
                                          <p:val>
                                            <p:strVal val="#ppt_y+.1"/>
                                          </p:val>
                                        </p:tav>
                                        <p:tav tm="100000">
                                          <p:val>
                                            <p:strVal val="#ppt_y"/>
                                          </p:val>
                                        </p:tav>
                                      </p:tavLst>
                                    </p:anim>
                                  </p:childTnLst>
                                </p:cTn>
                              </p:par>
                              <p:par>
                                <p:cTn id="58" presetID="42" presetClass="entr" presetSubtype="0" fill="hold" grpId="0" nodeType="withEffect">
                                  <p:stCondLst>
                                    <p:cond delay="0"/>
                                  </p:stCondLst>
                                  <p:childTnLst>
                                    <p:set>
                                      <p:cBhvr>
                                        <p:cTn id="59" dur="1" fill="hold">
                                          <p:stCondLst>
                                            <p:cond delay="0"/>
                                          </p:stCondLst>
                                        </p:cTn>
                                        <p:tgtEl>
                                          <p:spTgt spid="28"/>
                                        </p:tgtEl>
                                        <p:attrNameLst>
                                          <p:attrName>style.visibility</p:attrName>
                                        </p:attrNameLst>
                                      </p:cBhvr>
                                      <p:to>
                                        <p:strVal val="visible"/>
                                      </p:to>
                                    </p:set>
                                    <p:animEffect transition="in" filter="fade">
                                      <p:cBhvr>
                                        <p:cTn id="60" dur="1000"/>
                                        <p:tgtEl>
                                          <p:spTgt spid="28"/>
                                        </p:tgtEl>
                                      </p:cBhvr>
                                    </p:animEffect>
                                    <p:anim calcmode="lin" valueType="num">
                                      <p:cBhvr>
                                        <p:cTn id="61" dur="1000" fill="hold"/>
                                        <p:tgtEl>
                                          <p:spTgt spid="28"/>
                                        </p:tgtEl>
                                        <p:attrNameLst>
                                          <p:attrName>ppt_x</p:attrName>
                                        </p:attrNameLst>
                                      </p:cBhvr>
                                      <p:tavLst>
                                        <p:tav tm="0">
                                          <p:val>
                                            <p:strVal val="#ppt_x"/>
                                          </p:val>
                                        </p:tav>
                                        <p:tav tm="100000">
                                          <p:val>
                                            <p:strVal val="#ppt_x"/>
                                          </p:val>
                                        </p:tav>
                                      </p:tavLst>
                                    </p:anim>
                                    <p:anim calcmode="lin" valueType="num">
                                      <p:cBhvr>
                                        <p:cTn id="62" dur="1000" fill="hold"/>
                                        <p:tgtEl>
                                          <p:spTgt spid="28"/>
                                        </p:tgtEl>
                                        <p:attrNameLst>
                                          <p:attrName>ppt_y</p:attrName>
                                        </p:attrNameLst>
                                      </p:cBhvr>
                                      <p:tavLst>
                                        <p:tav tm="0">
                                          <p:val>
                                            <p:strVal val="#ppt_y+.1"/>
                                          </p:val>
                                        </p:tav>
                                        <p:tav tm="100000">
                                          <p:val>
                                            <p:strVal val="#ppt_y"/>
                                          </p:val>
                                        </p:tav>
                                      </p:tavLst>
                                    </p:anim>
                                  </p:childTnLst>
                                </p:cTn>
                              </p:par>
                              <p:par>
                                <p:cTn id="63" presetID="42" presetClass="entr" presetSubtype="0" fill="hold" grpId="0" nodeType="withEffect">
                                  <p:stCondLst>
                                    <p:cond delay="0"/>
                                  </p:stCondLst>
                                  <p:childTnLst>
                                    <p:set>
                                      <p:cBhvr>
                                        <p:cTn id="64" dur="1" fill="hold">
                                          <p:stCondLst>
                                            <p:cond delay="0"/>
                                          </p:stCondLst>
                                        </p:cTn>
                                        <p:tgtEl>
                                          <p:spTgt spid="29"/>
                                        </p:tgtEl>
                                        <p:attrNameLst>
                                          <p:attrName>style.visibility</p:attrName>
                                        </p:attrNameLst>
                                      </p:cBhvr>
                                      <p:to>
                                        <p:strVal val="visible"/>
                                      </p:to>
                                    </p:set>
                                    <p:animEffect transition="in" filter="fade">
                                      <p:cBhvr>
                                        <p:cTn id="65" dur="1000"/>
                                        <p:tgtEl>
                                          <p:spTgt spid="29"/>
                                        </p:tgtEl>
                                      </p:cBhvr>
                                    </p:animEffect>
                                    <p:anim calcmode="lin" valueType="num">
                                      <p:cBhvr>
                                        <p:cTn id="66" dur="1000" fill="hold"/>
                                        <p:tgtEl>
                                          <p:spTgt spid="29"/>
                                        </p:tgtEl>
                                        <p:attrNameLst>
                                          <p:attrName>ppt_x</p:attrName>
                                        </p:attrNameLst>
                                      </p:cBhvr>
                                      <p:tavLst>
                                        <p:tav tm="0">
                                          <p:val>
                                            <p:strVal val="#ppt_x"/>
                                          </p:val>
                                        </p:tav>
                                        <p:tav tm="100000">
                                          <p:val>
                                            <p:strVal val="#ppt_x"/>
                                          </p:val>
                                        </p:tav>
                                      </p:tavLst>
                                    </p:anim>
                                    <p:anim calcmode="lin" valueType="num">
                                      <p:cBhvr>
                                        <p:cTn id="67" dur="1000" fill="hold"/>
                                        <p:tgtEl>
                                          <p:spTgt spid="29"/>
                                        </p:tgtEl>
                                        <p:attrNameLst>
                                          <p:attrName>ppt_y</p:attrName>
                                        </p:attrNameLst>
                                      </p:cBhvr>
                                      <p:tavLst>
                                        <p:tav tm="0">
                                          <p:val>
                                            <p:strVal val="#ppt_y+.1"/>
                                          </p:val>
                                        </p:tav>
                                        <p:tav tm="100000">
                                          <p:val>
                                            <p:strVal val="#ppt_y"/>
                                          </p:val>
                                        </p:tav>
                                      </p:tavLst>
                                    </p:anim>
                                  </p:childTnLst>
                                </p:cTn>
                              </p:par>
                              <p:par>
                                <p:cTn id="68" presetID="42" presetClass="entr" presetSubtype="0" fill="hold" grpId="0" nodeType="withEffect">
                                  <p:stCondLst>
                                    <p:cond delay="0"/>
                                  </p:stCondLst>
                                  <p:childTnLst>
                                    <p:set>
                                      <p:cBhvr>
                                        <p:cTn id="69" dur="1" fill="hold">
                                          <p:stCondLst>
                                            <p:cond delay="0"/>
                                          </p:stCondLst>
                                        </p:cTn>
                                        <p:tgtEl>
                                          <p:spTgt spid="30"/>
                                        </p:tgtEl>
                                        <p:attrNameLst>
                                          <p:attrName>style.visibility</p:attrName>
                                        </p:attrNameLst>
                                      </p:cBhvr>
                                      <p:to>
                                        <p:strVal val="visible"/>
                                      </p:to>
                                    </p:set>
                                    <p:animEffect transition="in" filter="fade">
                                      <p:cBhvr>
                                        <p:cTn id="70" dur="1000"/>
                                        <p:tgtEl>
                                          <p:spTgt spid="30"/>
                                        </p:tgtEl>
                                      </p:cBhvr>
                                    </p:animEffect>
                                    <p:anim calcmode="lin" valueType="num">
                                      <p:cBhvr>
                                        <p:cTn id="71" dur="1000" fill="hold"/>
                                        <p:tgtEl>
                                          <p:spTgt spid="30"/>
                                        </p:tgtEl>
                                        <p:attrNameLst>
                                          <p:attrName>ppt_x</p:attrName>
                                        </p:attrNameLst>
                                      </p:cBhvr>
                                      <p:tavLst>
                                        <p:tav tm="0">
                                          <p:val>
                                            <p:strVal val="#ppt_x"/>
                                          </p:val>
                                        </p:tav>
                                        <p:tav tm="100000">
                                          <p:val>
                                            <p:strVal val="#ppt_x"/>
                                          </p:val>
                                        </p:tav>
                                      </p:tavLst>
                                    </p:anim>
                                    <p:anim calcmode="lin" valueType="num">
                                      <p:cBhvr>
                                        <p:cTn id="72"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21" grpId="0" animBg="1"/>
      <p:bldP spid="22" grpId="0"/>
      <p:bldP spid="23" grpId="0" animBg="1"/>
      <p:bldP spid="24" grpId="0"/>
      <p:bldP spid="25" grpId="0" animBg="1"/>
      <p:bldP spid="26" grpId="0"/>
      <p:bldP spid="27" grpId="0" animBg="1"/>
      <p:bldP spid="28" grpId="0"/>
      <p:bldP spid="29" grpId="0" animBg="1"/>
      <p:bldP spid="30"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F2ED07-B109-4467-AF3F-3C171943A7D1}"/>
              </a:ext>
            </a:extLst>
          </p:cNvPr>
          <p:cNvSpPr>
            <a:spLocks noGrp="1"/>
          </p:cNvSpPr>
          <p:nvPr>
            <p:ph type="title"/>
          </p:nvPr>
        </p:nvSpPr>
        <p:spPr>
          <a:xfrm>
            <a:off x="51862" y="-99833"/>
            <a:ext cx="6624000" cy="504000"/>
          </a:xfrm>
        </p:spPr>
        <p:txBody>
          <a:bodyPr/>
          <a:lstStyle/>
          <a:p>
            <a:r>
              <a:rPr lang="en-US" dirty="0"/>
              <a:t>Product ( Team | Project) Technology Fingerprint - template</a:t>
            </a:r>
          </a:p>
        </p:txBody>
      </p:sp>
      <p:sp>
        <p:nvSpPr>
          <p:cNvPr id="4" name="Footer Placeholder 3">
            <a:extLst>
              <a:ext uri="{FF2B5EF4-FFF2-40B4-BE49-F238E27FC236}">
                <a16:creationId xmlns:a16="http://schemas.microsoft.com/office/drawing/2014/main" id="{40CCB912-3DAA-4E18-8506-112B8BC9920D}"/>
              </a:ext>
            </a:extLst>
          </p:cNvPr>
          <p:cNvSpPr>
            <a:spLocks noGrp="1"/>
          </p:cNvSpPr>
          <p:nvPr>
            <p:ph type="ftr" sz="quarter" idx="11"/>
          </p:nvPr>
        </p:nvSpPr>
        <p:spPr/>
        <p:txBody>
          <a:bodyPr/>
          <a:lstStyle/>
          <a:p>
            <a:r>
              <a:rPr lang="en-US"/>
              <a:t>Who Wants to Become an IT Architect? - DigitalXChange 2022</a:t>
            </a:r>
            <a:endParaRPr lang="nl-NL"/>
          </a:p>
        </p:txBody>
      </p:sp>
      <p:sp>
        <p:nvSpPr>
          <p:cNvPr id="5" name="Rectangle 4">
            <a:extLst>
              <a:ext uri="{FF2B5EF4-FFF2-40B4-BE49-F238E27FC236}">
                <a16:creationId xmlns:a16="http://schemas.microsoft.com/office/drawing/2014/main" id="{3742D444-2B82-41E6-8DB5-0B0817BB95CC}"/>
              </a:ext>
            </a:extLst>
          </p:cNvPr>
          <p:cNvSpPr/>
          <p:nvPr/>
        </p:nvSpPr>
        <p:spPr>
          <a:xfrm>
            <a:off x="1668499" y="1482108"/>
            <a:ext cx="4861932" cy="591424"/>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2">
                    <a:lumMod val="75000"/>
                  </a:schemeClr>
                </a:solidFill>
              </a:rPr>
              <a:t>Front End</a:t>
            </a:r>
          </a:p>
        </p:txBody>
      </p:sp>
      <p:sp>
        <p:nvSpPr>
          <p:cNvPr id="6" name="Rectangle 5">
            <a:extLst>
              <a:ext uri="{FF2B5EF4-FFF2-40B4-BE49-F238E27FC236}">
                <a16:creationId xmlns:a16="http://schemas.microsoft.com/office/drawing/2014/main" id="{7ABFD2A9-85C1-43BF-8CE3-1CF9CD0A1871}"/>
              </a:ext>
            </a:extLst>
          </p:cNvPr>
          <p:cNvSpPr/>
          <p:nvPr/>
        </p:nvSpPr>
        <p:spPr>
          <a:xfrm>
            <a:off x="1668499" y="3864752"/>
            <a:ext cx="4861932" cy="825190"/>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a:p>
            <a:pPr algn="ctr"/>
            <a:r>
              <a:rPr lang="en-US" dirty="0"/>
              <a:t>Infrastructure</a:t>
            </a:r>
          </a:p>
        </p:txBody>
      </p:sp>
      <p:sp>
        <p:nvSpPr>
          <p:cNvPr id="7" name="Rectangle 6">
            <a:extLst>
              <a:ext uri="{FF2B5EF4-FFF2-40B4-BE49-F238E27FC236}">
                <a16:creationId xmlns:a16="http://schemas.microsoft.com/office/drawing/2014/main" id="{4EA19F4A-3835-4CF4-BC9D-24805712F379}"/>
              </a:ext>
            </a:extLst>
          </p:cNvPr>
          <p:cNvSpPr/>
          <p:nvPr/>
        </p:nvSpPr>
        <p:spPr>
          <a:xfrm>
            <a:off x="1668499" y="2186830"/>
            <a:ext cx="4861932" cy="591424"/>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2">
                    <a:lumMod val="75000"/>
                  </a:schemeClr>
                </a:solidFill>
              </a:rPr>
              <a:t>Back End Business Logic</a:t>
            </a:r>
          </a:p>
        </p:txBody>
      </p:sp>
      <p:sp>
        <p:nvSpPr>
          <p:cNvPr id="8" name="Rectangle 7">
            <a:extLst>
              <a:ext uri="{FF2B5EF4-FFF2-40B4-BE49-F238E27FC236}">
                <a16:creationId xmlns:a16="http://schemas.microsoft.com/office/drawing/2014/main" id="{32B0F9EE-5A18-4681-9C06-AEB13E0922A8}"/>
              </a:ext>
            </a:extLst>
          </p:cNvPr>
          <p:cNvSpPr/>
          <p:nvPr/>
        </p:nvSpPr>
        <p:spPr>
          <a:xfrm>
            <a:off x="1668499" y="2891552"/>
            <a:ext cx="4861932" cy="8775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Platform</a:t>
            </a:r>
          </a:p>
          <a:p>
            <a:pPr algn="ctr"/>
            <a:endParaRPr lang="en-US" dirty="0"/>
          </a:p>
          <a:p>
            <a:pPr algn="ctr"/>
            <a:endParaRPr lang="en-US" dirty="0"/>
          </a:p>
          <a:p>
            <a:pPr algn="ctr"/>
            <a:endParaRPr lang="en-US" dirty="0"/>
          </a:p>
        </p:txBody>
      </p:sp>
      <p:sp>
        <p:nvSpPr>
          <p:cNvPr id="9" name="Speech Bubble: Rectangle 8">
            <a:extLst>
              <a:ext uri="{FF2B5EF4-FFF2-40B4-BE49-F238E27FC236}">
                <a16:creationId xmlns:a16="http://schemas.microsoft.com/office/drawing/2014/main" id="{4927FC17-69AD-4D07-B0EF-2528EA3483F8}"/>
              </a:ext>
            </a:extLst>
          </p:cNvPr>
          <p:cNvSpPr/>
          <p:nvPr/>
        </p:nvSpPr>
        <p:spPr>
          <a:xfrm>
            <a:off x="54352" y="3935946"/>
            <a:ext cx="1680117" cy="674693"/>
          </a:xfrm>
          <a:prstGeom prst="wedgeRectCallout">
            <a:avLst>
              <a:gd name="adj1" fmla="val 62550"/>
              <a:gd name="adj2" fmla="val -15732"/>
            </a:avLst>
          </a:prstGeom>
          <a:solidFill>
            <a:schemeClr val="accent3">
              <a:lumMod val="20000"/>
              <a:lumOff val="80000"/>
              <a:alpha val="8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Compute (VM, Bare Metal), Network, VPN, Storage, Firewall, Load Balancer (level 4), Appliances, Engineered Systems, on prem hardware</a:t>
            </a:r>
          </a:p>
        </p:txBody>
      </p:sp>
      <p:sp>
        <p:nvSpPr>
          <p:cNvPr id="11" name="Rectangle 10">
            <a:extLst>
              <a:ext uri="{FF2B5EF4-FFF2-40B4-BE49-F238E27FC236}">
                <a16:creationId xmlns:a16="http://schemas.microsoft.com/office/drawing/2014/main" id="{C877546B-1BFD-45CD-8A0C-96D67D50368D}"/>
              </a:ext>
            </a:extLst>
          </p:cNvPr>
          <p:cNvSpPr/>
          <p:nvPr/>
        </p:nvSpPr>
        <p:spPr>
          <a:xfrm>
            <a:off x="2896415" y="3395229"/>
            <a:ext cx="1315843" cy="305106"/>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100" dirty="0"/>
              <a:t>Data Persistence</a:t>
            </a:r>
          </a:p>
        </p:txBody>
      </p:sp>
      <p:sp>
        <p:nvSpPr>
          <p:cNvPr id="12" name="Speech Bubble: Rectangle 11">
            <a:extLst>
              <a:ext uri="{FF2B5EF4-FFF2-40B4-BE49-F238E27FC236}">
                <a16:creationId xmlns:a16="http://schemas.microsoft.com/office/drawing/2014/main" id="{202BFCE0-66D2-4E92-8C5C-3A64F1A72B94}"/>
              </a:ext>
            </a:extLst>
          </p:cNvPr>
          <p:cNvSpPr/>
          <p:nvPr/>
        </p:nvSpPr>
        <p:spPr>
          <a:xfrm>
            <a:off x="2821824" y="3747696"/>
            <a:ext cx="1129990" cy="483220"/>
          </a:xfrm>
          <a:prstGeom prst="wedgeRectCallout">
            <a:avLst>
              <a:gd name="adj1" fmla="val -12137"/>
              <a:gd name="adj2" fmla="val -71284"/>
            </a:avLst>
          </a:prstGeom>
          <a:solidFill>
            <a:schemeClr val="accent3">
              <a:lumMod val="20000"/>
              <a:lumOff val="80000"/>
              <a:alpha val="8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Database, Event Bus, Cache, Data Lake, Streams, Blockchain</a:t>
            </a:r>
          </a:p>
        </p:txBody>
      </p:sp>
      <p:sp>
        <p:nvSpPr>
          <p:cNvPr id="13" name="Speech Bubble: Rectangle 12">
            <a:extLst>
              <a:ext uri="{FF2B5EF4-FFF2-40B4-BE49-F238E27FC236}">
                <a16:creationId xmlns:a16="http://schemas.microsoft.com/office/drawing/2014/main" id="{07D1DC52-FE72-4B11-9F8F-EDB5A62C4803}"/>
              </a:ext>
            </a:extLst>
          </p:cNvPr>
          <p:cNvSpPr/>
          <p:nvPr/>
        </p:nvSpPr>
        <p:spPr>
          <a:xfrm>
            <a:off x="54352" y="979651"/>
            <a:ext cx="1680117" cy="483220"/>
          </a:xfrm>
          <a:prstGeom prst="wedgeRectCallout">
            <a:avLst>
              <a:gd name="adj1" fmla="val 50333"/>
              <a:gd name="adj2" fmla="val 77947"/>
            </a:avLst>
          </a:prstGeom>
          <a:solidFill>
            <a:schemeClr val="accent3">
              <a:lumMod val="20000"/>
              <a:lumOff val="80000"/>
              <a:alpha val="8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UI &amp; API technologie (web app, mobile app, chatbot, REST &amp; Graph QL API, </a:t>
            </a:r>
            <a:r>
              <a:rPr lang="en-US" sz="800" dirty="0" err="1">
                <a:solidFill>
                  <a:schemeClr val="tx1"/>
                </a:solidFill>
              </a:rPr>
              <a:t>WebService</a:t>
            </a:r>
            <a:r>
              <a:rPr lang="en-US" sz="800" dirty="0">
                <a:solidFill>
                  <a:schemeClr val="tx1"/>
                </a:solidFill>
              </a:rPr>
              <a:t>), IoT &amp; Edge Device</a:t>
            </a:r>
          </a:p>
        </p:txBody>
      </p:sp>
      <p:sp>
        <p:nvSpPr>
          <p:cNvPr id="14" name="Rectangle 13">
            <a:extLst>
              <a:ext uri="{FF2B5EF4-FFF2-40B4-BE49-F238E27FC236}">
                <a16:creationId xmlns:a16="http://schemas.microsoft.com/office/drawing/2014/main" id="{EBBF4BE9-C874-49D9-A5C3-8D7F41B2BD2E}"/>
              </a:ext>
            </a:extLst>
          </p:cNvPr>
          <p:cNvSpPr/>
          <p:nvPr/>
        </p:nvSpPr>
        <p:spPr>
          <a:xfrm>
            <a:off x="1869221" y="1662707"/>
            <a:ext cx="1597404" cy="333966"/>
          </a:xfrm>
          <a:prstGeom prst="rect">
            <a:avLst/>
          </a:prstGeom>
          <a:solidFill>
            <a:schemeClr val="accent6">
              <a:lumMod val="40000"/>
              <a:lumOff val="60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00" dirty="0"/>
              <a:t>User Interface</a:t>
            </a:r>
          </a:p>
        </p:txBody>
      </p:sp>
      <p:sp>
        <p:nvSpPr>
          <p:cNvPr id="15" name="Rectangle 14">
            <a:extLst>
              <a:ext uri="{FF2B5EF4-FFF2-40B4-BE49-F238E27FC236}">
                <a16:creationId xmlns:a16="http://schemas.microsoft.com/office/drawing/2014/main" id="{A1E24DAA-3BE2-41D5-AA40-2C952E35F593}"/>
              </a:ext>
            </a:extLst>
          </p:cNvPr>
          <p:cNvSpPr/>
          <p:nvPr/>
        </p:nvSpPr>
        <p:spPr>
          <a:xfrm>
            <a:off x="4687231" y="1652407"/>
            <a:ext cx="1597404" cy="333966"/>
          </a:xfrm>
          <a:prstGeom prst="rect">
            <a:avLst/>
          </a:prstGeom>
          <a:solidFill>
            <a:schemeClr val="accent6">
              <a:lumMod val="40000"/>
              <a:lumOff val="60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050" dirty="0"/>
              <a:t>Programmatic Interface</a:t>
            </a:r>
          </a:p>
        </p:txBody>
      </p:sp>
      <p:sp>
        <p:nvSpPr>
          <p:cNvPr id="16" name="Rectangle 15">
            <a:extLst>
              <a:ext uri="{FF2B5EF4-FFF2-40B4-BE49-F238E27FC236}">
                <a16:creationId xmlns:a16="http://schemas.microsoft.com/office/drawing/2014/main" id="{34C94A23-E38B-45FA-B32F-D1C2D2B7774A}"/>
              </a:ext>
            </a:extLst>
          </p:cNvPr>
          <p:cNvSpPr/>
          <p:nvPr/>
        </p:nvSpPr>
        <p:spPr>
          <a:xfrm>
            <a:off x="4325740" y="3395229"/>
            <a:ext cx="784772" cy="305106"/>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100" dirty="0"/>
              <a:t>Security</a:t>
            </a:r>
          </a:p>
        </p:txBody>
      </p:sp>
      <p:sp>
        <p:nvSpPr>
          <p:cNvPr id="17" name="Speech Bubble: Rectangle 16">
            <a:extLst>
              <a:ext uri="{FF2B5EF4-FFF2-40B4-BE49-F238E27FC236}">
                <a16:creationId xmlns:a16="http://schemas.microsoft.com/office/drawing/2014/main" id="{92CE2B9F-0B77-42E8-9998-3092D0FF3B7E}"/>
              </a:ext>
            </a:extLst>
          </p:cNvPr>
          <p:cNvSpPr/>
          <p:nvPr/>
        </p:nvSpPr>
        <p:spPr>
          <a:xfrm>
            <a:off x="3988985" y="3747696"/>
            <a:ext cx="1235006" cy="591424"/>
          </a:xfrm>
          <a:prstGeom prst="wedgeRectCallout">
            <a:avLst>
              <a:gd name="adj1" fmla="val 18551"/>
              <a:gd name="adj2" fmla="val -67996"/>
            </a:avLst>
          </a:prstGeom>
          <a:solidFill>
            <a:schemeClr val="accent3">
              <a:lumMod val="20000"/>
              <a:lumOff val="80000"/>
              <a:alpha val="8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Identity &amp; Access Management, Authorization, Key Vault, Audit, SIEM, </a:t>
            </a:r>
          </a:p>
        </p:txBody>
      </p:sp>
      <p:sp>
        <p:nvSpPr>
          <p:cNvPr id="18" name="Rectangle 17">
            <a:extLst>
              <a:ext uri="{FF2B5EF4-FFF2-40B4-BE49-F238E27FC236}">
                <a16:creationId xmlns:a16="http://schemas.microsoft.com/office/drawing/2014/main" id="{E3C51ED6-582E-4C95-9188-84800C715B40}"/>
              </a:ext>
            </a:extLst>
          </p:cNvPr>
          <p:cNvSpPr/>
          <p:nvPr/>
        </p:nvSpPr>
        <p:spPr>
          <a:xfrm>
            <a:off x="5181136" y="3395229"/>
            <a:ext cx="1315843" cy="305106"/>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000" dirty="0"/>
              <a:t>Generic Operational Facilities</a:t>
            </a:r>
          </a:p>
        </p:txBody>
      </p:sp>
      <p:sp>
        <p:nvSpPr>
          <p:cNvPr id="19" name="Speech Bubble: Rectangle 18">
            <a:extLst>
              <a:ext uri="{FF2B5EF4-FFF2-40B4-BE49-F238E27FC236}">
                <a16:creationId xmlns:a16="http://schemas.microsoft.com/office/drawing/2014/main" id="{B9587C6D-1DC1-4F7E-8B68-32ADAEBAD84A}"/>
              </a:ext>
            </a:extLst>
          </p:cNvPr>
          <p:cNvSpPr/>
          <p:nvPr/>
        </p:nvSpPr>
        <p:spPr>
          <a:xfrm>
            <a:off x="5386173" y="3907876"/>
            <a:ext cx="1820428" cy="674693"/>
          </a:xfrm>
          <a:prstGeom prst="wedgeRectCallout">
            <a:avLst>
              <a:gd name="adj1" fmla="val -4877"/>
              <a:gd name="adj2" fmla="val -93678"/>
            </a:avLst>
          </a:prstGeom>
          <a:solidFill>
            <a:schemeClr val="accent3">
              <a:lumMod val="20000"/>
              <a:lumOff val="80000"/>
              <a:alpha val="8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Monitoring, Log Mgt &amp; Analysis, Cloud Cost Control, Health checks, Alerts &amp; Notifications, Job Scheduling &amp; Mgt, Resource Management, Configuration</a:t>
            </a:r>
          </a:p>
        </p:txBody>
      </p:sp>
      <p:sp>
        <p:nvSpPr>
          <p:cNvPr id="20" name="Rectangle 19">
            <a:extLst>
              <a:ext uri="{FF2B5EF4-FFF2-40B4-BE49-F238E27FC236}">
                <a16:creationId xmlns:a16="http://schemas.microsoft.com/office/drawing/2014/main" id="{A52D8845-509C-4D13-86E0-842146094597}"/>
              </a:ext>
            </a:extLst>
          </p:cNvPr>
          <p:cNvSpPr/>
          <p:nvPr/>
        </p:nvSpPr>
        <p:spPr>
          <a:xfrm>
            <a:off x="1809748" y="3395229"/>
            <a:ext cx="944138" cy="305106"/>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100" dirty="0"/>
              <a:t>Application Runtime</a:t>
            </a:r>
          </a:p>
        </p:txBody>
      </p:sp>
      <p:sp>
        <p:nvSpPr>
          <p:cNvPr id="10" name="Speech Bubble: Rectangle 9">
            <a:extLst>
              <a:ext uri="{FF2B5EF4-FFF2-40B4-BE49-F238E27FC236}">
                <a16:creationId xmlns:a16="http://schemas.microsoft.com/office/drawing/2014/main" id="{E13C1FE3-3362-43BE-B849-882856EB7D39}"/>
              </a:ext>
            </a:extLst>
          </p:cNvPr>
          <p:cNvSpPr/>
          <p:nvPr/>
        </p:nvSpPr>
        <p:spPr>
          <a:xfrm>
            <a:off x="320827" y="3137608"/>
            <a:ext cx="1376254" cy="674693"/>
          </a:xfrm>
          <a:prstGeom prst="wedgeRectCallout">
            <a:avLst>
              <a:gd name="adj1" fmla="val 65502"/>
              <a:gd name="adj2" fmla="val 11814"/>
            </a:avLst>
          </a:prstGeom>
          <a:solidFill>
            <a:schemeClr val="accent3">
              <a:lumMod val="20000"/>
              <a:lumOff val="80000"/>
              <a:alpha val="8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Container Platform, Serverless Functions, Operating System, Language Runtime, Web &amp; Application Server</a:t>
            </a:r>
          </a:p>
        </p:txBody>
      </p:sp>
      <p:sp>
        <p:nvSpPr>
          <p:cNvPr id="22" name="Rectangle 21">
            <a:extLst>
              <a:ext uri="{FF2B5EF4-FFF2-40B4-BE49-F238E27FC236}">
                <a16:creationId xmlns:a16="http://schemas.microsoft.com/office/drawing/2014/main" id="{C3237CFE-1DC1-4407-BB6B-D85E28AF2C6C}"/>
              </a:ext>
            </a:extLst>
          </p:cNvPr>
          <p:cNvSpPr/>
          <p:nvPr/>
        </p:nvSpPr>
        <p:spPr>
          <a:xfrm>
            <a:off x="1905457" y="3013980"/>
            <a:ext cx="1786054" cy="305106"/>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900" dirty="0"/>
              <a:t>Managed PaaS or stand- alone products (OSS or COTS)</a:t>
            </a:r>
          </a:p>
        </p:txBody>
      </p:sp>
      <p:sp>
        <p:nvSpPr>
          <p:cNvPr id="21" name="Speech Bubble: Rectangle 20">
            <a:extLst>
              <a:ext uri="{FF2B5EF4-FFF2-40B4-BE49-F238E27FC236}">
                <a16:creationId xmlns:a16="http://schemas.microsoft.com/office/drawing/2014/main" id="{BA7F5A62-C447-48E8-B213-E3883AC09273}"/>
              </a:ext>
            </a:extLst>
          </p:cNvPr>
          <p:cNvSpPr/>
          <p:nvPr/>
        </p:nvSpPr>
        <p:spPr>
          <a:xfrm>
            <a:off x="54352" y="1842586"/>
            <a:ext cx="1372375" cy="1167389"/>
          </a:xfrm>
          <a:prstGeom prst="wedgeRectCallout">
            <a:avLst>
              <a:gd name="adj1" fmla="val 88322"/>
              <a:gd name="adj2" fmla="val 59453"/>
            </a:avLst>
          </a:prstGeom>
          <a:solidFill>
            <a:schemeClr val="accent3">
              <a:lumMod val="20000"/>
              <a:lumOff val="80000"/>
              <a:alpha val="8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API Management, Load Balancer (level 7), ETL/Data Pipeline, Data Connectors, Data Catalog, CDN, Data Analysis &amp; Visualization, Device Management, Digital Twin, Streaming Analytics, AI</a:t>
            </a:r>
          </a:p>
        </p:txBody>
      </p:sp>
      <p:sp>
        <p:nvSpPr>
          <p:cNvPr id="23" name="Rectangle 22">
            <a:extLst>
              <a:ext uri="{FF2B5EF4-FFF2-40B4-BE49-F238E27FC236}">
                <a16:creationId xmlns:a16="http://schemas.microsoft.com/office/drawing/2014/main" id="{BCA9FB28-AFCE-44F3-B84F-6B1B6ECB58F5}"/>
              </a:ext>
            </a:extLst>
          </p:cNvPr>
          <p:cNvSpPr/>
          <p:nvPr/>
        </p:nvSpPr>
        <p:spPr>
          <a:xfrm>
            <a:off x="4212258" y="359362"/>
            <a:ext cx="2284720" cy="59142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SaaS of on-prem standard applications</a:t>
            </a:r>
          </a:p>
        </p:txBody>
      </p:sp>
      <p:sp>
        <p:nvSpPr>
          <p:cNvPr id="24" name="Right Brace 23">
            <a:extLst>
              <a:ext uri="{FF2B5EF4-FFF2-40B4-BE49-F238E27FC236}">
                <a16:creationId xmlns:a16="http://schemas.microsoft.com/office/drawing/2014/main" id="{4D602716-A44C-4A38-90F3-8E325C8F19A1}"/>
              </a:ext>
            </a:extLst>
          </p:cNvPr>
          <p:cNvSpPr/>
          <p:nvPr/>
        </p:nvSpPr>
        <p:spPr>
          <a:xfrm>
            <a:off x="6597804" y="1425459"/>
            <a:ext cx="156117" cy="140944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TextBox 24">
            <a:extLst>
              <a:ext uri="{FF2B5EF4-FFF2-40B4-BE49-F238E27FC236}">
                <a16:creationId xmlns:a16="http://schemas.microsoft.com/office/drawing/2014/main" id="{3A33F692-0C49-4373-9824-7E9E33B2E365}"/>
              </a:ext>
            </a:extLst>
          </p:cNvPr>
          <p:cNvSpPr txBox="1"/>
          <p:nvPr/>
        </p:nvSpPr>
        <p:spPr>
          <a:xfrm rot="5400000">
            <a:off x="6418839" y="2004810"/>
            <a:ext cx="984244" cy="400110"/>
          </a:xfrm>
          <a:prstGeom prst="rect">
            <a:avLst/>
          </a:prstGeom>
          <a:noFill/>
        </p:spPr>
        <p:txBody>
          <a:bodyPr wrap="none" lIns="0" tIns="0" rIns="0" bIns="0" rtlCol="0">
            <a:spAutoFit/>
          </a:bodyPr>
          <a:lstStyle/>
          <a:p>
            <a:r>
              <a:rPr lang="en-US" sz="1300" dirty="0"/>
              <a:t>Application</a:t>
            </a:r>
          </a:p>
          <a:p>
            <a:r>
              <a:rPr lang="en-US" sz="1300" dirty="0" err="1"/>
              <a:t>Develpoment</a:t>
            </a:r>
            <a:endParaRPr lang="en-US" sz="1300" dirty="0"/>
          </a:p>
        </p:txBody>
      </p:sp>
      <p:sp>
        <p:nvSpPr>
          <p:cNvPr id="26" name="TextBox 25">
            <a:extLst>
              <a:ext uri="{FF2B5EF4-FFF2-40B4-BE49-F238E27FC236}">
                <a16:creationId xmlns:a16="http://schemas.microsoft.com/office/drawing/2014/main" id="{67A5D82B-EFBE-4892-9F54-04B8B3D888B7}"/>
              </a:ext>
            </a:extLst>
          </p:cNvPr>
          <p:cNvSpPr txBox="1"/>
          <p:nvPr/>
        </p:nvSpPr>
        <p:spPr>
          <a:xfrm>
            <a:off x="4099465" y="4742393"/>
            <a:ext cx="804900" cy="200055"/>
          </a:xfrm>
          <a:prstGeom prst="rect">
            <a:avLst/>
          </a:prstGeom>
          <a:noFill/>
        </p:spPr>
        <p:txBody>
          <a:bodyPr wrap="none" lIns="0" tIns="0" rIns="0" bIns="0" rtlCol="0">
            <a:spAutoFit/>
          </a:bodyPr>
          <a:lstStyle/>
          <a:p>
            <a:r>
              <a:rPr lang="en-US" sz="1300" b="1" dirty="0">
                <a:solidFill>
                  <a:schemeClr val="tx2">
                    <a:lumMod val="75000"/>
                  </a:schemeClr>
                </a:solidFill>
              </a:rPr>
              <a:t>Run Time </a:t>
            </a:r>
          </a:p>
        </p:txBody>
      </p:sp>
      <p:sp>
        <p:nvSpPr>
          <p:cNvPr id="27" name="TextBox 26">
            <a:extLst>
              <a:ext uri="{FF2B5EF4-FFF2-40B4-BE49-F238E27FC236}">
                <a16:creationId xmlns:a16="http://schemas.microsoft.com/office/drawing/2014/main" id="{2F60261A-4834-4772-AC68-DA041287B693}"/>
              </a:ext>
            </a:extLst>
          </p:cNvPr>
          <p:cNvSpPr txBox="1"/>
          <p:nvPr/>
        </p:nvSpPr>
        <p:spPr>
          <a:xfrm>
            <a:off x="7378998" y="4742393"/>
            <a:ext cx="1037335" cy="200055"/>
          </a:xfrm>
          <a:prstGeom prst="rect">
            <a:avLst/>
          </a:prstGeom>
          <a:noFill/>
        </p:spPr>
        <p:txBody>
          <a:bodyPr wrap="none" lIns="0" tIns="0" rIns="0" bIns="0" rtlCol="0">
            <a:spAutoFit/>
          </a:bodyPr>
          <a:lstStyle/>
          <a:p>
            <a:r>
              <a:rPr lang="en-US" sz="1300" b="1" dirty="0">
                <a:solidFill>
                  <a:schemeClr val="tx2">
                    <a:lumMod val="75000"/>
                  </a:schemeClr>
                </a:solidFill>
              </a:rPr>
              <a:t>Design Time </a:t>
            </a:r>
          </a:p>
        </p:txBody>
      </p:sp>
      <p:sp>
        <p:nvSpPr>
          <p:cNvPr id="45" name="Flowchart: Process 44">
            <a:extLst>
              <a:ext uri="{FF2B5EF4-FFF2-40B4-BE49-F238E27FC236}">
                <a16:creationId xmlns:a16="http://schemas.microsoft.com/office/drawing/2014/main" id="{AFDFF99F-145B-4B54-AB68-AE87E0CD03F2}"/>
              </a:ext>
            </a:extLst>
          </p:cNvPr>
          <p:cNvSpPr/>
          <p:nvPr/>
        </p:nvSpPr>
        <p:spPr>
          <a:xfrm>
            <a:off x="8188101" y="2181099"/>
            <a:ext cx="826131" cy="277201"/>
          </a:xfrm>
          <a:prstGeom prst="flowChartProcess">
            <a:avLst/>
          </a:prstGeom>
          <a:ln/>
        </p:spPr>
        <p:style>
          <a:lnRef idx="0">
            <a:schemeClr val="accent6"/>
          </a:lnRef>
          <a:fillRef idx="3">
            <a:schemeClr val="accent6"/>
          </a:fillRef>
          <a:effectRef idx="3">
            <a:schemeClr val="accent6"/>
          </a:effectRef>
          <a:fontRef idx="minor">
            <a:schemeClr val="lt1"/>
          </a:fontRef>
        </p:style>
        <p:txBody>
          <a:bodyPr rtlCol="0" anchor="ctr"/>
          <a:lstStyle/>
          <a:p>
            <a:pPr algn="ctr"/>
            <a:r>
              <a:rPr lang="nl-NL" sz="1000" dirty="0"/>
              <a:t>Test &amp; QA</a:t>
            </a:r>
            <a:endParaRPr lang="en-NL" sz="1000" dirty="0"/>
          </a:p>
        </p:txBody>
      </p:sp>
      <p:sp>
        <p:nvSpPr>
          <p:cNvPr id="46" name="Flowchart: Process 45">
            <a:extLst>
              <a:ext uri="{FF2B5EF4-FFF2-40B4-BE49-F238E27FC236}">
                <a16:creationId xmlns:a16="http://schemas.microsoft.com/office/drawing/2014/main" id="{6ACB5767-D29C-4A08-AE73-72979E2D3C59}"/>
              </a:ext>
            </a:extLst>
          </p:cNvPr>
          <p:cNvSpPr/>
          <p:nvPr/>
        </p:nvSpPr>
        <p:spPr>
          <a:xfrm>
            <a:off x="6682763" y="2957851"/>
            <a:ext cx="1111559" cy="277201"/>
          </a:xfrm>
          <a:prstGeom prst="flowChartProcess">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nl-NL" sz="1000" dirty="0"/>
              <a:t>Health Check</a:t>
            </a:r>
            <a:endParaRPr lang="en-NL" sz="1000" dirty="0"/>
          </a:p>
        </p:txBody>
      </p:sp>
      <p:sp>
        <p:nvSpPr>
          <p:cNvPr id="47" name="Flowchart: Process 46">
            <a:extLst>
              <a:ext uri="{FF2B5EF4-FFF2-40B4-BE49-F238E27FC236}">
                <a16:creationId xmlns:a16="http://schemas.microsoft.com/office/drawing/2014/main" id="{F4C5BDF6-DA32-4915-A944-8F22F6E61E9C}"/>
              </a:ext>
            </a:extLst>
          </p:cNvPr>
          <p:cNvSpPr/>
          <p:nvPr/>
        </p:nvSpPr>
        <p:spPr>
          <a:xfrm>
            <a:off x="6802434" y="3461212"/>
            <a:ext cx="936021" cy="277201"/>
          </a:xfrm>
          <a:prstGeom prst="flowChartProcess">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nl-NL" sz="1000" dirty="0" err="1"/>
              <a:t>Build</a:t>
            </a:r>
            <a:r>
              <a:rPr lang="nl-NL" sz="1000" dirty="0"/>
              <a:t> &amp; Release</a:t>
            </a:r>
            <a:endParaRPr lang="en-NL" sz="1000" dirty="0"/>
          </a:p>
        </p:txBody>
      </p:sp>
      <p:sp>
        <p:nvSpPr>
          <p:cNvPr id="48" name="Flowchart: Process 47">
            <a:extLst>
              <a:ext uri="{FF2B5EF4-FFF2-40B4-BE49-F238E27FC236}">
                <a16:creationId xmlns:a16="http://schemas.microsoft.com/office/drawing/2014/main" id="{81F54664-68F5-41C8-8E71-6E14ADF13564}"/>
              </a:ext>
            </a:extLst>
          </p:cNvPr>
          <p:cNvSpPr/>
          <p:nvPr/>
        </p:nvSpPr>
        <p:spPr>
          <a:xfrm>
            <a:off x="7704973" y="1579049"/>
            <a:ext cx="1198978" cy="378721"/>
          </a:xfrm>
          <a:prstGeom prst="flowChartProcess">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nl-NL" sz="1000" dirty="0"/>
              <a:t>Software Engineering</a:t>
            </a:r>
            <a:endParaRPr lang="en-NL" sz="1000" dirty="0"/>
          </a:p>
        </p:txBody>
      </p:sp>
      <p:sp>
        <p:nvSpPr>
          <p:cNvPr id="49" name="Flowchart: Process 48">
            <a:extLst>
              <a:ext uri="{FF2B5EF4-FFF2-40B4-BE49-F238E27FC236}">
                <a16:creationId xmlns:a16="http://schemas.microsoft.com/office/drawing/2014/main" id="{22F3B70F-522C-4A13-BA2C-DFC8D4380025}"/>
              </a:ext>
            </a:extLst>
          </p:cNvPr>
          <p:cNvSpPr/>
          <p:nvPr/>
        </p:nvSpPr>
        <p:spPr>
          <a:xfrm>
            <a:off x="6746486" y="1050999"/>
            <a:ext cx="1198978" cy="378721"/>
          </a:xfrm>
          <a:prstGeom prst="flowChartProcess">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nl-NL" sz="1000" dirty="0"/>
              <a:t>Agile </a:t>
            </a:r>
            <a:r>
              <a:rPr lang="nl-NL" sz="1000" dirty="0" err="1"/>
              <a:t>Process</a:t>
            </a:r>
            <a:endParaRPr lang="en-NL" sz="1000" dirty="0"/>
          </a:p>
        </p:txBody>
      </p:sp>
      <p:sp>
        <p:nvSpPr>
          <p:cNvPr id="50" name="Speech Bubble: Rectangle 49">
            <a:extLst>
              <a:ext uri="{FF2B5EF4-FFF2-40B4-BE49-F238E27FC236}">
                <a16:creationId xmlns:a16="http://schemas.microsoft.com/office/drawing/2014/main" id="{93D3C1CF-4FF8-49B1-B86E-30682F92C6C8}"/>
              </a:ext>
            </a:extLst>
          </p:cNvPr>
          <p:cNvSpPr/>
          <p:nvPr/>
        </p:nvSpPr>
        <p:spPr>
          <a:xfrm>
            <a:off x="6591171" y="93872"/>
            <a:ext cx="1557560" cy="646707"/>
          </a:xfrm>
          <a:prstGeom prst="wedgeRectCallout">
            <a:avLst>
              <a:gd name="adj1" fmla="val -6399"/>
              <a:gd name="adj2" fmla="val 114959"/>
            </a:avLst>
          </a:prstGeom>
          <a:solidFill>
            <a:schemeClr val="accent3">
              <a:lumMod val="20000"/>
              <a:lumOff val="80000"/>
              <a:alpha val="8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Work Item Backlog Management, Agile Process management, Issue/Incident Management, Collaboration, Communication, Wiki </a:t>
            </a:r>
          </a:p>
        </p:txBody>
      </p:sp>
      <p:sp>
        <p:nvSpPr>
          <p:cNvPr id="51" name="Speech Bubble: Rectangle 50">
            <a:extLst>
              <a:ext uri="{FF2B5EF4-FFF2-40B4-BE49-F238E27FC236}">
                <a16:creationId xmlns:a16="http://schemas.microsoft.com/office/drawing/2014/main" id="{9C84C33B-3A8E-4923-9167-4DEF05DB2920}"/>
              </a:ext>
            </a:extLst>
          </p:cNvPr>
          <p:cNvSpPr/>
          <p:nvPr/>
        </p:nvSpPr>
        <p:spPr>
          <a:xfrm>
            <a:off x="8094146" y="609600"/>
            <a:ext cx="995502" cy="765053"/>
          </a:xfrm>
          <a:prstGeom prst="wedgeRectCallout">
            <a:avLst>
              <a:gd name="adj1" fmla="val 14947"/>
              <a:gd name="adj2" fmla="val 89246"/>
            </a:avLst>
          </a:prstGeom>
          <a:solidFill>
            <a:schemeClr val="accent3">
              <a:lumMod val="20000"/>
              <a:lumOff val="80000"/>
              <a:alpha val="8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Code Editing, Source Code Control, </a:t>
            </a:r>
            <a:r>
              <a:rPr lang="en-US" sz="800" dirty="0" err="1">
                <a:solidFill>
                  <a:schemeClr val="tx1"/>
                </a:solidFill>
              </a:rPr>
              <a:t>GitOps</a:t>
            </a:r>
            <a:r>
              <a:rPr lang="en-US" sz="800" dirty="0">
                <a:solidFill>
                  <a:schemeClr val="tx1"/>
                </a:solidFill>
              </a:rPr>
              <a:t>, “Linting”, productivity boosters</a:t>
            </a:r>
          </a:p>
        </p:txBody>
      </p:sp>
      <p:sp>
        <p:nvSpPr>
          <p:cNvPr id="52" name="Speech Bubble: Rectangle 51">
            <a:extLst>
              <a:ext uri="{FF2B5EF4-FFF2-40B4-BE49-F238E27FC236}">
                <a16:creationId xmlns:a16="http://schemas.microsoft.com/office/drawing/2014/main" id="{EA567932-E774-4587-837E-316D20AC0568}"/>
              </a:ext>
            </a:extLst>
          </p:cNvPr>
          <p:cNvSpPr/>
          <p:nvPr/>
        </p:nvSpPr>
        <p:spPr>
          <a:xfrm>
            <a:off x="7010987" y="2171309"/>
            <a:ext cx="1234732" cy="480807"/>
          </a:xfrm>
          <a:prstGeom prst="wedgeRectCallout">
            <a:avLst>
              <a:gd name="adj1" fmla="val 68064"/>
              <a:gd name="adj2" fmla="val 3120"/>
            </a:avLst>
          </a:prstGeom>
          <a:solidFill>
            <a:schemeClr val="accent3">
              <a:lumMod val="20000"/>
              <a:lumOff val="80000"/>
              <a:alpha val="8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Behavior Driven, Code Analysis &amp; QA, Unit, UI, Integration/E2E, Load, Pen Testing</a:t>
            </a:r>
          </a:p>
        </p:txBody>
      </p:sp>
      <p:sp>
        <p:nvSpPr>
          <p:cNvPr id="53" name="Speech Bubble: Rectangle 52">
            <a:extLst>
              <a:ext uri="{FF2B5EF4-FFF2-40B4-BE49-F238E27FC236}">
                <a16:creationId xmlns:a16="http://schemas.microsoft.com/office/drawing/2014/main" id="{6A1EB1A9-FF29-479A-B56A-DB622B4C932E}"/>
              </a:ext>
            </a:extLst>
          </p:cNvPr>
          <p:cNvSpPr/>
          <p:nvPr/>
        </p:nvSpPr>
        <p:spPr>
          <a:xfrm>
            <a:off x="7883010" y="3167844"/>
            <a:ext cx="1111559" cy="768102"/>
          </a:xfrm>
          <a:prstGeom prst="wedgeRectCallout">
            <a:avLst>
              <a:gd name="adj1" fmla="val -67981"/>
              <a:gd name="adj2" fmla="val 2272"/>
            </a:avLst>
          </a:prstGeom>
          <a:solidFill>
            <a:schemeClr val="accent3">
              <a:lumMod val="20000"/>
              <a:lumOff val="80000"/>
              <a:alpha val="8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CI/CD pipelines, Automation, Infra/Platform as Code, Build, Artifact Management</a:t>
            </a:r>
          </a:p>
        </p:txBody>
      </p:sp>
      <p:sp>
        <p:nvSpPr>
          <p:cNvPr id="54" name="Speech Bubble: Rectangle 53">
            <a:extLst>
              <a:ext uri="{FF2B5EF4-FFF2-40B4-BE49-F238E27FC236}">
                <a16:creationId xmlns:a16="http://schemas.microsoft.com/office/drawing/2014/main" id="{6DFA6B30-DEDA-4A1D-A16A-35310179A3DC}"/>
              </a:ext>
            </a:extLst>
          </p:cNvPr>
          <p:cNvSpPr/>
          <p:nvPr/>
        </p:nvSpPr>
        <p:spPr>
          <a:xfrm>
            <a:off x="1570467" y="2112026"/>
            <a:ext cx="1491013" cy="755845"/>
          </a:xfrm>
          <a:prstGeom prst="wedgeRectCallout">
            <a:avLst>
              <a:gd name="adj1" fmla="val 55174"/>
              <a:gd name="adj2" fmla="val -13967"/>
            </a:avLst>
          </a:prstGeom>
          <a:solidFill>
            <a:schemeClr val="accent3">
              <a:lumMod val="20000"/>
              <a:lumOff val="80000"/>
              <a:alpha val="8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Java, Kotlin, Python, Node, SQL, PL/SQL, Spring Boot, Struts, Express, Pandas, KSQL, JDK 15, Kafka Connect, MQTT, JMS, Parquet, JDBC, </a:t>
            </a:r>
          </a:p>
        </p:txBody>
      </p:sp>
      <p:sp>
        <p:nvSpPr>
          <p:cNvPr id="55" name="Speech Bubble: Rectangle 54">
            <a:extLst>
              <a:ext uri="{FF2B5EF4-FFF2-40B4-BE49-F238E27FC236}">
                <a16:creationId xmlns:a16="http://schemas.microsoft.com/office/drawing/2014/main" id="{81E5133B-32B0-4C02-8FA1-A27D6AB0AB31}"/>
              </a:ext>
            </a:extLst>
          </p:cNvPr>
          <p:cNvSpPr/>
          <p:nvPr/>
        </p:nvSpPr>
        <p:spPr>
          <a:xfrm>
            <a:off x="5256593" y="2159377"/>
            <a:ext cx="1362210" cy="353412"/>
          </a:xfrm>
          <a:prstGeom prst="wedgeRectCallout">
            <a:avLst>
              <a:gd name="adj1" fmla="val -66982"/>
              <a:gd name="adj2" fmla="val -20852"/>
            </a:avLst>
          </a:prstGeom>
          <a:solidFill>
            <a:schemeClr val="accent3">
              <a:lumMod val="20000"/>
              <a:lumOff val="80000"/>
              <a:alpha val="8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language, framework, library, protocol, format</a:t>
            </a:r>
          </a:p>
        </p:txBody>
      </p:sp>
      <p:sp>
        <p:nvSpPr>
          <p:cNvPr id="56" name="Speech Bubble: Rectangle 55">
            <a:extLst>
              <a:ext uri="{FF2B5EF4-FFF2-40B4-BE49-F238E27FC236}">
                <a16:creationId xmlns:a16="http://schemas.microsoft.com/office/drawing/2014/main" id="{4ACB1914-5126-47AE-873E-3EE16F22535C}"/>
              </a:ext>
            </a:extLst>
          </p:cNvPr>
          <p:cNvSpPr/>
          <p:nvPr/>
        </p:nvSpPr>
        <p:spPr>
          <a:xfrm>
            <a:off x="5258819" y="2159081"/>
            <a:ext cx="1362210" cy="353412"/>
          </a:xfrm>
          <a:prstGeom prst="wedgeRectCallout">
            <a:avLst>
              <a:gd name="adj1" fmla="val 32343"/>
              <a:gd name="adj2" fmla="val -100786"/>
            </a:avLst>
          </a:prstGeom>
          <a:solidFill>
            <a:schemeClr val="accent3">
              <a:lumMod val="20000"/>
              <a:lumOff val="80000"/>
              <a:alpha val="8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language, framework, library, protocol, format</a:t>
            </a:r>
          </a:p>
        </p:txBody>
      </p:sp>
      <p:sp>
        <p:nvSpPr>
          <p:cNvPr id="57" name="Speech Bubble: Rectangle 56">
            <a:extLst>
              <a:ext uri="{FF2B5EF4-FFF2-40B4-BE49-F238E27FC236}">
                <a16:creationId xmlns:a16="http://schemas.microsoft.com/office/drawing/2014/main" id="{C08E5855-3C18-42BE-8C75-2330A883AB23}"/>
              </a:ext>
            </a:extLst>
          </p:cNvPr>
          <p:cNvSpPr/>
          <p:nvPr/>
        </p:nvSpPr>
        <p:spPr>
          <a:xfrm>
            <a:off x="1976242" y="1001509"/>
            <a:ext cx="1715270" cy="510279"/>
          </a:xfrm>
          <a:prstGeom prst="wedgeRectCallout">
            <a:avLst>
              <a:gd name="adj1" fmla="val 19275"/>
              <a:gd name="adj2" fmla="val 96274"/>
            </a:avLst>
          </a:prstGeom>
          <a:solidFill>
            <a:schemeClr val="accent3">
              <a:lumMod val="20000"/>
              <a:lumOff val="80000"/>
              <a:alpha val="8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HTTP, WebSocket, SSE, HTML, JS, CSS, SVG, REST, </a:t>
            </a:r>
            <a:r>
              <a:rPr lang="en-US" sz="800" dirty="0" err="1">
                <a:solidFill>
                  <a:schemeClr val="tx1"/>
                </a:solidFill>
              </a:rPr>
              <a:t>GraphQL</a:t>
            </a:r>
            <a:r>
              <a:rPr lang="en-US" sz="800" dirty="0">
                <a:solidFill>
                  <a:schemeClr val="tx1"/>
                </a:solidFill>
              </a:rPr>
              <a:t>, React, D3, Angular, </a:t>
            </a:r>
            <a:r>
              <a:rPr lang="en-US" sz="800" dirty="0" err="1">
                <a:solidFill>
                  <a:schemeClr val="tx1"/>
                </a:solidFill>
              </a:rPr>
              <a:t>VueJS</a:t>
            </a:r>
            <a:r>
              <a:rPr lang="en-US" sz="800" dirty="0">
                <a:solidFill>
                  <a:schemeClr val="tx1"/>
                </a:solidFill>
              </a:rPr>
              <a:t>, Material UI, Cordova, Next.js</a:t>
            </a:r>
          </a:p>
        </p:txBody>
      </p:sp>
      <p:sp>
        <p:nvSpPr>
          <p:cNvPr id="58" name="Speech Bubble: Rectangle 57">
            <a:extLst>
              <a:ext uri="{FF2B5EF4-FFF2-40B4-BE49-F238E27FC236}">
                <a16:creationId xmlns:a16="http://schemas.microsoft.com/office/drawing/2014/main" id="{CFCC74F9-CE23-4A24-980B-703A5F2690D9}"/>
              </a:ext>
            </a:extLst>
          </p:cNvPr>
          <p:cNvSpPr/>
          <p:nvPr/>
        </p:nvSpPr>
        <p:spPr>
          <a:xfrm>
            <a:off x="4630130" y="1001520"/>
            <a:ext cx="1715270" cy="510279"/>
          </a:xfrm>
          <a:prstGeom prst="wedgeRectCallout">
            <a:avLst>
              <a:gd name="adj1" fmla="val 19275"/>
              <a:gd name="adj2" fmla="val 96274"/>
            </a:avLst>
          </a:prstGeom>
          <a:solidFill>
            <a:schemeClr val="accent3">
              <a:lumMod val="20000"/>
              <a:lumOff val="80000"/>
              <a:alpha val="8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HTTP, WebSocket, SSE, JS, Python, REST, </a:t>
            </a:r>
            <a:r>
              <a:rPr lang="en-US" sz="800" dirty="0" err="1">
                <a:solidFill>
                  <a:schemeClr val="tx1"/>
                </a:solidFill>
              </a:rPr>
              <a:t>GraphQL</a:t>
            </a:r>
            <a:r>
              <a:rPr lang="en-US" sz="800" dirty="0">
                <a:solidFill>
                  <a:schemeClr val="tx1"/>
                </a:solidFill>
              </a:rPr>
              <a:t>, Express, Apollo, HTTP/2, </a:t>
            </a:r>
            <a:r>
              <a:rPr lang="en-US" sz="800" dirty="0" err="1">
                <a:solidFill>
                  <a:schemeClr val="tx1"/>
                </a:solidFill>
              </a:rPr>
              <a:t>gRPC</a:t>
            </a:r>
            <a:endParaRPr lang="en-US" sz="800" dirty="0">
              <a:solidFill>
                <a:schemeClr val="tx1"/>
              </a:solidFill>
            </a:endParaRPr>
          </a:p>
        </p:txBody>
      </p:sp>
      <p:sp>
        <p:nvSpPr>
          <p:cNvPr id="59" name="Rectangle 58">
            <a:extLst>
              <a:ext uri="{FF2B5EF4-FFF2-40B4-BE49-F238E27FC236}">
                <a16:creationId xmlns:a16="http://schemas.microsoft.com/office/drawing/2014/main" id="{E21E065A-D5DF-4B3A-877D-367D517611F9}"/>
              </a:ext>
            </a:extLst>
          </p:cNvPr>
          <p:cNvSpPr/>
          <p:nvPr/>
        </p:nvSpPr>
        <p:spPr>
          <a:xfrm>
            <a:off x="1697081" y="359362"/>
            <a:ext cx="2284720" cy="59142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3</a:t>
            </a:r>
            <a:r>
              <a:rPr lang="en-US" baseline="30000" dirty="0"/>
              <a:t>rd</a:t>
            </a:r>
            <a:r>
              <a:rPr lang="en-US" dirty="0"/>
              <a:t> party services</a:t>
            </a:r>
          </a:p>
        </p:txBody>
      </p:sp>
    </p:spTree>
    <p:extLst>
      <p:ext uri="{BB962C8B-B14F-4D97-AF65-F5344CB8AC3E}">
        <p14:creationId xmlns:p14="http://schemas.microsoft.com/office/powerpoint/2010/main" val="10015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0"/>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51"/>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52"/>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13" grpId="0" animBg="1"/>
      <p:bldP spid="14" grpId="0" animBg="1"/>
      <p:bldP spid="15" grpId="0" animBg="1"/>
      <p:bldP spid="23" grpId="0" animBg="1"/>
      <p:bldP spid="24" grpId="0" animBg="1"/>
      <p:bldP spid="25" grpId="0"/>
      <p:bldP spid="27" grpId="0"/>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55" grpId="0" animBg="1"/>
      <p:bldP spid="56" grpId="0" animBg="1"/>
      <p:bldP spid="57" grpId="0" animBg="1"/>
      <p:bldP spid="58" grpId="0" animBg="1"/>
      <p:bldP spid="59"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2B0F9EE-5A18-4681-9C06-AEB13E0922A8}"/>
              </a:ext>
            </a:extLst>
          </p:cNvPr>
          <p:cNvSpPr/>
          <p:nvPr/>
        </p:nvSpPr>
        <p:spPr>
          <a:xfrm>
            <a:off x="495300" y="2891552"/>
            <a:ext cx="6035131" cy="8775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Platform</a:t>
            </a:r>
          </a:p>
          <a:p>
            <a:pPr algn="ctr"/>
            <a:endParaRPr lang="en-US" dirty="0"/>
          </a:p>
          <a:p>
            <a:pPr algn="ctr"/>
            <a:endParaRPr lang="en-US" dirty="0"/>
          </a:p>
          <a:p>
            <a:pPr algn="ctr"/>
            <a:endParaRPr lang="en-US" dirty="0"/>
          </a:p>
        </p:txBody>
      </p:sp>
      <p:sp>
        <p:nvSpPr>
          <p:cNvPr id="94" name="Rectangle 93">
            <a:extLst>
              <a:ext uri="{FF2B5EF4-FFF2-40B4-BE49-F238E27FC236}">
                <a16:creationId xmlns:a16="http://schemas.microsoft.com/office/drawing/2014/main" id="{82751E61-3AE4-4A59-A42F-EAC4B49026EE}"/>
              </a:ext>
            </a:extLst>
          </p:cNvPr>
          <p:cNvSpPr/>
          <p:nvPr/>
        </p:nvSpPr>
        <p:spPr>
          <a:xfrm>
            <a:off x="4333669" y="2985218"/>
            <a:ext cx="2171239" cy="305106"/>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r>
              <a:rPr lang="en-US" sz="1100" dirty="0"/>
              <a:t>Scripting</a:t>
            </a:r>
          </a:p>
        </p:txBody>
      </p:sp>
      <p:sp>
        <p:nvSpPr>
          <p:cNvPr id="93" name="Rectangle 92">
            <a:extLst>
              <a:ext uri="{FF2B5EF4-FFF2-40B4-BE49-F238E27FC236}">
                <a16:creationId xmlns:a16="http://schemas.microsoft.com/office/drawing/2014/main" id="{4B7B6349-BF49-4B5A-9EB3-89C6EF133F90}"/>
              </a:ext>
            </a:extLst>
          </p:cNvPr>
          <p:cNvSpPr/>
          <p:nvPr/>
        </p:nvSpPr>
        <p:spPr>
          <a:xfrm>
            <a:off x="4150299" y="356101"/>
            <a:ext cx="2284720" cy="51993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t"/>
          <a:lstStyle/>
          <a:p>
            <a:pPr algn="ctr"/>
            <a:r>
              <a:rPr lang="en-US" dirty="0"/>
              <a:t>Support</a:t>
            </a:r>
          </a:p>
        </p:txBody>
      </p:sp>
      <p:sp>
        <p:nvSpPr>
          <p:cNvPr id="91" name="Rectangle 90">
            <a:extLst>
              <a:ext uri="{FF2B5EF4-FFF2-40B4-BE49-F238E27FC236}">
                <a16:creationId xmlns:a16="http://schemas.microsoft.com/office/drawing/2014/main" id="{C0927E92-3279-48F8-BE35-BDBCEDC6B852}"/>
              </a:ext>
            </a:extLst>
          </p:cNvPr>
          <p:cNvSpPr/>
          <p:nvPr/>
        </p:nvSpPr>
        <p:spPr>
          <a:xfrm>
            <a:off x="479402" y="1473759"/>
            <a:ext cx="1060316" cy="10114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Monitoring</a:t>
            </a:r>
          </a:p>
        </p:txBody>
      </p:sp>
      <p:sp>
        <p:nvSpPr>
          <p:cNvPr id="90" name="Rectangle 89">
            <a:extLst>
              <a:ext uri="{FF2B5EF4-FFF2-40B4-BE49-F238E27FC236}">
                <a16:creationId xmlns:a16="http://schemas.microsoft.com/office/drawing/2014/main" id="{249C4BE0-9FD9-4407-B413-737B743B4142}"/>
              </a:ext>
            </a:extLst>
          </p:cNvPr>
          <p:cNvSpPr/>
          <p:nvPr/>
        </p:nvSpPr>
        <p:spPr>
          <a:xfrm>
            <a:off x="7276543" y="2662011"/>
            <a:ext cx="1625075" cy="20178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CICD</a:t>
            </a:r>
          </a:p>
        </p:txBody>
      </p:sp>
      <p:sp>
        <p:nvSpPr>
          <p:cNvPr id="2" name="Title 1">
            <a:extLst>
              <a:ext uri="{FF2B5EF4-FFF2-40B4-BE49-F238E27FC236}">
                <a16:creationId xmlns:a16="http://schemas.microsoft.com/office/drawing/2014/main" id="{B0F2ED07-B109-4467-AF3F-3C171943A7D1}"/>
              </a:ext>
            </a:extLst>
          </p:cNvPr>
          <p:cNvSpPr>
            <a:spLocks noGrp="1"/>
          </p:cNvSpPr>
          <p:nvPr>
            <p:ph type="title"/>
          </p:nvPr>
        </p:nvSpPr>
        <p:spPr>
          <a:xfrm>
            <a:off x="51861" y="-99833"/>
            <a:ext cx="7729429" cy="504000"/>
          </a:xfrm>
        </p:spPr>
        <p:txBody>
          <a:bodyPr/>
          <a:lstStyle/>
          <a:p>
            <a:r>
              <a:rPr lang="en-US" dirty="0"/>
              <a:t>Product Team XYZ - Technology Fingerprint as of 15 August 2022</a:t>
            </a:r>
          </a:p>
        </p:txBody>
      </p:sp>
      <p:sp>
        <p:nvSpPr>
          <p:cNvPr id="4" name="Footer Placeholder 3">
            <a:extLst>
              <a:ext uri="{FF2B5EF4-FFF2-40B4-BE49-F238E27FC236}">
                <a16:creationId xmlns:a16="http://schemas.microsoft.com/office/drawing/2014/main" id="{40CCB912-3DAA-4E18-8506-112B8BC9920D}"/>
              </a:ext>
            </a:extLst>
          </p:cNvPr>
          <p:cNvSpPr>
            <a:spLocks noGrp="1"/>
          </p:cNvSpPr>
          <p:nvPr>
            <p:ph type="ftr" sz="quarter" idx="11"/>
          </p:nvPr>
        </p:nvSpPr>
        <p:spPr/>
        <p:txBody>
          <a:bodyPr/>
          <a:lstStyle/>
          <a:p>
            <a:r>
              <a:rPr lang="en-US"/>
              <a:t>Who Wants to Become an IT Architect? - DigitalXChange 2022</a:t>
            </a:r>
            <a:endParaRPr lang="nl-NL"/>
          </a:p>
        </p:txBody>
      </p:sp>
      <p:sp>
        <p:nvSpPr>
          <p:cNvPr id="5" name="Rectangle 4">
            <a:extLst>
              <a:ext uri="{FF2B5EF4-FFF2-40B4-BE49-F238E27FC236}">
                <a16:creationId xmlns:a16="http://schemas.microsoft.com/office/drawing/2014/main" id="{3742D444-2B82-41E6-8DB5-0B0817BB95CC}"/>
              </a:ext>
            </a:extLst>
          </p:cNvPr>
          <p:cNvSpPr/>
          <p:nvPr/>
        </p:nvSpPr>
        <p:spPr>
          <a:xfrm>
            <a:off x="1668499" y="1482108"/>
            <a:ext cx="4861932" cy="591424"/>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solidFill>
                  <a:schemeClr val="accent2">
                    <a:lumMod val="75000"/>
                  </a:schemeClr>
                </a:solidFill>
              </a:rPr>
              <a:t>Front End</a:t>
            </a:r>
          </a:p>
        </p:txBody>
      </p:sp>
      <p:sp>
        <p:nvSpPr>
          <p:cNvPr id="6" name="Rectangle 5">
            <a:extLst>
              <a:ext uri="{FF2B5EF4-FFF2-40B4-BE49-F238E27FC236}">
                <a16:creationId xmlns:a16="http://schemas.microsoft.com/office/drawing/2014/main" id="{7ABFD2A9-85C1-43BF-8CE3-1CF9CD0A1871}"/>
              </a:ext>
            </a:extLst>
          </p:cNvPr>
          <p:cNvSpPr/>
          <p:nvPr/>
        </p:nvSpPr>
        <p:spPr>
          <a:xfrm>
            <a:off x="492684" y="3864752"/>
            <a:ext cx="6037747" cy="825190"/>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a:p>
            <a:pPr algn="ctr"/>
            <a:r>
              <a:rPr lang="en-US" dirty="0"/>
              <a:t>Infrastructure</a:t>
            </a:r>
          </a:p>
        </p:txBody>
      </p:sp>
      <p:sp>
        <p:nvSpPr>
          <p:cNvPr id="7" name="Rectangle 6">
            <a:extLst>
              <a:ext uri="{FF2B5EF4-FFF2-40B4-BE49-F238E27FC236}">
                <a16:creationId xmlns:a16="http://schemas.microsoft.com/office/drawing/2014/main" id="{4EA19F4A-3835-4CF4-BC9D-24805712F379}"/>
              </a:ext>
            </a:extLst>
          </p:cNvPr>
          <p:cNvSpPr/>
          <p:nvPr/>
        </p:nvSpPr>
        <p:spPr>
          <a:xfrm>
            <a:off x="1668499" y="2186830"/>
            <a:ext cx="4861932" cy="591424"/>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dirty="0">
              <a:solidFill>
                <a:schemeClr val="accent2">
                  <a:lumMod val="75000"/>
                </a:schemeClr>
              </a:solidFill>
            </a:endParaRPr>
          </a:p>
        </p:txBody>
      </p:sp>
      <p:sp>
        <p:nvSpPr>
          <p:cNvPr id="11" name="Rectangle 10">
            <a:extLst>
              <a:ext uri="{FF2B5EF4-FFF2-40B4-BE49-F238E27FC236}">
                <a16:creationId xmlns:a16="http://schemas.microsoft.com/office/drawing/2014/main" id="{C877546B-1BFD-45CD-8A0C-96D67D50368D}"/>
              </a:ext>
            </a:extLst>
          </p:cNvPr>
          <p:cNvSpPr/>
          <p:nvPr/>
        </p:nvSpPr>
        <p:spPr>
          <a:xfrm>
            <a:off x="2896415" y="3144758"/>
            <a:ext cx="1315843" cy="555577"/>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t"/>
          <a:lstStyle/>
          <a:p>
            <a:r>
              <a:rPr lang="en-US" sz="1100" dirty="0"/>
              <a:t>Data Persistence</a:t>
            </a:r>
          </a:p>
        </p:txBody>
      </p:sp>
      <p:sp>
        <p:nvSpPr>
          <p:cNvPr id="14" name="Rectangle 13">
            <a:extLst>
              <a:ext uri="{FF2B5EF4-FFF2-40B4-BE49-F238E27FC236}">
                <a16:creationId xmlns:a16="http://schemas.microsoft.com/office/drawing/2014/main" id="{EBBF4BE9-C874-49D9-A5C3-8D7F41B2BD2E}"/>
              </a:ext>
            </a:extLst>
          </p:cNvPr>
          <p:cNvSpPr/>
          <p:nvPr/>
        </p:nvSpPr>
        <p:spPr>
          <a:xfrm>
            <a:off x="1869221" y="1662707"/>
            <a:ext cx="1597404" cy="333966"/>
          </a:xfrm>
          <a:prstGeom prst="rect">
            <a:avLst/>
          </a:prstGeom>
          <a:solidFill>
            <a:schemeClr val="accent6">
              <a:lumMod val="40000"/>
              <a:lumOff val="60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1200" dirty="0"/>
          </a:p>
        </p:txBody>
      </p:sp>
      <p:sp>
        <p:nvSpPr>
          <p:cNvPr id="15" name="Rectangle 14">
            <a:extLst>
              <a:ext uri="{FF2B5EF4-FFF2-40B4-BE49-F238E27FC236}">
                <a16:creationId xmlns:a16="http://schemas.microsoft.com/office/drawing/2014/main" id="{A1E24DAA-3BE2-41D5-AA40-2C952E35F593}"/>
              </a:ext>
            </a:extLst>
          </p:cNvPr>
          <p:cNvSpPr/>
          <p:nvPr/>
        </p:nvSpPr>
        <p:spPr>
          <a:xfrm>
            <a:off x="4687231" y="1652407"/>
            <a:ext cx="1597404" cy="333966"/>
          </a:xfrm>
          <a:prstGeom prst="rect">
            <a:avLst/>
          </a:prstGeom>
          <a:solidFill>
            <a:schemeClr val="accent6">
              <a:lumMod val="40000"/>
              <a:lumOff val="60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1050" dirty="0"/>
          </a:p>
        </p:txBody>
      </p:sp>
      <p:sp>
        <p:nvSpPr>
          <p:cNvPr id="16" name="Rectangle 15">
            <a:extLst>
              <a:ext uri="{FF2B5EF4-FFF2-40B4-BE49-F238E27FC236}">
                <a16:creationId xmlns:a16="http://schemas.microsoft.com/office/drawing/2014/main" id="{34C94A23-E38B-45FA-B32F-D1C2D2B7774A}"/>
              </a:ext>
            </a:extLst>
          </p:cNvPr>
          <p:cNvSpPr/>
          <p:nvPr/>
        </p:nvSpPr>
        <p:spPr>
          <a:xfrm>
            <a:off x="4325739" y="3395229"/>
            <a:ext cx="2171239" cy="305106"/>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r>
              <a:rPr lang="en-US" sz="1100" dirty="0"/>
              <a:t>Security</a:t>
            </a:r>
          </a:p>
        </p:txBody>
      </p:sp>
      <p:sp>
        <p:nvSpPr>
          <p:cNvPr id="20" name="Rectangle 19">
            <a:extLst>
              <a:ext uri="{FF2B5EF4-FFF2-40B4-BE49-F238E27FC236}">
                <a16:creationId xmlns:a16="http://schemas.microsoft.com/office/drawing/2014/main" id="{A52D8845-509C-4D13-86E0-842146094597}"/>
              </a:ext>
            </a:extLst>
          </p:cNvPr>
          <p:cNvSpPr/>
          <p:nvPr/>
        </p:nvSpPr>
        <p:spPr>
          <a:xfrm>
            <a:off x="625395" y="3395229"/>
            <a:ext cx="2128491" cy="305106"/>
          </a:xfrm>
          <a:prstGeom prst="rect">
            <a:avLst/>
          </a:prstGeom>
          <a:solidFill>
            <a:schemeClr val="accent5">
              <a:lumMod val="20000"/>
              <a:lumOff val="80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900" dirty="0"/>
          </a:p>
        </p:txBody>
      </p:sp>
      <p:sp>
        <p:nvSpPr>
          <p:cNvPr id="22" name="Rectangle 21">
            <a:extLst>
              <a:ext uri="{FF2B5EF4-FFF2-40B4-BE49-F238E27FC236}">
                <a16:creationId xmlns:a16="http://schemas.microsoft.com/office/drawing/2014/main" id="{C3237CFE-1DC1-4407-BB6B-D85E28AF2C6C}"/>
              </a:ext>
            </a:extLst>
          </p:cNvPr>
          <p:cNvSpPr/>
          <p:nvPr/>
        </p:nvSpPr>
        <p:spPr>
          <a:xfrm>
            <a:off x="625395" y="2953219"/>
            <a:ext cx="1208340" cy="305106"/>
          </a:xfrm>
          <a:prstGeom prst="rect">
            <a:avLst/>
          </a:prstGeom>
          <a:solidFill>
            <a:schemeClr val="accent5">
              <a:lumMod val="20000"/>
              <a:lumOff val="80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900" dirty="0"/>
          </a:p>
        </p:txBody>
      </p:sp>
      <p:sp>
        <p:nvSpPr>
          <p:cNvPr id="26" name="TextBox 25">
            <a:extLst>
              <a:ext uri="{FF2B5EF4-FFF2-40B4-BE49-F238E27FC236}">
                <a16:creationId xmlns:a16="http://schemas.microsoft.com/office/drawing/2014/main" id="{67A5D82B-EFBE-4892-9F54-04B8B3D888B7}"/>
              </a:ext>
            </a:extLst>
          </p:cNvPr>
          <p:cNvSpPr txBox="1"/>
          <p:nvPr/>
        </p:nvSpPr>
        <p:spPr>
          <a:xfrm>
            <a:off x="4099465" y="4742393"/>
            <a:ext cx="804900" cy="200055"/>
          </a:xfrm>
          <a:prstGeom prst="rect">
            <a:avLst/>
          </a:prstGeom>
          <a:noFill/>
        </p:spPr>
        <p:txBody>
          <a:bodyPr wrap="none" lIns="0" tIns="0" rIns="0" bIns="0" rtlCol="0">
            <a:spAutoFit/>
          </a:bodyPr>
          <a:lstStyle/>
          <a:p>
            <a:r>
              <a:rPr lang="en-US" sz="1300" b="1" dirty="0">
                <a:solidFill>
                  <a:schemeClr val="tx2">
                    <a:lumMod val="75000"/>
                  </a:schemeClr>
                </a:solidFill>
              </a:rPr>
              <a:t>Run Time </a:t>
            </a:r>
          </a:p>
        </p:txBody>
      </p:sp>
      <p:sp>
        <p:nvSpPr>
          <p:cNvPr id="27" name="TextBox 26">
            <a:extLst>
              <a:ext uri="{FF2B5EF4-FFF2-40B4-BE49-F238E27FC236}">
                <a16:creationId xmlns:a16="http://schemas.microsoft.com/office/drawing/2014/main" id="{2F60261A-4834-4772-AC68-DA041287B693}"/>
              </a:ext>
            </a:extLst>
          </p:cNvPr>
          <p:cNvSpPr txBox="1"/>
          <p:nvPr/>
        </p:nvSpPr>
        <p:spPr>
          <a:xfrm>
            <a:off x="7378998" y="4742393"/>
            <a:ext cx="1037335" cy="200055"/>
          </a:xfrm>
          <a:prstGeom prst="rect">
            <a:avLst/>
          </a:prstGeom>
          <a:noFill/>
        </p:spPr>
        <p:txBody>
          <a:bodyPr wrap="none" lIns="0" tIns="0" rIns="0" bIns="0" rtlCol="0">
            <a:spAutoFit/>
          </a:bodyPr>
          <a:lstStyle/>
          <a:p>
            <a:r>
              <a:rPr lang="en-US" sz="1300" b="1" dirty="0">
                <a:solidFill>
                  <a:schemeClr val="tx2">
                    <a:lumMod val="75000"/>
                  </a:schemeClr>
                </a:solidFill>
              </a:rPr>
              <a:t>Design Time </a:t>
            </a:r>
          </a:p>
        </p:txBody>
      </p:sp>
      <p:sp>
        <p:nvSpPr>
          <p:cNvPr id="45" name="Flowchart: Process 44">
            <a:extLst>
              <a:ext uri="{FF2B5EF4-FFF2-40B4-BE49-F238E27FC236}">
                <a16:creationId xmlns:a16="http://schemas.microsoft.com/office/drawing/2014/main" id="{AFDFF99F-145B-4B54-AB68-AE87E0CD03F2}"/>
              </a:ext>
            </a:extLst>
          </p:cNvPr>
          <p:cNvSpPr/>
          <p:nvPr/>
        </p:nvSpPr>
        <p:spPr>
          <a:xfrm>
            <a:off x="7738455" y="2049502"/>
            <a:ext cx="1275777" cy="542809"/>
          </a:xfrm>
          <a:prstGeom prst="flowChartProcess">
            <a:avLst/>
          </a:prstGeom>
          <a:solidFill>
            <a:schemeClr val="accent6">
              <a:lumMod val="20000"/>
              <a:lumOff val="80000"/>
            </a:schemeClr>
          </a:solidFill>
          <a:ln/>
        </p:spPr>
        <p:style>
          <a:lnRef idx="0">
            <a:schemeClr val="accent6"/>
          </a:lnRef>
          <a:fillRef idx="3">
            <a:schemeClr val="accent6"/>
          </a:fillRef>
          <a:effectRef idx="3">
            <a:schemeClr val="accent6"/>
          </a:effectRef>
          <a:fontRef idx="minor">
            <a:schemeClr val="lt1"/>
          </a:fontRef>
        </p:style>
        <p:txBody>
          <a:bodyPr rtlCol="0" anchor="ctr"/>
          <a:lstStyle/>
          <a:p>
            <a:pPr algn="ctr"/>
            <a:r>
              <a:rPr lang="nl-NL" sz="1000" dirty="0"/>
              <a:t>Test &amp; QA</a:t>
            </a:r>
            <a:endParaRPr lang="en-NL" sz="1000" dirty="0"/>
          </a:p>
        </p:txBody>
      </p:sp>
      <p:sp>
        <p:nvSpPr>
          <p:cNvPr id="48" name="Flowchart: Process 47">
            <a:extLst>
              <a:ext uri="{FF2B5EF4-FFF2-40B4-BE49-F238E27FC236}">
                <a16:creationId xmlns:a16="http://schemas.microsoft.com/office/drawing/2014/main" id="{81F54664-68F5-41C8-8E71-6E14ADF13564}"/>
              </a:ext>
            </a:extLst>
          </p:cNvPr>
          <p:cNvSpPr/>
          <p:nvPr/>
        </p:nvSpPr>
        <p:spPr>
          <a:xfrm>
            <a:off x="6656395" y="1973622"/>
            <a:ext cx="1198978" cy="378721"/>
          </a:xfrm>
          <a:prstGeom prst="flowChartProcess">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nl-NL" sz="1000" dirty="0"/>
              <a:t>Software Engineering</a:t>
            </a:r>
            <a:endParaRPr lang="en-NL" sz="1000" dirty="0"/>
          </a:p>
        </p:txBody>
      </p:sp>
      <p:sp>
        <p:nvSpPr>
          <p:cNvPr id="49" name="Flowchart: Process 48">
            <a:extLst>
              <a:ext uri="{FF2B5EF4-FFF2-40B4-BE49-F238E27FC236}">
                <a16:creationId xmlns:a16="http://schemas.microsoft.com/office/drawing/2014/main" id="{22F3B70F-522C-4A13-BA2C-DFC8D4380025}"/>
              </a:ext>
            </a:extLst>
          </p:cNvPr>
          <p:cNvSpPr/>
          <p:nvPr/>
        </p:nvSpPr>
        <p:spPr>
          <a:xfrm>
            <a:off x="6758159" y="578967"/>
            <a:ext cx="1903657" cy="1121403"/>
          </a:xfrm>
          <a:prstGeom prst="flowChartProcess">
            <a:avLst/>
          </a:prstGeom>
          <a:ln/>
        </p:spPr>
        <p:style>
          <a:lnRef idx="1">
            <a:schemeClr val="accent5"/>
          </a:lnRef>
          <a:fillRef idx="2">
            <a:schemeClr val="accent5"/>
          </a:fillRef>
          <a:effectRef idx="1">
            <a:schemeClr val="accent5"/>
          </a:effectRef>
          <a:fontRef idx="minor">
            <a:schemeClr val="dk1"/>
          </a:fontRef>
        </p:style>
        <p:txBody>
          <a:bodyPr rtlCol="0" anchor="t"/>
          <a:lstStyle/>
          <a:p>
            <a:pPr algn="ctr"/>
            <a:r>
              <a:rPr lang="nl-NL" sz="1000" dirty="0"/>
              <a:t>Agile </a:t>
            </a:r>
            <a:r>
              <a:rPr lang="nl-NL" sz="1000" dirty="0" err="1"/>
              <a:t>DevOps</a:t>
            </a:r>
            <a:r>
              <a:rPr lang="nl-NL" sz="1000" dirty="0"/>
              <a:t> </a:t>
            </a:r>
            <a:r>
              <a:rPr lang="nl-NL" sz="1000" dirty="0" err="1"/>
              <a:t>Process</a:t>
            </a:r>
            <a:endParaRPr lang="en-NL" sz="1000" dirty="0"/>
          </a:p>
        </p:txBody>
      </p:sp>
      <p:sp>
        <p:nvSpPr>
          <p:cNvPr id="41" name="Rectangle 40">
            <a:extLst>
              <a:ext uri="{FF2B5EF4-FFF2-40B4-BE49-F238E27FC236}">
                <a16:creationId xmlns:a16="http://schemas.microsoft.com/office/drawing/2014/main" id="{2F4AB3B3-D2DF-4C19-BAA3-A216B43DADEF}"/>
              </a:ext>
            </a:extLst>
          </p:cNvPr>
          <p:cNvSpPr/>
          <p:nvPr/>
        </p:nvSpPr>
        <p:spPr>
          <a:xfrm>
            <a:off x="1697081" y="768513"/>
            <a:ext cx="2284720" cy="34737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42" name="Rectangle 41">
            <a:extLst>
              <a:ext uri="{FF2B5EF4-FFF2-40B4-BE49-F238E27FC236}">
                <a16:creationId xmlns:a16="http://schemas.microsoft.com/office/drawing/2014/main" id="{A55E5EF4-137E-4223-8C2A-C518A935B99C}"/>
              </a:ext>
            </a:extLst>
          </p:cNvPr>
          <p:cNvSpPr/>
          <p:nvPr/>
        </p:nvSpPr>
        <p:spPr>
          <a:xfrm>
            <a:off x="1697081" y="359363"/>
            <a:ext cx="2284720" cy="34685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000" dirty="0"/>
              <a:t>3</a:t>
            </a:r>
            <a:r>
              <a:rPr lang="en-US" sz="1000" baseline="30000" dirty="0"/>
              <a:t>rd</a:t>
            </a:r>
            <a:r>
              <a:rPr lang="en-US" sz="1000" dirty="0"/>
              <a:t> party services</a:t>
            </a:r>
          </a:p>
          <a:p>
            <a:pPr algn="ctr"/>
            <a:endParaRPr lang="en-US" sz="1000" dirty="0"/>
          </a:p>
        </p:txBody>
      </p:sp>
      <p:pic>
        <p:nvPicPr>
          <p:cNvPr id="44" name="Picture 2" descr="Get going quickly with Command Line Interface for Oracle Cloud  Infrastructure using Docker container | Oracle Developers Blog">
            <a:extLst>
              <a:ext uri="{FF2B5EF4-FFF2-40B4-BE49-F238E27FC236}">
                <a16:creationId xmlns:a16="http://schemas.microsoft.com/office/drawing/2014/main" id="{8D0BAD48-9DAD-4624-8062-2DC265B889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6288" y="3660899"/>
            <a:ext cx="1688758" cy="823479"/>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10" descr="Contact opnemen met EDM over het Smart Data Retail Seminar">
            <a:extLst>
              <a:ext uri="{FF2B5EF4-FFF2-40B4-BE49-F238E27FC236}">
                <a16:creationId xmlns:a16="http://schemas.microsoft.com/office/drawing/2014/main" id="{B43B1EB7-5D2A-441A-90C5-FB942942A1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62931" y="808856"/>
            <a:ext cx="791464" cy="270710"/>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32" descr="GLPI - Open Collective">
            <a:extLst>
              <a:ext uri="{FF2B5EF4-FFF2-40B4-BE49-F238E27FC236}">
                <a16:creationId xmlns:a16="http://schemas.microsoft.com/office/drawing/2014/main" id="{3C799C82-64BE-48F8-8CA5-C270D1C1446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3486" t="35772" r="11754" b="31202"/>
          <a:stretch/>
        </p:blipFill>
        <p:spPr bwMode="auto">
          <a:xfrm>
            <a:off x="4260235" y="530193"/>
            <a:ext cx="674741" cy="298073"/>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34" descr="Terraform">
            <a:extLst>
              <a:ext uri="{FF2B5EF4-FFF2-40B4-BE49-F238E27FC236}">
                <a16:creationId xmlns:a16="http://schemas.microsoft.com/office/drawing/2014/main" id="{B39EFD10-18D5-4AC4-AC62-996AA4DCEB9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42307" y="4149319"/>
            <a:ext cx="1246328" cy="598281"/>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36" descr="SonarQube Logos and Usage | SonarQube">
            <a:extLst>
              <a:ext uri="{FF2B5EF4-FFF2-40B4-BE49-F238E27FC236}">
                <a16:creationId xmlns:a16="http://schemas.microsoft.com/office/drawing/2014/main" id="{70463D8D-9F84-464C-BA00-156A30F7DF7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34741" y="2411192"/>
            <a:ext cx="385972" cy="141159"/>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38" descr="Ansible Getting Started Guide | Keith Tenzer">
            <a:extLst>
              <a:ext uri="{FF2B5EF4-FFF2-40B4-BE49-F238E27FC236}">
                <a16:creationId xmlns:a16="http://schemas.microsoft.com/office/drawing/2014/main" id="{2FF7937C-C187-4F74-82E5-46F90AC3B1F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494499" y="3436462"/>
            <a:ext cx="463935" cy="367326"/>
          </a:xfrm>
          <a:prstGeom prst="rect">
            <a:avLst/>
          </a:prstGeom>
          <a:noFill/>
          <a:extLst>
            <a:ext uri="{909E8E84-426E-40DD-AFC4-6F175D3DCCD1}">
              <a14:hiddenFill xmlns:a14="http://schemas.microsoft.com/office/drawing/2010/main">
                <a:solidFill>
                  <a:srgbClr val="FFFFFF"/>
                </a:solidFill>
              </a14:hiddenFill>
            </a:ext>
          </a:extLst>
        </p:spPr>
      </p:pic>
      <p:pic>
        <p:nvPicPr>
          <p:cNvPr id="65" name="Picture 44" descr="Jenkins Logo Icon of Flat style - Available in SVG, PNG, EPS, AI &amp; Icon  fonts">
            <a:extLst>
              <a:ext uri="{FF2B5EF4-FFF2-40B4-BE49-F238E27FC236}">
                <a16:creationId xmlns:a16="http://schemas.microsoft.com/office/drawing/2014/main" id="{5A748237-034C-4F13-BBC5-FF64591E5FB1}"/>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29929" r="-1465" b="34278"/>
          <a:stretch/>
        </p:blipFill>
        <p:spPr bwMode="auto">
          <a:xfrm>
            <a:off x="7545777" y="3869959"/>
            <a:ext cx="1117705" cy="394279"/>
          </a:xfrm>
          <a:prstGeom prst="rect">
            <a:avLst/>
          </a:prstGeom>
          <a:noFill/>
          <a:extLst>
            <a:ext uri="{909E8E84-426E-40DD-AFC4-6F175D3DCCD1}">
              <a14:hiddenFill xmlns:a14="http://schemas.microsoft.com/office/drawing/2010/main">
                <a:solidFill>
                  <a:srgbClr val="FFFFFF"/>
                </a:solidFill>
              </a14:hiddenFill>
            </a:ext>
          </a:extLst>
        </p:spPr>
      </p:pic>
      <p:pic>
        <p:nvPicPr>
          <p:cNvPr id="66" name="Picture 8" descr="Open Source Search: The Creators of Elasticsearch, ELK Stack &amp; Kibana |  Elastic">
            <a:extLst>
              <a:ext uri="{FF2B5EF4-FFF2-40B4-BE49-F238E27FC236}">
                <a16:creationId xmlns:a16="http://schemas.microsoft.com/office/drawing/2014/main" id="{D754B45E-42C3-470B-BD2F-63BF0824DF2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713836" y="3303814"/>
            <a:ext cx="535929" cy="182830"/>
          </a:xfrm>
          <a:prstGeom prst="rect">
            <a:avLst/>
          </a:prstGeom>
          <a:noFill/>
          <a:extLst>
            <a:ext uri="{909E8E84-426E-40DD-AFC4-6F175D3DCCD1}">
              <a14:hiddenFill xmlns:a14="http://schemas.microsoft.com/office/drawing/2010/main">
                <a:solidFill>
                  <a:srgbClr val="FFFFFF"/>
                </a:solidFill>
              </a14:hiddenFill>
            </a:ext>
          </a:extLst>
        </p:spPr>
      </p:pic>
      <p:pic>
        <p:nvPicPr>
          <p:cNvPr id="67" name="Picture 26" descr="Webserver software - MySQL database">
            <a:extLst>
              <a:ext uri="{FF2B5EF4-FFF2-40B4-BE49-F238E27FC236}">
                <a16:creationId xmlns:a16="http://schemas.microsoft.com/office/drawing/2014/main" id="{4DACA6BA-A44D-4602-9900-9CDFDFE2754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967249" y="3317219"/>
            <a:ext cx="415012" cy="214783"/>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Oracle Database - Fujitsu Netherlands">
            <a:extLst>
              <a:ext uri="{FF2B5EF4-FFF2-40B4-BE49-F238E27FC236}">
                <a16:creationId xmlns:a16="http://schemas.microsoft.com/office/drawing/2014/main" id="{69D1405E-1D0E-4259-941D-01458A82850E}"/>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433401" y="3501057"/>
            <a:ext cx="738547" cy="285232"/>
          </a:xfrm>
          <a:prstGeom prst="rect">
            <a:avLst/>
          </a:prstGeom>
          <a:noFill/>
          <a:extLst>
            <a:ext uri="{909E8E84-426E-40DD-AFC4-6F175D3DCCD1}">
              <a14:hiddenFill xmlns:a14="http://schemas.microsoft.com/office/drawing/2010/main">
                <a:solidFill>
                  <a:srgbClr val="FFFFFF"/>
                </a:solidFill>
              </a14:hiddenFill>
            </a:ext>
          </a:extLst>
        </p:spPr>
      </p:pic>
      <p:pic>
        <p:nvPicPr>
          <p:cNvPr id="68" name="Picture 67">
            <a:extLst>
              <a:ext uri="{FF2B5EF4-FFF2-40B4-BE49-F238E27FC236}">
                <a16:creationId xmlns:a16="http://schemas.microsoft.com/office/drawing/2014/main" id="{B9C257D8-A65D-4DB7-BF6D-E9C28AF36186}"/>
              </a:ext>
            </a:extLst>
          </p:cNvPr>
          <p:cNvPicPr>
            <a:picLocks noChangeAspect="1"/>
          </p:cNvPicPr>
          <p:nvPr/>
        </p:nvPicPr>
        <p:blipFill>
          <a:blip r:embed="rId12">
            <a:clrChange>
              <a:clrFrom>
                <a:srgbClr val="FFFFFF"/>
              </a:clrFrom>
              <a:clrTo>
                <a:srgbClr val="FFFFFF">
                  <a:alpha val="0"/>
                </a:srgbClr>
              </a:clrTo>
            </a:clrChange>
          </a:blip>
          <a:stretch>
            <a:fillRect/>
          </a:stretch>
        </p:blipFill>
        <p:spPr>
          <a:xfrm>
            <a:off x="2199654" y="2327220"/>
            <a:ext cx="357840" cy="504000"/>
          </a:xfrm>
          <a:prstGeom prst="rect">
            <a:avLst/>
          </a:prstGeom>
        </p:spPr>
      </p:pic>
      <p:pic>
        <p:nvPicPr>
          <p:cNvPr id="69" name="Picture 4">
            <a:extLst>
              <a:ext uri="{FF2B5EF4-FFF2-40B4-BE49-F238E27FC236}">
                <a16:creationId xmlns:a16="http://schemas.microsoft.com/office/drawing/2014/main" id="{6B2EEE0C-25ED-4B47-A220-4B91E6902AE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738143" y="2212997"/>
            <a:ext cx="888491" cy="228447"/>
          </a:xfrm>
          <a:prstGeom prst="rect">
            <a:avLst/>
          </a:prstGeom>
          <a:noFill/>
          <a:extLst>
            <a:ext uri="{909E8E84-426E-40DD-AFC4-6F175D3DCCD1}">
              <a14:hiddenFill xmlns:a14="http://schemas.microsoft.com/office/drawing/2010/main">
                <a:solidFill>
                  <a:srgbClr val="FFFFFF"/>
                </a:solidFill>
              </a14:hiddenFill>
            </a:ext>
          </a:extLst>
        </p:spPr>
      </p:pic>
      <p:pic>
        <p:nvPicPr>
          <p:cNvPr id="70" name="Picture 6">
            <a:extLst>
              <a:ext uri="{FF2B5EF4-FFF2-40B4-BE49-F238E27FC236}">
                <a16:creationId xmlns:a16="http://schemas.microsoft.com/office/drawing/2014/main" id="{C9B1E6F7-B0AD-4EB8-A612-F7BD8236C13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278632" y="2404925"/>
            <a:ext cx="1298882" cy="360575"/>
          </a:xfrm>
          <a:prstGeom prst="rect">
            <a:avLst/>
          </a:prstGeom>
          <a:noFill/>
          <a:extLst>
            <a:ext uri="{909E8E84-426E-40DD-AFC4-6F175D3DCCD1}">
              <a14:hiddenFill xmlns:a14="http://schemas.microsoft.com/office/drawing/2010/main">
                <a:solidFill>
                  <a:srgbClr val="FFFFFF"/>
                </a:solidFill>
              </a14:hiddenFill>
            </a:ext>
          </a:extLst>
        </p:spPr>
      </p:pic>
      <p:pic>
        <p:nvPicPr>
          <p:cNvPr id="71" name="Snagit_SNG800">
            <a:extLst>
              <a:ext uri="{FF2B5EF4-FFF2-40B4-BE49-F238E27FC236}">
                <a16:creationId xmlns:a16="http://schemas.microsoft.com/office/drawing/2014/main" id="{18E8AE99-A5F4-48B8-AF08-5A92495ED0F1}"/>
              </a:ext>
            </a:extLst>
          </p:cNvPr>
          <p:cNvPicPr>
            <a:picLocks noChangeAspect="1"/>
          </p:cNvPicPr>
          <p:nvPr/>
        </p:nvPicPr>
        <p:blipFill>
          <a:blip r:embed="rId15"/>
          <a:stretch>
            <a:fillRect/>
          </a:stretch>
        </p:blipFill>
        <p:spPr>
          <a:xfrm>
            <a:off x="5052816" y="1668834"/>
            <a:ext cx="351971" cy="283131"/>
          </a:xfrm>
          <a:prstGeom prst="rect">
            <a:avLst/>
          </a:prstGeom>
        </p:spPr>
      </p:pic>
      <p:pic>
        <p:nvPicPr>
          <p:cNvPr id="72" name="Picture 16" descr="Servlet and jsp programming by Bilalnawaz1994">
            <a:extLst>
              <a:ext uri="{FF2B5EF4-FFF2-40B4-BE49-F238E27FC236}">
                <a16:creationId xmlns:a16="http://schemas.microsoft.com/office/drawing/2014/main" id="{AD31347A-BF4F-4C8E-A7A0-5BB3637E0393}"/>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765086" y="1614491"/>
            <a:ext cx="193256" cy="354157"/>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22" descr="Spring Batch Processing Example | LaptrinhX">
            <a:extLst>
              <a:ext uri="{FF2B5EF4-FFF2-40B4-BE49-F238E27FC236}">
                <a16:creationId xmlns:a16="http://schemas.microsoft.com/office/drawing/2014/main" id="{0CFA9F7F-6873-4C3E-BBE9-4F2DB8817639}"/>
              </a:ext>
            </a:extLst>
          </p:cNvPr>
          <p:cNvPicPr>
            <a:picLocks noChangeAspect="1" noChangeArrowheads="1"/>
          </p:cNvPicPr>
          <p:nvPr/>
        </p:nvPicPr>
        <p:blipFill rotWithShape="1">
          <a:blip r:embed="rId17">
            <a:extLst>
              <a:ext uri="{28A0092B-C50C-407E-A947-70E740481C1C}">
                <a14:useLocalDpi xmlns:a14="http://schemas.microsoft.com/office/drawing/2010/main" val="0"/>
              </a:ext>
            </a:extLst>
          </a:blip>
          <a:srcRect l="58699" t="20906" r="11485"/>
          <a:stretch/>
        </p:blipFill>
        <p:spPr bwMode="auto">
          <a:xfrm>
            <a:off x="3877422" y="2292856"/>
            <a:ext cx="457449" cy="485398"/>
          </a:xfrm>
          <a:prstGeom prst="rect">
            <a:avLst/>
          </a:prstGeom>
          <a:noFill/>
          <a:extLst>
            <a:ext uri="{909E8E84-426E-40DD-AFC4-6F175D3DCCD1}">
              <a14:hiddenFill xmlns:a14="http://schemas.microsoft.com/office/drawing/2010/main">
                <a:solidFill>
                  <a:srgbClr val="FFFFFF"/>
                </a:solidFill>
              </a14:hiddenFill>
            </a:ext>
          </a:extLst>
        </p:spPr>
      </p:pic>
      <p:pic>
        <p:nvPicPr>
          <p:cNvPr id="74" name="Picture 24" descr="Camunda | Brands CA - CL">
            <a:extLst>
              <a:ext uri="{FF2B5EF4-FFF2-40B4-BE49-F238E27FC236}">
                <a16:creationId xmlns:a16="http://schemas.microsoft.com/office/drawing/2014/main" id="{46A79F5B-D21D-47C1-BFE7-4FCD96BF79EA}"/>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704129" y="2512390"/>
            <a:ext cx="730890" cy="222133"/>
          </a:xfrm>
          <a:prstGeom prst="rect">
            <a:avLst/>
          </a:prstGeom>
          <a:noFill/>
          <a:extLst>
            <a:ext uri="{909E8E84-426E-40DD-AFC4-6F175D3DCCD1}">
              <a14:hiddenFill xmlns:a14="http://schemas.microsoft.com/office/drawing/2010/main">
                <a:solidFill>
                  <a:srgbClr val="FFFFFF"/>
                </a:solidFill>
              </a14:hiddenFill>
            </a:ext>
          </a:extLst>
        </p:spPr>
      </p:pic>
      <p:pic>
        <p:nvPicPr>
          <p:cNvPr id="75" name="Snagit_SNG848">
            <a:extLst>
              <a:ext uri="{FF2B5EF4-FFF2-40B4-BE49-F238E27FC236}">
                <a16:creationId xmlns:a16="http://schemas.microsoft.com/office/drawing/2014/main" id="{97B482DD-A5B0-4869-AB57-A64DDB2E1D57}"/>
              </a:ext>
            </a:extLst>
          </p:cNvPr>
          <p:cNvPicPr>
            <a:picLocks noChangeAspect="1"/>
          </p:cNvPicPr>
          <p:nvPr/>
        </p:nvPicPr>
        <p:blipFill>
          <a:blip r:embed="rId19"/>
          <a:stretch>
            <a:fillRect/>
          </a:stretch>
        </p:blipFill>
        <p:spPr>
          <a:xfrm>
            <a:off x="5497126" y="2233300"/>
            <a:ext cx="976381" cy="214643"/>
          </a:xfrm>
          <a:prstGeom prst="rect">
            <a:avLst/>
          </a:prstGeom>
        </p:spPr>
      </p:pic>
      <p:pic>
        <p:nvPicPr>
          <p:cNvPr id="76" name="Picture 75">
            <a:extLst>
              <a:ext uri="{FF2B5EF4-FFF2-40B4-BE49-F238E27FC236}">
                <a16:creationId xmlns:a16="http://schemas.microsoft.com/office/drawing/2014/main" id="{ACB625BB-3A3E-4296-8E44-B054C537F449}"/>
              </a:ext>
            </a:extLst>
          </p:cNvPr>
          <p:cNvPicPr>
            <a:picLocks noChangeAspect="1"/>
          </p:cNvPicPr>
          <p:nvPr/>
        </p:nvPicPr>
        <p:blipFill>
          <a:blip r:embed="rId20">
            <a:clrChange>
              <a:clrFrom>
                <a:srgbClr val="FFFFFF"/>
              </a:clrFrom>
              <a:clrTo>
                <a:srgbClr val="FFFFFF">
                  <a:alpha val="0"/>
                </a:srgbClr>
              </a:clrTo>
            </a:clrChange>
          </a:blip>
          <a:stretch>
            <a:fillRect/>
          </a:stretch>
        </p:blipFill>
        <p:spPr>
          <a:xfrm>
            <a:off x="3086695" y="1692568"/>
            <a:ext cx="297709" cy="281054"/>
          </a:xfrm>
          <a:prstGeom prst="rect">
            <a:avLst/>
          </a:prstGeom>
        </p:spPr>
      </p:pic>
      <p:pic>
        <p:nvPicPr>
          <p:cNvPr id="78" name="Picture 18" descr="Environment settings in an Angular CI/CD build process - Sigao Studios">
            <a:extLst>
              <a:ext uri="{FF2B5EF4-FFF2-40B4-BE49-F238E27FC236}">
                <a16:creationId xmlns:a16="http://schemas.microsoft.com/office/drawing/2014/main" id="{16BFC6F9-F5AB-424F-A84F-9380B64E359E}"/>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995185" y="1643089"/>
            <a:ext cx="818424" cy="409212"/>
          </a:xfrm>
          <a:prstGeom prst="rect">
            <a:avLst/>
          </a:prstGeom>
          <a:noFill/>
          <a:extLst>
            <a:ext uri="{909E8E84-426E-40DD-AFC4-6F175D3DCCD1}">
              <a14:hiddenFill xmlns:a14="http://schemas.microsoft.com/office/drawing/2010/main">
                <a:solidFill>
                  <a:srgbClr val="FFFFFF"/>
                </a:solidFill>
              </a14:hiddenFill>
            </a:ext>
          </a:extLst>
        </p:spPr>
      </p:pic>
      <p:pic>
        <p:nvPicPr>
          <p:cNvPr id="79" name="Picture 20" descr="Integrations - Workflow.com">
            <a:extLst>
              <a:ext uri="{FF2B5EF4-FFF2-40B4-BE49-F238E27FC236}">
                <a16:creationId xmlns:a16="http://schemas.microsoft.com/office/drawing/2014/main" id="{D14DE237-30ED-4A15-A3F9-A39CA883AFE6}"/>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3802675" y="1717582"/>
            <a:ext cx="497087" cy="319557"/>
          </a:xfrm>
          <a:prstGeom prst="rect">
            <a:avLst/>
          </a:prstGeom>
          <a:noFill/>
          <a:extLst>
            <a:ext uri="{909E8E84-426E-40DD-AFC4-6F175D3DCCD1}">
              <a14:hiddenFill xmlns:a14="http://schemas.microsoft.com/office/drawing/2010/main">
                <a:solidFill>
                  <a:srgbClr val="FFFFFF"/>
                </a:solidFill>
              </a14:hiddenFill>
            </a:ext>
          </a:extLst>
        </p:spPr>
      </p:pic>
      <p:pic>
        <p:nvPicPr>
          <p:cNvPr id="81" name="Snagit_SNG815">
            <a:extLst>
              <a:ext uri="{FF2B5EF4-FFF2-40B4-BE49-F238E27FC236}">
                <a16:creationId xmlns:a16="http://schemas.microsoft.com/office/drawing/2014/main" id="{26B9CE80-E5CD-4386-B32D-BE196AF6F2A6}"/>
              </a:ext>
            </a:extLst>
          </p:cNvPr>
          <p:cNvPicPr>
            <a:picLocks noChangeAspect="1"/>
          </p:cNvPicPr>
          <p:nvPr/>
        </p:nvPicPr>
        <p:blipFill>
          <a:blip r:embed="rId23"/>
          <a:stretch>
            <a:fillRect/>
          </a:stretch>
        </p:blipFill>
        <p:spPr>
          <a:xfrm>
            <a:off x="5027699" y="3473237"/>
            <a:ext cx="401995" cy="167839"/>
          </a:xfrm>
          <a:prstGeom prst="rect">
            <a:avLst/>
          </a:prstGeom>
        </p:spPr>
      </p:pic>
      <p:pic>
        <p:nvPicPr>
          <p:cNvPr id="82" name="Picture 30" descr="Software Trends – blogs about software developments">
            <a:extLst>
              <a:ext uri="{FF2B5EF4-FFF2-40B4-BE49-F238E27FC236}">
                <a16:creationId xmlns:a16="http://schemas.microsoft.com/office/drawing/2014/main" id="{156F1F37-0A59-4279-930F-9D92150A428F}"/>
              </a:ext>
            </a:extLst>
          </p:cNvPr>
          <p:cNvPicPr>
            <a:picLocks noChangeAspect="1" noChangeArrowheads="1"/>
          </p:cNvPicPr>
          <p:nvPr/>
        </p:nvPicPr>
        <p:blipFill rotWithShape="1">
          <a:blip r:embed="rId24">
            <a:extLst>
              <a:ext uri="{28A0092B-C50C-407E-A947-70E740481C1C}">
                <a14:useLocalDpi xmlns:a14="http://schemas.microsoft.com/office/drawing/2010/main" val="0"/>
              </a:ext>
            </a:extLst>
          </a:blip>
          <a:srcRect t="41728" b="41926"/>
          <a:stretch/>
        </p:blipFill>
        <p:spPr bwMode="auto">
          <a:xfrm>
            <a:off x="492684" y="2929989"/>
            <a:ext cx="1313949" cy="214769"/>
          </a:xfrm>
          <a:prstGeom prst="rect">
            <a:avLst/>
          </a:prstGeom>
          <a:noFill/>
          <a:extLst>
            <a:ext uri="{909E8E84-426E-40DD-AFC4-6F175D3DCCD1}">
              <a14:hiddenFill xmlns:a14="http://schemas.microsoft.com/office/drawing/2010/main">
                <a:solidFill>
                  <a:srgbClr val="FFFFFF"/>
                </a:solidFill>
              </a14:hiddenFill>
            </a:ext>
          </a:extLst>
        </p:spPr>
      </p:pic>
      <p:pic>
        <p:nvPicPr>
          <p:cNvPr id="83" name="Picture 14" descr="Apache Tomcat – Logos Download">
            <a:extLst>
              <a:ext uri="{FF2B5EF4-FFF2-40B4-BE49-F238E27FC236}">
                <a16:creationId xmlns:a16="http://schemas.microsoft.com/office/drawing/2014/main" id="{5284B85F-33EC-4C21-A6EA-569A892CF5D5}"/>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2078201" y="3421655"/>
            <a:ext cx="453621" cy="246341"/>
          </a:xfrm>
          <a:prstGeom prst="rect">
            <a:avLst/>
          </a:prstGeom>
          <a:noFill/>
          <a:extLst>
            <a:ext uri="{909E8E84-426E-40DD-AFC4-6F175D3DCCD1}">
              <a14:hiddenFill xmlns:a14="http://schemas.microsoft.com/office/drawing/2010/main">
                <a:solidFill>
                  <a:srgbClr val="FFFFFF"/>
                </a:solidFill>
              </a14:hiddenFill>
            </a:ext>
          </a:extLst>
        </p:spPr>
      </p:pic>
      <p:pic>
        <p:nvPicPr>
          <p:cNvPr id="84" name="Picture 28">
            <a:extLst>
              <a:ext uri="{FF2B5EF4-FFF2-40B4-BE49-F238E27FC236}">
                <a16:creationId xmlns:a16="http://schemas.microsoft.com/office/drawing/2014/main" id="{C5E75361-0C7E-4CF8-B231-FF3A2C822A58}"/>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1329927" y="3415140"/>
            <a:ext cx="592082" cy="22593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29A603AC-5656-42A9-9C51-4C3898542F96}"/>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887101" y="3307292"/>
            <a:ext cx="275080" cy="401107"/>
          </a:xfrm>
          <a:prstGeom prst="rect">
            <a:avLst/>
          </a:prstGeom>
          <a:noFill/>
          <a:extLst>
            <a:ext uri="{909E8E84-426E-40DD-AFC4-6F175D3DCCD1}">
              <a14:hiddenFill xmlns:a14="http://schemas.microsoft.com/office/drawing/2010/main">
                <a:solidFill>
                  <a:srgbClr val="FFFFFF"/>
                </a:solidFill>
              </a14:hiddenFill>
            </a:ext>
          </a:extLst>
        </p:spPr>
      </p:pic>
      <p:pic>
        <p:nvPicPr>
          <p:cNvPr id="86" name="Picture 12" descr="Level Up Conference - Breakout Sessions | LogicMonitor Level Up">
            <a:extLst>
              <a:ext uri="{FF2B5EF4-FFF2-40B4-BE49-F238E27FC236}">
                <a16:creationId xmlns:a16="http://schemas.microsoft.com/office/drawing/2014/main" id="{A08E596F-29F3-4202-B40E-CB564264DAD8}"/>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612622" y="1844932"/>
            <a:ext cx="732455" cy="123475"/>
          </a:xfrm>
          <a:prstGeom prst="rect">
            <a:avLst/>
          </a:prstGeom>
          <a:noFill/>
          <a:extLst>
            <a:ext uri="{909E8E84-426E-40DD-AFC4-6F175D3DCCD1}">
              <a14:hiddenFill xmlns:a14="http://schemas.microsoft.com/office/drawing/2010/main">
                <a:solidFill>
                  <a:srgbClr val="FFFFFF"/>
                </a:solidFill>
              </a14:hiddenFill>
            </a:ext>
          </a:extLst>
        </p:spPr>
      </p:pic>
      <p:pic>
        <p:nvPicPr>
          <p:cNvPr id="87" name="Picture 8" descr="Press Kit | Atlassian">
            <a:extLst>
              <a:ext uri="{FF2B5EF4-FFF2-40B4-BE49-F238E27FC236}">
                <a16:creationId xmlns:a16="http://schemas.microsoft.com/office/drawing/2014/main" id="{77314448-882A-4192-A8B6-82495B6F6899}"/>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7545761" y="1193467"/>
            <a:ext cx="1067543" cy="134740"/>
          </a:xfrm>
          <a:prstGeom prst="rect">
            <a:avLst/>
          </a:prstGeom>
          <a:noFill/>
          <a:extLst>
            <a:ext uri="{909E8E84-426E-40DD-AFC4-6F175D3DCCD1}">
              <a14:hiddenFill xmlns:a14="http://schemas.microsoft.com/office/drawing/2010/main">
                <a:solidFill>
                  <a:srgbClr val="FFFFFF"/>
                </a:solidFill>
              </a14:hiddenFill>
            </a:ext>
          </a:extLst>
        </p:spPr>
      </p:pic>
      <p:pic>
        <p:nvPicPr>
          <p:cNvPr id="88" name="Picture 10" descr="Press Kit | Atlassian">
            <a:extLst>
              <a:ext uri="{FF2B5EF4-FFF2-40B4-BE49-F238E27FC236}">
                <a16:creationId xmlns:a16="http://schemas.microsoft.com/office/drawing/2014/main" id="{903AA9CC-5ECC-4198-BDEE-5655D1E5A8CB}"/>
              </a:ext>
            </a:extLst>
          </p:cNvPr>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7116793" y="830551"/>
            <a:ext cx="1328995" cy="174200"/>
          </a:xfrm>
          <a:prstGeom prst="rect">
            <a:avLst/>
          </a:prstGeom>
          <a:noFill/>
          <a:extLst>
            <a:ext uri="{909E8E84-426E-40DD-AFC4-6F175D3DCCD1}">
              <a14:hiddenFill xmlns:a14="http://schemas.microsoft.com/office/drawing/2010/main">
                <a:solidFill>
                  <a:srgbClr val="FFFFFF"/>
                </a:solidFill>
              </a14:hiddenFill>
            </a:ext>
          </a:extLst>
        </p:spPr>
      </p:pic>
      <p:pic>
        <p:nvPicPr>
          <p:cNvPr id="89" name="Picture 16" descr="JUnit – About">
            <a:extLst>
              <a:ext uri="{FF2B5EF4-FFF2-40B4-BE49-F238E27FC236}">
                <a16:creationId xmlns:a16="http://schemas.microsoft.com/office/drawing/2014/main" id="{7D852509-BA06-4444-B8BF-7464026C66D8}"/>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7794322" y="2085392"/>
            <a:ext cx="516398" cy="15778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Nexus Repository OSS - Software Component Management | Sonatype">
            <a:extLst>
              <a:ext uri="{FF2B5EF4-FFF2-40B4-BE49-F238E27FC236}">
                <a16:creationId xmlns:a16="http://schemas.microsoft.com/office/drawing/2014/main" id="{5E7C22BB-64AD-470A-91A0-0FF7E2D166D2}"/>
              </a:ext>
            </a:extLst>
          </p:cNvPr>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8322888" y="2903082"/>
            <a:ext cx="488652" cy="48865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SonarQube Logos and Usage | SonarQube">
            <a:extLst>
              <a:ext uri="{FF2B5EF4-FFF2-40B4-BE49-F238E27FC236}">
                <a16:creationId xmlns:a16="http://schemas.microsoft.com/office/drawing/2014/main" id="{C042565F-83AC-4B52-8861-9055D9D895C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59662" y="3590242"/>
            <a:ext cx="711088" cy="260062"/>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Jest · 🃏 Delightful JavaScript Testing">
            <a:extLst>
              <a:ext uri="{FF2B5EF4-FFF2-40B4-BE49-F238E27FC236}">
                <a16:creationId xmlns:a16="http://schemas.microsoft.com/office/drawing/2014/main" id="{73A9AE61-E5D6-4A24-978F-2AF19506ADAF}"/>
              </a:ext>
            </a:extLst>
          </p:cNvPr>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7781291" y="2382895"/>
            <a:ext cx="457453" cy="239071"/>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Logo&#10;&#10;Description automatically generated">
            <a:extLst>
              <a:ext uri="{FF2B5EF4-FFF2-40B4-BE49-F238E27FC236}">
                <a16:creationId xmlns:a16="http://schemas.microsoft.com/office/drawing/2014/main" id="{02144A6D-ACDE-43A8-8002-0526898D8084}"/>
              </a:ext>
            </a:extLst>
          </p:cNvPr>
          <p:cNvPicPr>
            <a:picLocks noChangeAspect="1"/>
          </p:cNvPicPr>
          <p:nvPr/>
        </p:nvPicPr>
        <p:blipFill>
          <a:blip r:embed="rId34"/>
          <a:stretch>
            <a:fillRect/>
          </a:stretch>
        </p:blipFill>
        <p:spPr>
          <a:xfrm>
            <a:off x="612622" y="1978850"/>
            <a:ext cx="585688" cy="463670"/>
          </a:xfrm>
          <a:prstGeom prst="rect">
            <a:avLst/>
          </a:prstGeom>
        </p:spPr>
      </p:pic>
      <p:sp>
        <p:nvSpPr>
          <p:cNvPr id="13" name="AutoShape 14" descr="Privacy by Design Foundation">
            <a:extLst>
              <a:ext uri="{FF2B5EF4-FFF2-40B4-BE49-F238E27FC236}">
                <a16:creationId xmlns:a16="http://schemas.microsoft.com/office/drawing/2014/main" id="{BD43A423-A056-497C-AC0A-D6D2EAC26A65}"/>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NL"/>
          </a:p>
        </p:txBody>
      </p:sp>
      <p:pic>
        <p:nvPicPr>
          <p:cNvPr id="1042" name="Picture 18">
            <a:extLst>
              <a:ext uri="{FF2B5EF4-FFF2-40B4-BE49-F238E27FC236}">
                <a16:creationId xmlns:a16="http://schemas.microsoft.com/office/drawing/2014/main" id="{9C128FD3-C2BC-4F66-8089-481E57ED82AF}"/>
              </a:ext>
            </a:extLst>
          </p:cNvPr>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5570143" y="3407901"/>
            <a:ext cx="330898" cy="297146"/>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Qnapclub Store - KeyCloak">
            <a:extLst>
              <a:ext uri="{FF2B5EF4-FFF2-40B4-BE49-F238E27FC236}">
                <a16:creationId xmlns:a16="http://schemas.microsoft.com/office/drawing/2014/main" id="{18EA50AE-534D-47CD-9925-5B7FF2A749BA}"/>
              </a:ext>
            </a:extLst>
          </p:cNvPr>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5977015" y="3330320"/>
            <a:ext cx="468532" cy="468532"/>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26">
            <a:extLst>
              <a:ext uri="{FF2B5EF4-FFF2-40B4-BE49-F238E27FC236}">
                <a16:creationId xmlns:a16="http://schemas.microsoft.com/office/drawing/2014/main" id="{6568E444-CA03-4C16-B7C9-A9D9BC05E1E3}"/>
              </a:ext>
            </a:extLst>
          </p:cNvPr>
          <p:cNvPicPr>
            <a:picLocks noChangeAspect="1" noChangeArrowheads="1"/>
          </p:cNvPicPr>
          <p:nvPr/>
        </p:nvPicPr>
        <p:blipFill>
          <a:blip r:embed="rId37">
            <a:extLst>
              <a:ext uri="{28A0092B-C50C-407E-A947-70E740481C1C}">
                <a14:useLocalDpi xmlns:a14="http://schemas.microsoft.com/office/drawing/2010/main" val="0"/>
              </a:ext>
            </a:extLst>
          </a:blip>
          <a:srcRect/>
          <a:stretch>
            <a:fillRect/>
          </a:stretch>
        </p:blipFill>
        <p:spPr bwMode="auto">
          <a:xfrm>
            <a:off x="7084934" y="1473759"/>
            <a:ext cx="508385" cy="211827"/>
          </a:xfrm>
          <a:prstGeom prst="rect">
            <a:avLst/>
          </a:prstGeom>
          <a:noFill/>
          <a:extLst>
            <a:ext uri="{909E8E84-426E-40DD-AFC4-6F175D3DCCD1}">
              <a14:hiddenFill xmlns:a14="http://schemas.microsoft.com/office/drawing/2010/main">
                <a:solidFill>
                  <a:srgbClr val="FFFFFF"/>
                </a:solidFill>
              </a14:hiddenFill>
            </a:ext>
          </a:extLst>
        </p:spPr>
      </p:pic>
      <p:pic>
        <p:nvPicPr>
          <p:cNvPr id="1052" name="Picture 28">
            <a:extLst>
              <a:ext uri="{FF2B5EF4-FFF2-40B4-BE49-F238E27FC236}">
                <a16:creationId xmlns:a16="http://schemas.microsoft.com/office/drawing/2014/main" id="{2531A402-2F6B-4580-8B08-AEFFA62CB0F2}"/>
              </a:ext>
            </a:extLst>
          </p:cNvPr>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7363857" y="3091454"/>
            <a:ext cx="829094" cy="209592"/>
          </a:xfrm>
          <a:prstGeom prst="rect">
            <a:avLst/>
          </a:prstGeom>
          <a:noFill/>
          <a:extLst>
            <a:ext uri="{909E8E84-426E-40DD-AFC4-6F175D3DCCD1}">
              <a14:hiddenFill xmlns:a14="http://schemas.microsoft.com/office/drawing/2010/main">
                <a:solidFill>
                  <a:srgbClr val="FFFFFF"/>
                </a:solidFill>
              </a14:hiddenFill>
            </a:ext>
          </a:extLst>
        </p:spPr>
      </p:pic>
      <p:pic>
        <p:nvPicPr>
          <p:cNvPr id="1056" name="Picture 32">
            <a:extLst>
              <a:ext uri="{FF2B5EF4-FFF2-40B4-BE49-F238E27FC236}">
                <a16:creationId xmlns:a16="http://schemas.microsoft.com/office/drawing/2014/main" id="{5F9B1A68-C9B6-4A34-9E69-E5D739721292}"/>
              </a:ext>
            </a:extLst>
          </p:cNvPr>
          <p:cNvPicPr>
            <a:picLocks noChangeAspect="1" noChangeArrowheads="1"/>
          </p:cNvPicPr>
          <p:nvPr/>
        </p:nvPicPr>
        <p:blipFill>
          <a:blip r:embed="rId39">
            <a:extLst>
              <a:ext uri="{28A0092B-C50C-407E-A947-70E740481C1C}">
                <a14:useLocalDpi xmlns:a14="http://schemas.microsoft.com/office/drawing/2010/main" val="0"/>
              </a:ext>
            </a:extLst>
          </a:blip>
          <a:srcRect/>
          <a:stretch>
            <a:fillRect/>
          </a:stretch>
        </p:blipFill>
        <p:spPr bwMode="auto">
          <a:xfrm>
            <a:off x="5061553" y="3027149"/>
            <a:ext cx="887101" cy="263204"/>
          </a:xfrm>
          <a:prstGeom prst="rect">
            <a:avLst/>
          </a:prstGeom>
          <a:noFill/>
          <a:extLst>
            <a:ext uri="{909E8E84-426E-40DD-AFC4-6F175D3DCCD1}">
              <a14:hiddenFill xmlns:a14="http://schemas.microsoft.com/office/drawing/2010/main">
                <a:solidFill>
                  <a:srgbClr val="FFFFFF"/>
                </a:solidFill>
              </a14:hiddenFill>
            </a:ext>
          </a:extLst>
        </p:spPr>
      </p:pic>
      <p:pic>
        <p:nvPicPr>
          <p:cNvPr id="1058" name="Picture 34" descr="Check IP address blacklist status in Bash - Sysadmins of the North">
            <a:extLst>
              <a:ext uri="{FF2B5EF4-FFF2-40B4-BE49-F238E27FC236}">
                <a16:creationId xmlns:a16="http://schemas.microsoft.com/office/drawing/2014/main" id="{CB965B46-C1CA-4525-A908-FEC341B08451}"/>
              </a:ext>
            </a:extLst>
          </p:cNvPr>
          <p:cNvPicPr>
            <a:picLocks noChangeAspect="1" noChangeArrowheads="1"/>
          </p:cNvPicPr>
          <p:nvPr/>
        </p:nvPicPr>
        <p:blipFill>
          <a:blip r:embed="rId40">
            <a:extLst>
              <a:ext uri="{28A0092B-C50C-407E-A947-70E740481C1C}">
                <a14:useLocalDpi xmlns:a14="http://schemas.microsoft.com/office/drawing/2010/main" val="0"/>
              </a:ext>
            </a:extLst>
          </a:blip>
          <a:srcRect/>
          <a:stretch>
            <a:fillRect/>
          </a:stretch>
        </p:blipFill>
        <p:spPr bwMode="auto">
          <a:xfrm>
            <a:off x="5891965" y="2985218"/>
            <a:ext cx="647958" cy="273416"/>
          </a:xfrm>
          <a:prstGeom prst="rect">
            <a:avLst/>
          </a:prstGeom>
          <a:noFill/>
          <a:extLst>
            <a:ext uri="{909E8E84-426E-40DD-AFC4-6F175D3DCCD1}">
              <a14:hiddenFill xmlns:a14="http://schemas.microsoft.com/office/drawing/2010/main">
                <a:solidFill>
                  <a:srgbClr val="FFFFFF"/>
                </a:solidFill>
              </a14:hiddenFill>
            </a:ext>
          </a:extLst>
        </p:spPr>
      </p:pic>
      <p:pic>
        <p:nvPicPr>
          <p:cNvPr id="1060" name="Picture 36" descr="Docker Logos | Docker">
            <a:extLst>
              <a:ext uri="{FF2B5EF4-FFF2-40B4-BE49-F238E27FC236}">
                <a16:creationId xmlns:a16="http://schemas.microsoft.com/office/drawing/2014/main" id="{8B4C9F9A-A65D-4776-824D-3877B9987B02}"/>
              </a:ext>
            </a:extLst>
          </p:cNvPr>
          <p:cNvPicPr>
            <a:picLocks noChangeAspect="1" noChangeArrowheads="1"/>
          </p:cNvPicPr>
          <p:nvPr/>
        </p:nvPicPr>
        <p:blipFill>
          <a:blip r:embed="rId41">
            <a:extLst>
              <a:ext uri="{28A0092B-C50C-407E-A947-70E740481C1C}">
                <a14:useLocalDpi xmlns:a14="http://schemas.microsoft.com/office/drawing/2010/main" val="0"/>
              </a:ext>
            </a:extLst>
          </a:blip>
          <a:srcRect/>
          <a:stretch>
            <a:fillRect/>
          </a:stretch>
        </p:blipFill>
        <p:spPr bwMode="auto">
          <a:xfrm>
            <a:off x="2152943" y="2934809"/>
            <a:ext cx="435161" cy="372483"/>
          </a:xfrm>
          <a:prstGeom prst="rect">
            <a:avLst/>
          </a:prstGeom>
          <a:noFill/>
          <a:extLst>
            <a:ext uri="{909E8E84-426E-40DD-AFC4-6F175D3DCCD1}">
              <a14:hiddenFill xmlns:a14="http://schemas.microsoft.com/office/drawing/2010/main">
                <a:solidFill>
                  <a:srgbClr val="FFFFFF"/>
                </a:solidFill>
              </a14:hiddenFill>
            </a:ext>
          </a:extLst>
        </p:spPr>
      </p:pic>
      <p:pic>
        <p:nvPicPr>
          <p:cNvPr id="92" name="Picture 20" descr="Integrations - Workflow.com">
            <a:extLst>
              <a:ext uri="{FF2B5EF4-FFF2-40B4-BE49-F238E27FC236}">
                <a16:creationId xmlns:a16="http://schemas.microsoft.com/office/drawing/2014/main" id="{9F0D698A-55FB-48C4-A53C-4A335ACA5818}"/>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3174755" y="2298819"/>
            <a:ext cx="635395" cy="408469"/>
          </a:xfrm>
          <a:prstGeom prst="rect">
            <a:avLst/>
          </a:prstGeom>
          <a:noFill/>
          <a:extLst>
            <a:ext uri="{909E8E84-426E-40DD-AFC4-6F175D3DCCD1}">
              <a14:hiddenFill xmlns:a14="http://schemas.microsoft.com/office/drawing/2010/main">
                <a:solidFill>
                  <a:srgbClr val="FFFFFF"/>
                </a:solidFill>
              </a14:hiddenFill>
            </a:ext>
          </a:extLst>
        </p:spPr>
      </p:pic>
      <p:pic>
        <p:nvPicPr>
          <p:cNvPr id="1062" name="Picture 38" descr="Skype for Business - Wikipedia">
            <a:extLst>
              <a:ext uri="{FF2B5EF4-FFF2-40B4-BE49-F238E27FC236}">
                <a16:creationId xmlns:a16="http://schemas.microsoft.com/office/drawing/2014/main" id="{5612C79C-479F-44D5-A402-C5EA173C012C}"/>
              </a:ext>
            </a:extLst>
          </p:cNvPr>
          <p:cNvPicPr>
            <a:picLocks noChangeAspect="1" noChangeArrowheads="1"/>
          </p:cNvPicPr>
          <p:nvPr/>
        </p:nvPicPr>
        <p:blipFill>
          <a:blip r:embed="rId42">
            <a:extLst>
              <a:ext uri="{28A0092B-C50C-407E-A947-70E740481C1C}">
                <a14:useLocalDpi xmlns:a14="http://schemas.microsoft.com/office/drawing/2010/main" val="0"/>
              </a:ext>
            </a:extLst>
          </a:blip>
          <a:srcRect/>
          <a:stretch>
            <a:fillRect/>
          </a:stretch>
        </p:blipFill>
        <p:spPr bwMode="auto">
          <a:xfrm>
            <a:off x="10346783" y="76775"/>
            <a:ext cx="106479" cy="106479"/>
          </a:xfrm>
          <a:prstGeom prst="rect">
            <a:avLst/>
          </a:prstGeom>
          <a:noFill/>
          <a:extLst>
            <a:ext uri="{909E8E84-426E-40DD-AFC4-6F175D3DCCD1}">
              <a14:hiddenFill xmlns:a14="http://schemas.microsoft.com/office/drawing/2010/main">
                <a:solidFill>
                  <a:srgbClr val="FFFFFF"/>
                </a:solidFill>
              </a14:hiddenFill>
            </a:ext>
          </a:extLst>
        </p:spPr>
      </p:pic>
      <p:pic>
        <p:nvPicPr>
          <p:cNvPr id="1064" name="Picture 40" descr="Microsoft Teams | Avans tools">
            <a:extLst>
              <a:ext uri="{FF2B5EF4-FFF2-40B4-BE49-F238E27FC236}">
                <a16:creationId xmlns:a16="http://schemas.microsoft.com/office/drawing/2014/main" id="{9D549F15-1533-4391-B735-C652E8D58ED8}"/>
              </a:ext>
            </a:extLst>
          </p:cNvPr>
          <p:cNvPicPr>
            <a:picLocks noChangeAspect="1" noChangeArrowheads="1"/>
          </p:cNvPicPr>
          <p:nvPr/>
        </p:nvPicPr>
        <p:blipFill>
          <a:blip r:embed="rId43">
            <a:extLst>
              <a:ext uri="{28A0092B-C50C-407E-A947-70E740481C1C}">
                <a14:useLocalDpi xmlns:a14="http://schemas.microsoft.com/office/drawing/2010/main" val="0"/>
              </a:ext>
            </a:extLst>
          </a:blip>
          <a:srcRect/>
          <a:stretch>
            <a:fillRect/>
          </a:stretch>
        </p:blipFill>
        <p:spPr bwMode="auto">
          <a:xfrm>
            <a:off x="6852594" y="1034368"/>
            <a:ext cx="423949" cy="423949"/>
          </a:xfrm>
          <a:prstGeom prst="rect">
            <a:avLst/>
          </a:prstGeom>
          <a:noFill/>
          <a:extLst>
            <a:ext uri="{909E8E84-426E-40DD-AFC4-6F175D3DCCD1}">
              <a14:hiddenFill xmlns:a14="http://schemas.microsoft.com/office/drawing/2010/main">
                <a:solidFill>
                  <a:srgbClr val="FFFFFF"/>
                </a:solidFill>
              </a14:hiddenFill>
            </a:ext>
          </a:extLst>
        </p:spPr>
      </p:pic>
      <p:pic>
        <p:nvPicPr>
          <p:cNvPr id="1066" name="Picture 42" descr="Skype for Business Logo - Collaborative Solutions">
            <a:extLst>
              <a:ext uri="{FF2B5EF4-FFF2-40B4-BE49-F238E27FC236}">
                <a16:creationId xmlns:a16="http://schemas.microsoft.com/office/drawing/2014/main" id="{F879B2EB-D210-4934-97F4-F8468D08575D}"/>
              </a:ext>
            </a:extLst>
          </p:cNvPr>
          <p:cNvPicPr>
            <a:picLocks noChangeAspect="1" noChangeArrowheads="1"/>
          </p:cNvPicPr>
          <p:nvPr/>
        </p:nvPicPr>
        <p:blipFill>
          <a:blip r:embed="rId44">
            <a:extLst>
              <a:ext uri="{28A0092B-C50C-407E-A947-70E740481C1C}">
                <a14:useLocalDpi xmlns:a14="http://schemas.microsoft.com/office/drawing/2010/main" val="0"/>
              </a:ext>
            </a:extLst>
          </a:blip>
          <a:srcRect/>
          <a:stretch>
            <a:fillRect/>
          </a:stretch>
        </p:blipFill>
        <p:spPr bwMode="auto">
          <a:xfrm>
            <a:off x="5818348" y="416839"/>
            <a:ext cx="429585" cy="427437"/>
          </a:xfrm>
          <a:prstGeom prst="rect">
            <a:avLst/>
          </a:prstGeom>
          <a:noFill/>
          <a:extLst>
            <a:ext uri="{909E8E84-426E-40DD-AFC4-6F175D3DCCD1}">
              <a14:hiddenFill xmlns:a14="http://schemas.microsoft.com/office/drawing/2010/main">
                <a:solidFill>
                  <a:srgbClr val="FFFFFF"/>
                </a:solidFill>
              </a14:hiddenFill>
            </a:ext>
          </a:extLst>
        </p:spPr>
      </p:pic>
      <p:pic>
        <p:nvPicPr>
          <p:cNvPr id="1068" name="Picture 44" descr="Cucumber Usage Command Line Parameters - Testing Advice">
            <a:extLst>
              <a:ext uri="{FF2B5EF4-FFF2-40B4-BE49-F238E27FC236}">
                <a16:creationId xmlns:a16="http://schemas.microsoft.com/office/drawing/2014/main" id="{BD506982-3AA3-45F3-9781-32EDA9E4DDB4}"/>
              </a:ext>
            </a:extLst>
          </p:cNvPr>
          <p:cNvPicPr>
            <a:picLocks noChangeAspect="1" noChangeArrowheads="1"/>
          </p:cNvPicPr>
          <p:nvPr/>
        </p:nvPicPr>
        <p:blipFill rotWithShape="1">
          <a:blip r:embed="rId45">
            <a:extLst>
              <a:ext uri="{28A0092B-C50C-407E-A947-70E740481C1C}">
                <a14:useLocalDpi xmlns:a14="http://schemas.microsoft.com/office/drawing/2010/main" val="0"/>
              </a:ext>
            </a:extLst>
          </a:blip>
          <a:srcRect t="19806" b="19732"/>
          <a:stretch/>
        </p:blipFill>
        <p:spPr bwMode="auto">
          <a:xfrm>
            <a:off x="8474424" y="2059046"/>
            <a:ext cx="496127" cy="192837"/>
          </a:xfrm>
          <a:prstGeom prst="rect">
            <a:avLst/>
          </a:prstGeom>
          <a:noFill/>
          <a:extLst>
            <a:ext uri="{909E8E84-426E-40DD-AFC4-6F175D3DCCD1}">
              <a14:hiddenFill xmlns:a14="http://schemas.microsoft.com/office/drawing/2010/main">
                <a:solidFill>
                  <a:srgbClr val="FFFFFF"/>
                </a:solidFill>
              </a14:hiddenFill>
            </a:ext>
          </a:extLst>
        </p:spPr>
      </p:pic>
      <p:pic>
        <p:nvPicPr>
          <p:cNvPr id="1070" name="Picture 46" descr="Bitbucket | The Git solution for professional teams">
            <a:extLst>
              <a:ext uri="{FF2B5EF4-FFF2-40B4-BE49-F238E27FC236}">
                <a16:creationId xmlns:a16="http://schemas.microsoft.com/office/drawing/2014/main" id="{0705B69E-FF10-4976-AF5E-5159946CB64E}"/>
              </a:ext>
            </a:extLst>
          </p:cNvPr>
          <p:cNvPicPr>
            <a:picLocks noChangeAspect="1" noChangeArrowheads="1"/>
          </p:cNvPicPr>
          <p:nvPr/>
        </p:nvPicPr>
        <p:blipFill>
          <a:blip r:embed="rId46">
            <a:extLst>
              <a:ext uri="{28A0092B-C50C-407E-A947-70E740481C1C}">
                <a14:useLocalDpi xmlns:a14="http://schemas.microsoft.com/office/drawing/2010/main" val="0"/>
              </a:ext>
            </a:extLst>
          </a:blip>
          <a:srcRect/>
          <a:stretch>
            <a:fillRect/>
          </a:stretch>
        </p:blipFill>
        <p:spPr bwMode="auto">
          <a:xfrm>
            <a:off x="7709987" y="1462899"/>
            <a:ext cx="885029" cy="127073"/>
          </a:xfrm>
          <a:prstGeom prst="rect">
            <a:avLst/>
          </a:prstGeom>
          <a:noFill/>
          <a:extLst>
            <a:ext uri="{909E8E84-426E-40DD-AFC4-6F175D3DCCD1}">
              <a14:hiddenFill xmlns:a14="http://schemas.microsoft.com/office/drawing/2010/main">
                <a:solidFill>
                  <a:srgbClr val="FFFFFF"/>
                </a:solidFill>
              </a14:hiddenFill>
            </a:ext>
          </a:extLst>
        </p:spPr>
      </p:pic>
      <p:pic>
        <p:nvPicPr>
          <p:cNvPr id="1072" name="Picture 48" descr="eHerkenning (@eHerkenning) | Twitter">
            <a:extLst>
              <a:ext uri="{FF2B5EF4-FFF2-40B4-BE49-F238E27FC236}">
                <a16:creationId xmlns:a16="http://schemas.microsoft.com/office/drawing/2014/main" id="{06C7F5F8-6AC7-4295-88CC-82B49C15B238}"/>
              </a:ext>
            </a:extLst>
          </p:cNvPr>
          <p:cNvPicPr>
            <a:picLocks noChangeAspect="1" noChangeArrowheads="1"/>
          </p:cNvPicPr>
          <p:nvPr/>
        </p:nvPicPr>
        <p:blipFill rotWithShape="1">
          <a:blip r:embed="rId47">
            <a:extLst>
              <a:ext uri="{28A0092B-C50C-407E-A947-70E740481C1C}">
                <a14:useLocalDpi xmlns:a14="http://schemas.microsoft.com/office/drawing/2010/main" val="0"/>
              </a:ext>
            </a:extLst>
          </a:blip>
          <a:srcRect t="39646" b="39751"/>
          <a:stretch/>
        </p:blipFill>
        <p:spPr bwMode="auto">
          <a:xfrm>
            <a:off x="1757869" y="541071"/>
            <a:ext cx="799625" cy="164744"/>
          </a:xfrm>
          <a:prstGeom prst="rect">
            <a:avLst/>
          </a:prstGeom>
          <a:noFill/>
          <a:extLst>
            <a:ext uri="{909E8E84-426E-40DD-AFC4-6F175D3DCCD1}">
              <a14:hiddenFill xmlns:a14="http://schemas.microsoft.com/office/drawing/2010/main">
                <a:solidFill>
                  <a:srgbClr val="FFFFFF"/>
                </a:solidFill>
              </a14:hiddenFill>
            </a:ext>
          </a:extLst>
        </p:spPr>
      </p:pic>
      <p:pic>
        <p:nvPicPr>
          <p:cNvPr id="1074" name="Picture 50">
            <a:extLst>
              <a:ext uri="{FF2B5EF4-FFF2-40B4-BE49-F238E27FC236}">
                <a16:creationId xmlns:a16="http://schemas.microsoft.com/office/drawing/2014/main" id="{7DFCE958-F657-4C70-8D87-919051D4C6CA}"/>
              </a:ext>
            </a:extLst>
          </p:cNvPr>
          <p:cNvPicPr>
            <a:picLocks noChangeAspect="1" noChangeArrowheads="1"/>
          </p:cNvPicPr>
          <p:nvPr/>
        </p:nvPicPr>
        <p:blipFill>
          <a:blip r:embed="rId48">
            <a:extLst>
              <a:ext uri="{28A0092B-C50C-407E-A947-70E740481C1C}">
                <a14:useLocalDpi xmlns:a14="http://schemas.microsoft.com/office/drawing/2010/main" val="0"/>
              </a:ext>
            </a:extLst>
          </a:blip>
          <a:srcRect/>
          <a:stretch>
            <a:fillRect/>
          </a:stretch>
        </p:blipFill>
        <p:spPr bwMode="auto">
          <a:xfrm>
            <a:off x="2945500" y="3546132"/>
            <a:ext cx="467531" cy="1563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314169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30BDC2-3CFB-49E7-989A-7F417897A915}"/>
              </a:ext>
            </a:extLst>
          </p:cNvPr>
          <p:cNvSpPr>
            <a:spLocks noGrp="1"/>
          </p:cNvSpPr>
          <p:nvPr>
            <p:ph type="title"/>
          </p:nvPr>
        </p:nvSpPr>
        <p:spPr/>
        <p:txBody>
          <a:bodyPr/>
          <a:lstStyle/>
          <a:p>
            <a:r>
              <a:rPr lang="en-US" dirty="0"/>
              <a:t>Technical Life Cycle Management </a:t>
            </a:r>
            <a:br>
              <a:rPr lang="en-US" dirty="0"/>
            </a:br>
            <a:r>
              <a:rPr lang="en-US" dirty="0"/>
              <a:t>at Energy Logistics Company</a:t>
            </a:r>
          </a:p>
        </p:txBody>
      </p:sp>
      <p:sp>
        <p:nvSpPr>
          <p:cNvPr id="3" name="Content Placeholder 2">
            <a:extLst>
              <a:ext uri="{FF2B5EF4-FFF2-40B4-BE49-F238E27FC236}">
                <a16:creationId xmlns:a16="http://schemas.microsoft.com/office/drawing/2014/main" id="{FD4A0CDE-6045-4DC2-A5D1-CBAE29C09607}"/>
              </a:ext>
            </a:extLst>
          </p:cNvPr>
          <p:cNvSpPr>
            <a:spLocks noGrp="1"/>
          </p:cNvSpPr>
          <p:nvPr>
            <p:ph idx="1"/>
          </p:nvPr>
        </p:nvSpPr>
        <p:spPr>
          <a:xfrm>
            <a:off x="720003" y="936000"/>
            <a:ext cx="7226416" cy="3780000"/>
          </a:xfrm>
        </p:spPr>
        <p:txBody>
          <a:bodyPr/>
          <a:lstStyle/>
          <a:p>
            <a:r>
              <a:rPr lang="en-US" dirty="0"/>
              <a:t>Home grown ERP system tailored to unique business processes – used at 20 sites around the world by 150 users</a:t>
            </a:r>
          </a:p>
          <a:p>
            <a:pPr lvl="1"/>
            <a:r>
              <a:rPr lang="en-US" dirty="0"/>
              <a:t>Oracle Forms &amp; Oracle Database (PL/SQL loaded)</a:t>
            </a:r>
          </a:p>
          <a:p>
            <a:pPr lvl="1"/>
            <a:r>
              <a:rPr lang="en-US" dirty="0"/>
              <a:t>Small team – business savvy, decade experience on current system</a:t>
            </a:r>
          </a:p>
          <a:p>
            <a:pPr lvl="1"/>
            <a:r>
              <a:rPr lang="en-US" dirty="0"/>
              <a:t>business unhappy with innovation speed</a:t>
            </a:r>
          </a:p>
          <a:p>
            <a:pPr lvl="1"/>
            <a:r>
              <a:rPr lang="en-US" dirty="0"/>
              <a:t>warning signs around current technology stack (Forms dates back to ‘80s)</a:t>
            </a:r>
          </a:p>
          <a:p>
            <a:r>
              <a:rPr lang="en-US" dirty="0"/>
              <a:t>Consulting Firm recommended: adopt Agile process and Oracle ADF (Java based) and complete replacement of current Forms application on top of existing database</a:t>
            </a:r>
          </a:p>
          <a:p>
            <a:r>
              <a:rPr lang="en-US" dirty="0"/>
              <a:t>IT department had no web development or Java skills, no agile capabilities, no real technical eagerness for new stuff (no professional software developers)</a:t>
            </a:r>
          </a:p>
          <a:p>
            <a:r>
              <a:rPr lang="en-US" dirty="0"/>
              <a:t>After three years, they abandoned the ADF/Java Stack and picked APEX</a:t>
            </a:r>
          </a:p>
          <a:p>
            <a:pPr lvl="1"/>
            <a:r>
              <a:rPr lang="en-US" dirty="0"/>
              <a:t>the project is still hard going – but the team is much happier and productive</a:t>
            </a:r>
          </a:p>
          <a:p>
            <a:br>
              <a:rPr lang="en-US" dirty="0"/>
            </a:br>
            <a:r>
              <a:rPr lang="en-US" dirty="0"/>
              <a:t>Note: Oracle Forms is still going fairly strong – ADF has all but disappeared</a:t>
            </a:r>
          </a:p>
          <a:p>
            <a:endParaRPr lang="en-US" dirty="0"/>
          </a:p>
        </p:txBody>
      </p:sp>
      <p:sp>
        <p:nvSpPr>
          <p:cNvPr id="4" name="Footer Placeholder 3">
            <a:extLst>
              <a:ext uri="{FF2B5EF4-FFF2-40B4-BE49-F238E27FC236}">
                <a16:creationId xmlns:a16="http://schemas.microsoft.com/office/drawing/2014/main" id="{33FA3134-AF1B-408A-BFD7-5E107050BB0C}"/>
              </a:ext>
            </a:extLst>
          </p:cNvPr>
          <p:cNvSpPr>
            <a:spLocks noGrp="1"/>
          </p:cNvSpPr>
          <p:nvPr>
            <p:ph type="ftr" sz="quarter" idx="11"/>
          </p:nvPr>
        </p:nvSpPr>
        <p:spPr/>
        <p:txBody>
          <a:bodyPr/>
          <a:lstStyle/>
          <a:p>
            <a:r>
              <a:rPr lang="en-US"/>
              <a:t>Who Wants to Become an IT Architect? - DigitalXChange 2022</a:t>
            </a:r>
            <a:endParaRPr lang="nl-NL"/>
          </a:p>
        </p:txBody>
      </p:sp>
      <p:sp>
        <p:nvSpPr>
          <p:cNvPr id="5" name="Rechthoek 6">
            <a:extLst>
              <a:ext uri="{FF2B5EF4-FFF2-40B4-BE49-F238E27FC236}">
                <a16:creationId xmlns:a16="http://schemas.microsoft.com/office/drawing/2014/main" id="{2291E723-55FF-4C74-89E9-0A49149268AC}"/>
              </a:ext>
            </a:extLst>
          </p:cNvPr>
          <p:cNvSpPr/>
          <p:nvPr/>
        </p:nvSpPr>
        <p:spPr>
          <a:xfrm>
            <a:off x="8629083" y="3915056"/>
            <a:ext cx="353262" cy="133165"/>
          </a:xfrm>
          <a:prstGeom prst="rect">
            <a:avLst/>
          </a:prstGeom>
          <a:solidFill>
            <a:srgbClr val="92D050"/>
          </a:solidFill>
          <a:ln w="1079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nl-NL" sz="1800" b="0" i="0" u="none" strike="noStrike" kern="0" cap="none" spc="0" normalizeH="0" baseline="0" noProof="0">
              <a:ln>
                <a:noFill/>
              </a:ln>
              <a:solidFill>
                <a:srgbClr val="FFFFFF"/>
              </a:solidFill>
              <a:effectLst/>
              <a:uLnTx/>
              <a:uFillTx/>
              <a:latin typeface="Tahoma"/>
              <a:ea typeface="+mn-ea"/>
              <a:cs typeface="+mn-cs"/>
            </a:endParaRPr>
          </a:p>
        </p:txBody>
      </p:sp>
      <p:sp>
        <p:nvSpPr>
          <p:cNvPr id="6" name="Rechthoek 8">
            <a:extLst>
              <a:ext uri="{FF2B5EF4-FFF2-40B4-BE49-F238E27FC236}">
                <a16:creationId xmlns:a16="http://schemas.microsoft.com/office/drawing/2014/main" id="{9D32FF8E-419D-4F0E-9094-BCE15CBACA54}"/>
              </a:ext>
            </a:extLst>
          </p:cNvPr>
          <p:cNvSpPr/>
          <p:nvPr/>
        </p:nvSpPr>
        <p:spPr>
          <a:xfrm>
            <a:off x="8629083" y="4107550"/>
            <a:ext cx="353262" cy="133165"/>
          </a:xfrm>
          <a:prstGeom prst="rect">
            <a:avLst/>
          </a:prstGeom>
          <a:solidFill>
            <a:schemeClr val="accent3">
              <a:lumMod val="60000"/>
              <a:lumOff val="40000"/>
            </a:schemeClr>
          </a:solidFill>
          <a:ln w="1079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nl-NL" sz="1800" b="0" i="0" u="none" strike="noStrike" kern="0" cap="none" spc="0" normalizeH="0" baseline="0" noProof="0">
              <a:ln>
                <a:noFill/>
              </a:ln>
              <a:solidFill>
                <a:srgbClr val="FFFFFF"/>
              </a:solidFill>
              <a:effectLst/>
              <a:uLnTx/>
              <a:uFillTx/>
              <a:latin typeface="Tahoma"/>
              <a:ea typeface="+mn-ea"/>
              <a:cs typeface="+mn-cs"/>
            </a:endParaRPr>
          </a:p>
        </p:txBody>
      </p:sp>
      <p:sp>
        <p:nvSpPr>
          <p:cNvPr id="7" name="Rechthoek 10">
            <a:extLst>
              <a:ext uri="{FF2B5EF4-FFF2-40B4-BE49-F238E27FC236}">
                <a16:creationId xmlns:a16="http://schemas.microsoft.com/office/drawing/2014/main" id="{1A5E5E46-2E8F-4588-B03F-58FEC9B4F7EE}"/>
              </a:ext>
            </a:extLst>
          </p:cNvPr>
          <p:cNvSpPr/>
          <p:nvPr/>
        </p:nvSpPr>
        <p:spPr>
          <a:xfrm>
            <a:off x="8629083" y="4300911"/>
            <a:ext cx="353262" cy="133165"/>
          </a:xfrm>
          <a:prstGeom prst="rect">
            <a:avLst/>
          </a:prstGeom>
          <a:solidFill>
            <a:srgbClr val="FFC000"/>
          </a:solidFill>
          <a:ln w="1079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nl-NL" sz="1800" b="0" i="0" u="none" strike="noStrike" kern="0" cap="none" spc="0" normalizeH="0" baseline="0" noProof="0">
              <a:ln>
                <a:noFill/>
              </a:ln>
              <a:solidFill>
                <a:srgbClr val="FFFFFF"/>
              </a:solidFill>
              <a:effectLst/>
              <a:uLnTx/>
              <a:uFillTx/>
              <a:latin typeface="Tahoma"/>
              <a:ea typeface="+mn-ea"/>
              <a:cs typeface="+mn-cs"/>
            </a:endParaRPr>
          </a:p>
        </p:txBody>
      </p:sp>
      <p:sp>
        <p:nvSpPr>
          <p:cNvPr id="8" name="Rechthoek 12">
            <a:extLst>
              <a:ext uri="{FF2B5EF4-FFF2-40B4-BE49-F238E27FC236}">
                <a16:creationId xmlns:a16="http://schemas.microsoft.com/office/drawing/2014/main" id="{B518898D-88EE-4D90-9736-AB9D090A1324}"/>
              </a:ext>
            </a:extLst>
          </p:cNvPr>
          <p:cNvSpPr/>
          <p:nvPr/>
        </p:nvSpPr>
        <p:spPr>
          <a:xfrm>
            <a:off x="8629083" y="4728735"/>
            <a:ext cx="353262" cy="133165"/>
          </a:xfrm>
          <a:prstGeom prst="rect">
            <a:avLst/>
          </a:prstGeom>
          <a:solidFill>
            <a:srgbClr val="7030A0"/>
          </a:solidFill>
          <a:ln w="1079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nl-NL" sz="1800" b="0" i="0" u="none" strike="noStrike" kern="0" cap="none" spc="0" normalizeH="0" baseline="0" noProof="0">
              <a:ln>
                <a:noFill/>
              </a:ln>
              <a:solidFill>
                <a:srgbClr val="FFFFFF"/>
              </a:solidFill>
              <a:effectLst/>
              <a:uLnTx/>
              <a:uFillTx/>
              <a:latin typeface="Tahoma"/>
              <a:ea typeface="+mn-ea"/>
              <a:cs typeface="+mn-cs"/>
            </a:endParaRPr>
          </a:p>
        </p:txBody>
      </p:sp>
      <p:sp>
        <p:nvSpPr>
          <p:cNvPr id="9" name="Rechthoek 10">
            <a:extLst>
              <a:ext uri="{FF2B5EF4-FFF2-40B4-BE49-F238E27FC236}">
                <a16:creationId xmlns:a16="http://schemas.microsoft.com/office/drawing/2014/main" id="{39F2D1A7-C904-4F26-B344-33C23D41582C}"/>
              </a:ext>
            </a:extLst>
          </p:cNvPr>
          <p:cNvSpPr/>
          <p:nvPr/>
        </p:nvSpPr>
        <p:spPr>
          <a:xfrm>
            <a:off x="8625179" y="4501823"/>
            <a:ext cx="353262" cy="133165"/>
          </a:xfrm>
          <a:prstGeom prst="rect">
            <a:avLst/>
          </a:prstGeom>
          <a:solidFill>
            <a:srgbClr val="E63232"/>
          </a:solidFill>
          <a:ln w="1079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nl-NL" sz="1800" b="0" i="0" u="none" strike="noStrike" kern="0" cap="none" spc="0" normalizeH="0" baseline="0" noProof="0">
              <a:ln>
                <a:noFill/>
              </a:ln>
              <a:solidFill>
                <a:srgbClr val="FFFFFF"/>
              </a:solidFill>
              <a:effectLst/>
              <a:uLnTx/>
              <a:uFillTx/>
              <a:latin typeface="Tahoma"/>
              <a:ea typeface="+mn-ea"/>
              <a:cs typeface="+mn-cs"/>
            </a:endParaRPr>
          </a:p>
        </p:txBody>
      </p:sp>
      <p:sp>
        <p:nvSpPr>
          <p:cNvPr id="10" name="TextBox 9">
            <a:extLst>
              <a:ext uri="{FF2B5EF4-FFF2-40B4-BE49-F238E27FC236}">
                <a16:creationId xmlns:a16="http://schemas.microsoft.com/office/drawing/2014/main" id="{8D428AB7-B05A-44BE-933E-7214ED9F4CBE}"/>
              </a:ext>
            </a:extLst>
          </p:cNvPr>
          <p:cNvSpPr txBox="1"/>
          <p:nvPr/>
        </p:nvSpPr>
        <p:spPr>
          <a:xfrm>
            <a:off x="8050507" y="4259088"/>
            <a:ext cx="474489" cy="200055"/>
          </a:xfrm>
          <a:prstGeom prst="rect">
            <a:avLst/>
          </a:prstGeom>
          <a:noFill/>
        </p:spPr>
        <p:txBody>
          <a:bodyPr wrap="none" lIns="0" tIns="0" rIns="0" bIns="0" rtlCol="0">
            <a:spAutoFit/>
          </a:bodyPr>
          <a:lstStyle/>
          <a:p>
            <a:r>
              <a:rPr lang="en-US" sz="1300" dirty="0"/>
              <a:t>Forms</a:t>
            </a:r>
          </a:p>
        </p:txBody>
      </p:sp>
      <p:sp>
        <p:nvSpPr>
          <p:cNvPr id="11" name="TextBox 10">
            <a:extLst>
              <a:ext uri="{FF2B5EF4-FFF2-40B4-BE49-F238E27FC236}">
                <a16:creationId xmlns:a16="http://schemas.microsoft.com/office/drawing/2014/main" id="{A2037DC1-751C-4236-A555-476F8F02DF81}"/>
              </a:ext>
            </a:extLst>
          </p:cNvPr>
          <p:cNvSpPr txBox="1"/>
          <p:nvPr/>
        </p:nvSpPr>
        <p:spPr>
          <a:xfrm>
            <a:off x="8003819" y="3867596"/>
            <a:ext cx="583493" cy="200055"/>
          </a:xfrm>
          <a:prstGeom prst="rect">
            <a:avLst/>
          </a:prstGeom>
          <a:noFill/>
        </p:spPr>
        <p:txBody>
          <a:bodyPr wrap="none" lIns="0" tIns="0" rIns="0" bIns="0" rtlCol="0">
            <a:spAutoFit/>
          </a:bodyPr>
          <a:lstStyle/>
          <a:p>
            <a:r>
              <a:rPr lang="en-US" sz="1300" dirty="0"/>
              <a:t>PL/SQL</a:t>
            </a:r>
          </a:p>
        </p:txBody>
      </p:sp>
      <p:sp>
        <p:nvSpPr>
          <p:cNvPr id="12" name="TextBox 11">
            <a:extLst>
              <a:ext uri="{FF2B5EF4-FFF2-40B4-BE49-F238E27FC236}">
                <a16:creationId xmlns:a16="http://schemas.microsoft.com/office/drawing/2014/main" id="{9344834D-E019-46C4-A541-D1814DFA317A}"/>
              </a:ext>
            </a:extLst>
          </p:cNvPr>
          <p:cNvSpPr txBox="1"/>
          <p:nvPr/>
        </p:nvSpPr>
        <p:spPr>
          <a:xfrm>
            <a:off x="8050507" y="4075164"/>
            <a:ext cx="442429" cy="200055"/>
          </a:xfrm>
          <a:prstGeom prst="rect">
            <a:avLst/>
          </a:prstGeom>
          <a:noFill/>
        </p:spPr>
        <p:txBody>
          <a:bodyPr wrap="none" lIns="0" tIns="0" rIns="0" bIns="0" rtlCol="0">
            <a:spAutoFit/>
          </a:bodyPr>
          <a:lstStyle/>
          <a:p>
            <a:r>
              <a:rPr lang="en-US" sz="1300" dirty="0"/>
              <a:t>APEX</a:t>
            </a:r>
          </a:p>
        </p:txBody>
      </p:sp>
      <p:sp>
        <p:nvSpPr>
          <p:cNvPr id="13" name="TextBox 12">
            <a:extLst>
              <a:ext uri="{FF2B5EF4-FFF2-40B4-BE49-F238E27FC236}">
                <a16:creationId xmlns:a16="http://schemas.microsoft.com/office/drawing/2014/main" id="{00746ABE-6278-4A58-9324-9AA047572DAA}"/>
              </a:ext>
            </a:extLst>
          </p:cNvPr>
          <p:cNvSpPr txBox="1"/>
          <p:nvPr/>
        </p:nvSpPr>
        <p:spPr>
          <a:xfrm>
            <a:off x="8050506" y="4451328"/>
            <a:ext cx="333425" cy="200055"/>
          </a:xfrm>
          <a:prstGeom prst="rect">
            <a:avLst/>
          </a:prstGeom>
          <a:noFill/>
        </p:spPr>
        <p:txBody>
          <a:bodyPr wrap="none" lIns="0" tIns="0" rIns="0" bIns="0" rtlCol="0">
            <a:spAutoFit/>
          </a:bodyPr>
          <a:lstStyle/>
          <a:p>
            <a:r>
              <a:rPr lang="en-US" sz="1300" dirty="0"/>
              <a:t>ADF</a:t>
            </a:r>
          </a:p>
        </p:txBody>
      </p:sp>
    </p:spTree>
    <p:extLst>
      <p:ext uri="{BB962C8B-B14F-4D97-AF65-F5344CB8AC3E}">
        <p14:creationId xmlns:p14="http://schemas.microsoft.com/office/powerpoint/2010/main" val="33043771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5AF8F33-5705-40C5-A411-5C923DBF8B9E}"/>
              </a:ext>
            </a:extLst>
          </p:cNvPr>
          <p:cNvSpPr>
            <a:spLocks noGrp="1"/>
          </p:cNvSpPr>
          <p:nvPr>
            <p:ph type="title"/>
          </p:nvPr>
        </p:nvSpPr>
        <p:spPr/>
        <p:txBody>
          <a:bodyPr/>
          <a:lstStyle/>
          <a:p>
            <a:r>
              <a:rPr lang="en-US" dirty="0"/>
              <a:t>Debt Mountain of products &amp; teams</a:t>
            </a:r>
          </a:p>
        </p:txBody>
      </p:sp>
      <p:sp>
        <p:nvSpPr>
          <p:cNvPr id="20" name="Trapezoid 19">
            <a:extLst>
              <a:ext uri="{FF2B5EF4-FFF2-40B4-BE49-F238E27FC236}">
                <a16:creationId xmlns:a16="http://schemas.microsoft.com/office/drawing/2014/main" id="{2513A45B-A23D-4F34-A31A-15F94B0BBD90}"/>
              </a:ext>
            </a:extLst>
          </p:cNvPr>
          <p:cNvSpPr/>
          <p:nvPr/>
        </p:nvSpPr>
        <p:spPr>
          <a:xfrm>
            <a:off x="3333187" y="1685727"/>
            <a:ext cx="2204971" cy="1186176"/>
          </a:xfrm>
          <a:prstGeom prst="trapezoid">
            <a:avLst>
              <a:gd name="adj" fmla="val 7078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Box 22">
            <a:extLst>
              <a:ext uri="{FF2B5EF4-FFF2-40B4-BE49-F238E27FC236}">
                <a16:creationId xmlns:a16="http://schemas.microsoft.com/office/drawing/2014/main" id="{4446DF6C-6C58-476A-9AC8-A2BE89D5FA29}"/>
              </a:ext>
            </a:extLst>
          </p:cNvPr>
          <p:cNvSpPr txBox="1"/>
          <p:nvPr/>
        </p:nvSpPr>
        <p:spPr>
          <a:xfrm>
            <a:off x="3909895" y="2210788"/>
            <a:ext cx="988742" cy="200055"/>
          </a:xfrm>
          <a:prstGeom prst="rect">
            <a:avLst/>
          </a:prstGeom>
          <a:noFill/>
        </p:spPr>
        <p:txBody>
          <a:bodyPr wrap="square" lIns="0" tIns="0" rIns="0" bIns="0" rtlCol="0">
            <a:spAutoFit/>
          </a:bodyPr>
          <a:lstStyle/>
          <a:p>
            <a:pPr algn="ctr"/>
            <a:r>
              <a:rPr lang="en-US" sz="1300" dirty="0">
                <a:solidFill>
                  <a:schemeClr val="bg1"/>
                </a:solidFill>
              </a:rPr>
              <a:t>Tech Debt</a:t>
            </a:r>
          </a:p>
        </p:txBody>
      </p:sp>
      <p:pic>
        <p:nvPicPr>
          <p:cNvPr id="3" name="Graphic 2" descr="Woman outline">
            <a:extLst>
              <a:ext uri="{FF2B5EF4-FFF2-40B4-BE49-F238E27FC236}">
                <a16:creationId xmlns:a16="http://schemas.microsoft.com/office/drawing/2014/main" id="{08CE1AA6-7652-41A3-8412-7E8CD87472C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534532" y="1753588"/>
            <a:ext cx="914400" cy="914400"/>
          </a:xfrm>
          <a:prstGeom prst="rect">
            <a:avLst/>
          </a:prstGeom>
        </p:spPr>
      </p:pic>
      <p:sp>
        <p:nvSpPr>
          <p:cNvPr id="21" name="TextBox 20">
            <a:extLst>
              <a:ext uri="{FF2B5EF4-FFF2-40B4-BE49-F238E27FC236}">
                <a16:creationId xmlns:a16="http://schemas.microsoft.com/office/drawing/2014/main" id="{1167DD79-3C2B-4B38-9E1A-BC147625BE5C}"/>
              </a:ext>
            </a:extLst>
          </p:cNvPr>
          <p:cNvSpPr txBox="1"/>
          <p:nvPr/>
        </p:nvSpPr>
        <p:spPr>
          <a:xfrm>
            <a:off x="2159231" y="1753588"/>
            <a:ext cx="649217" cy="200055"/>
          </a:xfrm>
          <a:prstGeom prst="rect">
            <a:avLst/>
          </a:prstGeom>
          <a:noFill/>
        </p:spPr>
        <p:txBody>
          <a:bodyPr wrap="none" lIns="0" tIns="0" rIns="0" bIns="0" rtlCol="0">
            <a:spAutoFit/>
          </a:bodyPr>
          <a:lstStyle/>
          <a:p>
            <a:r>
              <a:rPr lang="en-US" sz="1300" dirty="0"/>
              <a:t>Architect</a:t>
            </a:r>
          </a:p>
        </p:txBody>
      </p:sp>
      <p:cxnSp>
        <p:nvCxnSpPr>
          <p:cNvPr id="28" name="Straight Connector 27">
            <a:extLst>
              <a:ext uri="{FF2B5EF4-FFF2-40B4-BE49-F238E27FC236}">
                <a16:creationId xmlns:a16="http://schemas.microsoft.com/office/drawing/2014/main" id="{8BB06950-5BC7-41BB-B678-FA24950D544E}"/>
              </a:ext>
            </a:extLst>
          </p:cNvPr>
          <p:cNvCxnSpPr>
            <a:cxnSpLocks/>
          </p:cNvCxnSpPr>
          <p:nvPr/>
        </p:nvCxnSpPr>
        <p:spPr>
          <a:xfrm flipH="1" flipV="1">
            <a:off x="2987930" y="1922209"/>
            <a:ext cx="1238346" cy="273696"/>
          </a:xfrm>
          <a:prstGeom prst="line">
            <a:avLst/>
          </a:prstGeom>
          <a:ln>
            <a:solidFill>
              <a:schemeClr val="accent6"/>
            </a:solidFill>
            <a:headEnd type="oval"/>
          </a:ln>
        </p:spPr>
        <p:style>
          <a:lnRef idx="1">
            <a:schemeClr val="accent1"/>
          </a:lnRef>
          <a:fillRef idx="0">
            <a:schemeClr val="accent1"/>
          </a:fillRef>
          <a:effectRef idx="0">
            <a:schemeClr val="accent1"/>
          </a:effectRef>
          <a:fontRef idx="minor">
            <a:schemeClr val="tx1"/>
          </a:fontRef>
        </p:style>
      </p:cxnSp>
      <p:sp>
        <p:nvSpPr>
          <p:cNvPr id="50" name="Footer Placeholder 49">
            <a:extLst>
              <a:ext uri="{FF2B5EF4-FFF2-40B4-BE49-F238E27FC236}">
                <a16:creationId xmlns:a16="http://schemas.microsoft.com/office/drawing/2014/main" id="{297A1D90-F5B1-4B38-AD0E-EA8FF48AC818}"/>
              </a:ext>
            </a:extLst>
          </p:cNvPr>
          <p:cNvSpPr>
            <a:spLocks noGrp="1"/>
          </p:cNvSpPr>
          <p:nvPr>
            <p:ph type="ftr" sz="quarter" idx="11"/>
          </p:nvPr>
        </p:nvSpPr>
        <p:spPr/>
        <p:txBody>
          <a:bodyPr/>
          <a:lstStyle/>
          <a:p>
            <a:r>
              <a:rPr lang="en-US"/>
              <a:t>Who Wants to Become an IT Architect? - DigitalXChange 2022</a:t>
            </a:r>
            <a:endParaRPr lang="nl-NL"/>
          </a:p>
        </p:txBody>
      </p:sp>
    </p:spTree>
    <p:extLst>
      <p:ext uri="{BB962C8B-B14F-4D97-AF65-F5344CB8AC3E}">
        <p14:creationId xmlns:p14="http://schemas.microsoft.com/office/powerpoint/2010/main" val="1669357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3" grpId="0"/>
      <p:bldP spid="21"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6CB643-A348-4B81-A5C8-355DC061D141}"/>
              </a:ext>
            </a:extLst>
          </p:cNvPr>
          <p:cNvSpPr>
            <a:spLocks noGrp="1"/>
          </p:cNvSpPr>
          <p:nvPr>
            <p:ph type="title"/>
          </p:nvPr>
        </p:nvSpPr>
        <p:spPr/>
        <p:txBody>
          <a:bodyPr/>
          <a:lstStyle/>
          <a:p>
            <a:r>
              <a:rPr lang="en-US" dirty="0"/>
              <a:t>Technical Debt</a:t>
            </a:r>
          </a:p>
        </p:txBody>
      </p:sp>
      <p:sp>
        <p:nvSpPr>
          <p:cNvPr id="3" name="Content Placeholder 2">
            <a:extLst>
              <a:ext uri="{FF2B5EF4-FFF2-40B4-BE49-F238E27FC236}">
                <a16:creationId xmlns:a16="http://schemas.microsoft.com/office/drawing/2014/main" id="{4260FD22-2488-4D5E-BC75-F6C1CB75BA17}"/>
              </a:ext>
            </a:extLst>
          </p:cNvPr>
          <p:cNvSpPr>
            <a:spLocks noGrp="1"/>
          </p:cNvSpPr>
          <p:nvPr>
            <p:ph idx="1"/>
          </p:nvPr>
        </p:nvSpPr>
        <p:spPr/>
        <p:txBody>
          <a:bodyPr/>
          <a:lstStyle/>
          <a:p>
            <a:r>
              <a:rPr lang="en-US" dirty="0"/>
              <a:t>Hard coded styles in web pages</a:t>
            </a:r>
          </a:p>
          <a:p>
            <a:r>
              <a:rPr lang="en-US" dirty="0"/>
              <a:t>Low (to no) test coverage</a:t>
            </a:r>
          </a:p>
          <a:p>
            <a:r>
              <a:rPr lang="en-US" dirty="0"/>
              <a:t>Complex, deeply nested, large, hard to understand code units </a:t>
            </a:r>
          </a:p>
          <a:p>
            <a:r>
              <a:rPr lang="en-US" dirty="0"/>
              <a:t>Meaningless or even confusing variable names</a:t>
            </a:r>
          </a:p>
          <a:p>
            <a:r>
              <a:rPr lang="en-US" dirty="0"/>
              <a:t>High degree of coupling</a:t>
            </a:r>
          </a:p>
          <a:p>
            <a:r>
              <a:rPr lang="en-US" dirty="0"/>
              <a:t>Low quality documentation</a:t>
            </a:r>
          </a:p>
          <a:p>
            <a:r>
              <a:rPr lang="en-US" dirty="0"/>
              <a:t>Magic numbers (hard coded values) in program code</a:t>
            </a:r>
          </a:p>
          <a:p>
            <a:r>
              <a:rPr lang="en-US" dirty="0"/>
              <a:t>Use of deprecated </a:t>
            </a:r>
            <a:r>
              <a:rPr lang="en-US" dirty="0" err="1"/>
              <a:t>òr</a:t>
            </a:r>
            <a:r>
              <a:rPr lang="en-US" dirty="0"/>
              <a:t> unsupported technologies</a:t>
            </a:r>
          </a:p>
          <a:p>
            <a:r>
              <a:rPr lang="en-US" dirty="0"/>
              <a:t>Use of exotic features that no one understands but Jim</a:t>
            </a:r>
          </a:p>
          <a:p>
            <a:r>
              <a:rPr lang="en-US" dirty="0"/>
              <a:t>Manual steps in CI/CD</a:t>
            </a:r>
          </a:p>
          <a:p>
            <a:r>
              <a:rPr lang="en-US" dirty="0">
                <a:effectLst/>
              </a:rPr>
              <a:t>Frequent substantial redesign of </a:t>
            </a:r>
            <a:br>
              <a:rPr lang="en-US" dirty="0">
                <a:effectLst/>
              </a:rPr>
            </a:br>
            <a:r>
              <a:rPr lang="en-US" dirty="0">
                <a:effectLst/>
              </a:rPr>
              <a:t>architecture/ platform / tech stack</a:t>
            </a:r>
          </a:p>
          <a:p>
            <a:r>
              <a:rPr lang="en-US" dirty="0"/>
              <a:t>Libraries with security vulnerabilities</a:t>
            </a:r>
          </a:p>
          <a:p>
            <a:r>
              <a:rPr lang="en-US" dirty="0"/>
              <a:t>Use of technologies not known or wanted by team</a:t>
            </a:r>
          </a:p>
        </p:txBody>
      </p:sp>
      <p:sp>
        <p:nvSpPr>
          <p:cNvPr id="4" name="Footer Placeholder 3">
            <a:extLst>
              <a:ext uri="{FF2B5EF4-FFF2-40B4-BE49-F238E27FC236}">
                <a16:creationId xmlns:a16="http://schemas.microsoft.com/office/drawing/2014/main" id="{D9788038-47D9-41B7-97DA-783DB3414956}"/>
              </a:ext>
            </a:extLst>
          </p:cNvPr>
          <p:cNvSpPr>
            <a:spLocks noGrp="1"/>
          </p:cNvSpPr>
          <p:nvPr>
            <p:ph type="ftr" sz="quarter" idx="11"/>
          </p:nvPr>
        </p:nvSpPr>
        <p:spPr/>
        <p:txBody>
          <a:bodyPr/>
          <a:lstStyle/>
          <a:p>
            <a:r>
              <a:rPr lang="en-US"/>
              <a:t>Who Wants to Become an IT Architect? - DigitalXChange 2022</a:t>
            </a:r>
            <a:endParaRPr lang="nl-NL"/>
          </a:p>
        </p:txBody>
      </p:sp>
      <p:grpSp>
        <p:nvGrpSpPr>
          <p:cNvPr id="11" name="Group 10">
            <a:extLst>
              <a:ext uri="{FF2B5EF4-FFF2-40B4-BE49-F238E27FC236}">
                <a16:creationId xmlns:a16="http://schemas.microsoft.com/office/drawing/2014/main" id="{B9476A44-01D1-434F-942C-F0973D970C1F}"/>
              </a:ext>
            </a:extLst>
          </p:cNvPr>
          <p:cNvGrpSpPr/>
          <p:nvPr/>
        </p:nvGrpSpPr>
        <p:grpSpPr>
          <a:xfrm>
            <a:off x="5764954" y="168334"/>
            <a:ext cx="2768600" cy="808688"/>
            <a:chOff x="5660075" y="54912"/>
            <a:chExt cx="3483925" cy="1186176"/>
          </a:xfrm>
        </p:grpSpPr>
        <p:sp>
          <p:nvSpPr>
            <p:cNvPr id="6" name="Trapezoid 5">
              <a:extLst>
                <a:ext uri="{FF2B5EF4-FFF2-40B4-BE49-F238E27FC236}">
                  <a16:creationId xmlns:a16="http://schemas.microsoft.com/office/drawing/2014/main" id="{DF1A8864-F468-4DE5-A589-4F1ADEB8AE07}"/>
                </a:ext>
              </a:extLst>
            </p:cNvPr>
            <p:cNvSpPr/>
            <p:nvPr/>
          </p:nvSpPr>
          <p:spPr>
            <a:xfrm>
              <a:off x="5660075" y="54912"/>
              <a:ext cx="3483925" cy="1186176"/>
            </a:xfrm>
            <a:prstGeom prst="trapezoid">
              <a:avLst>
                <a:gd name="adj" fmla="val 7078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0A75AFA8-2253-4928-B9FA-4A42D4DE4F86}"/>
                </a:ext>
              </a:extLst>
            </p:cNvPr>
            <p:cNvSpPr txBox="1"/>
            <p:nvPr/>
          </p:nvSpPr>
          <p:spPr>
            <a:xfrm>
              <a:off x="7601416" y="579973"/>
              <a:ext cx="988742" cy="200055"/>
            </a:xfrm>
            <a:prstGeom prst="rect">
              <a:avLst/>
            </a:prstGeom>
            <a:noFill/>
          </p:spPr>
          <p:txBody>
            <a:bodyPr wrap="square" lIns="0" tIns="0" rIns="0" bIns="0" rtlCol="0">
              <a:spAutoFit/>
            </a:bodyPr>
            <a:lstStyle/>
            <a:p>
              <a:pPr algn="ctr"/>
              <a:r>
                <a:rPr lang="en-US" sz="1300" dirty="0">
                  <a:solidFill>
                    <a:schemeClr val="bg1"/>
                  </a:solidFill>
                </a:rPr>
                <a:t>Ops Debt</a:t>
              </a:r>
            </a:p>
          </p:txBody>
        </p:sp>
        <p:cxnSp>
          <p:nvCxnSpPr>
            <p:cNvPr id="8" name="Straight Connector 7">
              <a:extLst>
                <a:ext uri="{FF2B5EF4-FFF2-40B4-BE49-F238E27FC236}">
                  <a16:creationId xmlns:a16="http://schemas.microsoft.com/office/drawing/2014/main" id="{7F6F1909-5CC9-408A-ADAC-8F30EE415104}"/>
                </a:ext>
              </a:extLst>
            </p:cNvPr>
            <p:cNvCxnSpPr>
              <a:cxnSpLocks/>
            </p:cNvCxnSpPr>
            <p:nvPr/>
          </p:nvCxnSpPr>
          <p:spPr>
            <a:xfrm>
              <a:off x="6849633" y="54912"/>
              <a:ext cx="1045431" cy="1186176"/>
            </a:xfrm>
            <a:prstGeom prst="line">
              <a:avLst/>
            </a:prstGeom>
          </p:spPr>
          <p:style>
            <a:lnRef idx="1">
              <a:schemeClr val="dk1"/>
            </a:lnRef>
            <a:fillRef idx="0">
              <a:schemeClr val="dk1"/>
            </a:fillRef>
            <a:effectRef idx="0">
              <a:schemeClr val="dk1"/>
            </a:effectRef>
            <a:fontRef idx="minor">
              <a:schemeClr val="tx1"/>
            </a:fontRef>
          </p:style>
        </p:cxnSp>
        <p:sp>
          <p:nvSpPr>
            <p:cNvPr id="9" name="TextBox 8">
              <a:extLst>
                <a:ext uri="{FF2B5EF4-FFF2-40B4-BE49-F238E27FC236}">
                  <a16:creationId xmlns:a16="http://schemas.microsoft.com/office/drawing/2014/main" id="{1D9B3322-1CDF-4EE7-A577-772BB6B25B30}"/>
                </a:ext>
              </a:extLst>
            </p:cNvPr>
            <p:cNvSpPr txBox="1"/>
            <p:nvPr/>
          </p:nvSpPr>
          <p:spPr>
            <a:xfrm>
              <a:off x="6236783" y="579973"/>
              <a:ext cx="988742" cy="200055"/>
            </a:xfrm>
            <a:prstGeom prst="rect">
              <a:avLst/>
            </a:prstGeom>
            <a:noFill/>
          </p:spPr>
          <p:txBody>
            <a:bodyPr wrap="square" lIns="0" tIns="0" rIns="0" bIns="0" rtlCol="0">
              <a:spAutoFit/>
            </a:bodyPr>
            <a:lstStyle/>
            <a:p>
              <a:pPr algn="ctr"/>
              <a:r>
                <a:rPr lang="en-US" sz="1300" dirty="0">
                  <a:solidFill>
                    <a:schemeClr val="bg1"/>
                  </a:solidFill>
                </a:rPr>
                <a:t>Tech Debt</a:t>
              </a:r>
            </a:p>
          </p:txBody>
        </p:sp>
      </p:grpSp>
      <p:sp>
        <p:nvSpPr>
          <p:cNvPr id="12" name="Parallelogram 11">
            <a:extLst>
              <a:ext uri="{FF2B5EF4-FFF2-40B4-BE49-F238E27FC236}">
                <a16:creationId xmlns:a16="http://schemas.microsoft.com/office/drawing/2014/main" id="{C488AB84-49A8-46C6-881F-9493DF05FBE0}"/>
              </a:ext>
            </a:extLst>
          </p:cNvPr>
          <p:cNvSpPr/>
          <p:nvPr/>
        </p:nvSpPr>
        <p:spPr>
          <a:xfrm rot="18078828">
            <a:off x="6739832" y="-1087041"/>
            <a:ext cx="2032301" cy="2530777"/>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Double Wave 12">
            <a:extLst>
              <a:ext uri="{FF2B5EF4-FFF2-40B4-BE49-F238E27FC236}">
                <a16:creationId xmlns:a16="http://schemas.microsoft.com/office/drawing/2014/main" id="{F9142E66-7271-4694-B8BF-73447C972BC6}"/>
              </a:ext>
            </a:extLst>
          </p:cNvPr>
          <p:cNvSpPr/>
          <p:nvPr/>
        </p:nvSpPr>
        <p:spPr>
          <a:xfrm>
            <a:off x="5562600" y="2472267"/>
            <a:ext cx="3403600" cy="2383233"/>
          </a:xfrm>
          <a:prstGeom prst="doubleWave">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bg1"/>
                </a:solidFill>
              </a:rPr>
              <a:t>Impact/Risk (Longer Term)</a:t>
            </a:r>
          </a:p>
          <a:p>
            <a:pPr marL="285750" indent="-285750">
              <a:buFont typeface="Arial" panose="020B0604020202020204" pitchFamily="34" charset="0"/>
              <a:buChar char="•"/>
            </a:pPr>
            <a:r>
              <a:rPr lang="en-US" dirty="0">
                <a:solidFill>
                  <a:schemeClr val="bg1"/>
                </a:solidFill>
              </a:rPr>
              <a:t>Changes increasingly become harder (lengthy, costly, risky) – low agility</a:t>
            </a:r>
          </a:p>
          <a:p>
            <a:pPr marL="285750" indent="-285750">
              <a:buFont typeface="Arial" panose="020B0604020202020204" pitchFamily="34" charset="0"/>
              <a:buChar char="•"/>
            </a:pPr>
            <a:r>
              <a:rPr lang="en-US" dirty="0">
                <a:solidFill>
                  <a:schemeClr val="bg1"/>
                </a:solidFill>
              </a:rPr>
              <a:t>Hard to keep/find &amp; motivate technical staff</a:t>
            </a:r>
          </a:p>
          <a:p>
            <a:pPr marL="285750" indent="-285750">
              <a:buFont typeface="Arial" panose="020B0604020202020204" pitchFamily="34" charset="0"/>
              <a:buChar char="•"/>
            </a:pPr>
            <a:r>
              <a:rPr lang="en-US" dirty="0">
                <a:solidFill>
                  <a:schemeClr val="bg1"/>
                </a:solidFill>
              </a:rPr>
              <a:t>Drop in Team Productivity (velocity)</a:t>
            </a:r>
          </a:p>
          <a:p>
            <a:pPr marL="285750" indent="-285750">
              <a:buFont typeface="Arial" panose="020B0604020202020204" pitchFamily="34" charset="0"/>
              <a:buChar char="•"/>
            </a:pPr>
            <a:r>
              <a:rPr lang="en-US" dirty="0">
                <a:solidFill>
                  <a:schemeClr val="bg1"/>
                </a:solidFill>
              </a:rPr>
              <a:t>Production incidents </a:t>
            </a:r>
          </a:p>
          <a:p>
            <a:pPr marL="285750" indent="-285750">
              <a:buFont typeface="Arial" panose="020B0604020202020204" pitchFamily="34" charset="0"/>
              <a:buChar char="•"/>
            </a:pPr>
            <a:r>
              <a:rPr lang="en-US" dirty="0">
                <a:solidFill>
                  <a:schemeClr val="bg1"/>
                </a:solidFill>
              </a:rPr>
              <a:t>Increased Vulnerability </a:t>
            </a:r>
          </a:p>
        </p:txBody>
      </p:sp>
      <p:sp>
        <p:nvSpPr>
          <p:cNvPr id="14" name="Rectangle: Rounded Corners 13">
            <a:extLst>
              <a:ext uri="{FF2B5EF4-FFF2-40B4-BE49-F238E27FC236}">
                <a16:creationId xmlns:a16="http://schemas.microsoft.com/office/drawing/2014/main" id="{719B43C1-1A7D-4502-9424-8445FBFBCC9F}"/>
              </a:ext>
            </a:extLst>
          </p:cNvPr>
          <p:cNvSpPr/>
          <p:nvPr/>
        </p:nvSpPr>
        <p:spPr>
          <a:xfrm>
            <a:off x="7572453" y="144000"/>
            <a:ext cx="1453013" cy="643500"/>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r"/>
            <a:r>
              <a:rPr lang="en-US" sz="1050" i="1" dirty="0">
                <a:solidFill>
                  <a:schemeClr val="tx1"/>
                </a:solidFill>
              </a:rPr>
              <a:t>Owner:</a:t>
            </a:r>
            <a:r>
              <a:rPr lang="en-US" sz="1050" dirty="0">
                <a:solidFill>
                  <a:schemeClr val="tx1"/>
                </a:solidFill>
              </a:rPr>
              <a:t> Architect  (*</a:t>
            </a:r>
          </a:p>
          <a:p>
            <a:pPr algn="r"/>
            <a:r>
              <a:rPr lang="en-US" sz="1050" i="1" dirty="0">
                <a:solidFill>
                  <a:schemeClr val="tx1"/>
                </a:solidFill>
              </a:rPr>
              <a:t>Found during:</a:t>
            </a:r>
            <a:r>
              <a:rPr lang="en-US" sz="1050" dirty="0">
                <a:solidFill>
                  <a:schemeClr val="tx1"/>
                </a:solidFill>
              </a:rPr>
              <a:t> Dev, Code QA, Review</a:t>
            </a:r>
          </a:p>
        </p:txBody>
      </p:sp>
    </p:spTree>
    <p:extLst>
      <p:ext uri="{BB962C8B-B14F-4D97-AF65-F5344CB8AC3E}">
        <p14:creationId xmlns:p14="http://schemas.microsoft.com/office/powerpoint/2010/main" val="4188341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250"/>
                                  </p:stCondLst>
                                  <p:childTnLst>
                                    <p:set>
                                      <p:cBhvr>
                                        <p:cTn id="9" dur="1" fill="hold">
                                          <p:stCondLst>
                                            <p:cond delay="0"/>
                                          </p:stCondLst>
                                        </p:cTn>
                                        <p:tgtEl>
                                          <p:spTgt spid="3">
                                            <p:txEl>
                                              <p:pRg st="1" end="1"/>
                                            </p:txEl>
                                          </p:spTgt>
                                        </p:tgtEl>
                                        <p:attrNameLst>
                                          <p:attrName>style.visibility</p:attrName>
                                        </p:attrNameLst>
                                      </p:cBhvr>
                                      <p:to>
                                        <p:strVal val="visible"/>
                                      </p:to>
                                    </p:set>
                                  </p:childTnLst>
                                </p:cTn>
                              </p:par>
                            </p:childTnLst>
                          </p:cTn>
                        </p:par>
                        <p:par>
                          <p:cTn id="10" fill="hold">
                            <p:stCondLst>
                              <p:cond delay="250"/>
                            </p:stCondLst>
                            <p:childTnLst>
                              <p:par>
                                <p:cTn id="11" presetID="1" presetClass="entr" presetSubtype="0" fill="hold" grpId="0" nodeType="afterEffect">
                                  <p:stCondLst>
                                    <p:cond delay="25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par>
                          <p:cTn id="13" fill="hold">
                            <p:stCondLst>
                              <p:cond delay="500"/>
                            </p:stCondLst>
                            <p:childTnLst>
                              <p:par>
                                <p:cTn id="14" presetID="1" presetClass="entr" presetSubtype="0" fill="hold" grpId="0" nodeType="afterEffect">
                                  <p:stCondLst>
                                    <p:cond delay="250"/>
                                  </p:stCondLst>
                                  <p:childTnLst>
                                    <p:set>
                                      <p:cBhvr>
                                        <p:cTn id="15" dur="1" fill="hold">
                                          <p:stCondLst>
                                            <p:cond delay="0"/>
                                          </p:stCondLst>
                                        </p:cTn>
                                        <p:tgtEl>
                                          <p:spTgt spid="3">
                                            <p:txEl>
                                              <p:pRg st="3" end="3"/>
                                            </p:txEl>
                                          </p:spTgt>
                                        </p:tgtEl>
                                        <p:attrNameLst>
                                          <p:attrName>style.visibility</p:attrName>
                                        </p:attrNameLst>
                                      </p:cBhvr>
                                      <p:to>
                                        <p:strVal val="visible"/>
                                      </p:to>
                                    </p:set>
                                  </p:childTnLst>
                                </p:cTn>
                              </p:par>
                            </p:childTnLst>
                          </p:cTn>
                        </p:par>
                        <p:par>
                          <p:cTn id="16" fill="hold">
                            <p:stCondLst>
                              <p:cond delay="750"/>
                            </p:stCondLst>
                            <p:childTnLst>
                              <p:par>
                                <p:cTn id="17" presetID="1" presetClass="entr" presetSubtype="0" fill="hold" grpId="0" nodeType="afterEffect">
                                  <p:stCondLst>
                                    <p:cond delay="25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par>
                          <p:cTn id="19" fill="hold">
                            <p:stCondLst>
                              <p:cond delay="1000"/>
                            </p:stCondLst>
                            <p:childTnLst>
                              <p:par>
                                <p:cTn id="20" presetID="1" presetClass="entr" presetSubtype="0" fill="hold" grpId="0" nodeType="afterEffect">
                                  <p:stCondLst>
                                    <p:cond delay="250"/>
                                  </p:stCondLst>
                                  <p:childTnLst>
                                    <p:set>
                                      <p:cBhvr>
                                        <p:cTn id="21" dur="1" fill="hold">
                                          <p:stCondLst>
                                            <p:cond delay="0"/>
                                          </p:stCondLst>
                                        </p:cTn>
                                        <p:tgtEl>
                                          <p:spTgt spid="3">
                                            <p:txEl>
                                              <p:pRg st="5" end="5"/>
                                            </p:txEl>
                                          </p:spTgt>
                                        </p:tgtEl>
                                        <p:attrNameLst>
                                          <p:attrName>style.visibility</p:attrName>
                                        </p:attrNameLst>
                                      </p:cBhvr>
                                      <p:to>
                                        <p:strVal val="visible"/>
                                      </p:to>
                                    </p:set>
                                  </p:childTnLst>
                                </p:cTn>
                              </p:par>
                            </p:childTnLst>
                          </p:cTn>
                        </p:par>
                        <p:par>
                          <p:cTn id="22" fill="hold">
                            <p:stCondLst>
                              <p:cond delay="1250"/>
                            </p:stCondLst>
                            <p:childTnLst>
                              <p:par>
                                <p:cTn id="23" presetID="1" presetClass="entr" presetSubtype="0" fill="hold" grpId="0" nodeType="afterEffect">
                                  <p:stCondLst>
                                    <p:cond delay="25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par>
                          <p:cTn id="25" fill="hold">
                            <p:stCondLst>
                              <p:cond delay="1500"/>
                            </p:stCondLst>
                            <p:childTnLst>
                              <p:par>
                                <p:cTn id="26" presetID="1" presetClass="entr" presetSubtype="0" fill="hold" grpId="0" nodeType="afterEffect">
                                  <p:stCondLst>
                                    <p:cond delay="250"/>
                                  </p:stCondLst>
                                  <p:childTnLst>
                                    <p:set>
                                      <p:cBhvr>
                                        <p:cTn id="27" dur="1" fill="hold">
                                          <p:stCondLst>
                                            <p:cond delay="0"/>
                                          </p:stCondLst>
                                        </p:cTn>
                                        <p:tgtEl>
                                          <p:spTgt spid="3">
                                            <p:txEl>
                                              <p:pRg st="7" end="7"/>
                                            </p:txEl>
                                          </p:spTgt>
                                        </p:tgtEl>
                                        <p:attrNameLst>
                                          <p:attrName>style.visibility</p:attrName>
                                        </p:attrNameLst>
                                      </p:cBhvr>
                                      <p:to>
                                        <p:strVal val="visible"/>
                                      </p:to>
                                    </p:set>
                                  </p:childTnLst>
                                </p:cTn>
                              </p:par>
                            </p:childTnLst>
                          </p:cTn>
                        </p:par>
                        <p:par>
                          <p:cTn id="28" fill="hold">
                            <p:stCondLst>
                              <p:cond delay="1750"/>
                            </p:stCondLst>
                            <p:childTnLst>
                              <p:par>
                                <p:cTn id="29" presetID="1" presetClass="entr" presetSubtype="0" fill="hold" grpId="0" nodeType="afterEffect">
                                  <p:stCondLst>
                                    <p:cond delay="25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par>
                          <p:cTn id="31" fill="hold">
                            <p:stCondLst>
                              <p:cond delay="2000"/>
                            </p:stCondLst>
                            <p:childTnLst>
                              <p:par>
                                <p:cTn id="32" presetID="1" presetClass="entr" presetSubtype="0" fill="hold" grpId="0" nodeType="afterEffect">
                                  <p:stCondLst>
                                    <p:cond delay="250"/>
                                  </p:stCondLst>
                                  <p:childTnLst>
                                    <p:set>
                                      <p:cBhvr>
                                        <p:cTn id="33" dur="1" fill="hold">
                                          <p:stCondLst>
                                            <p:cond delay="0"/>
                                          </p:stCondLst>
                                        </p:cTn>
                                        <p:tgtEl>
                                          <p:spTgt spid="3">
                                            <p:txEl>
                                              <p:pRg st="9" end="9"/>
                                            </p:txEl>
                                          </p:spTgt>
                                        </p:tgtEl>
                                        <p:attrNameLst>
                                          <p:attrName>style.visibility</p:attrName>
                                        </p:attrNameLst>
                                      </p:cBhvr>
                                      <p:to>
                                        <p:strVal val="visible"/>
                                      </p:to>
                                    </p:set>
                                  </p:childTnLst>
                                </p:cTn>
                              </p:par>
                            </p:childTnLst>
                          </p:cTn>
                        </p:par>
                        <p:par>
                          <p:cTn id="34" fill="hold">
                            <p:stCondLst>
                              <p:cond delay="2250"/>
                            </p:stCondLst>
                            <p:childTnLst>
                              <p:par>
                                <p:cTn id="35" presetID="1" presetClass="entr" presetSubtype="0" fill="hold" grpId="0" nodeType="afterEffect">
                                  <p:stCondLst>
                                    <p:cond delay="250"/>
                                  </p:stCondLst>
                                  <p:childTnLst>
                                    <p:set>
                                      <p:cBhvr>
                                        <p:cTn id="36" dur="1" fill="hold">
                                          <p:stCondLst>
                                            <p:cond delay="0"/>
                                          </p:stCondLst>
                                        </p:cTn>
                                        <p:tgtEl>
                                          <p:spTgt spid="3">
                                            <p:txEl>
                                              <p:pRg st="10" end="10"/>
                                            </p:txEl>
                                          </p:spTgt>
                                        </p:tgtEl>
                                        <p:attrNameLst>
                                          <p:attrName>style.visibility</p:attrName>
                                        </p:attrNameLst>
                                      </p:cBhvr>
                                      <p:to>
                                        <p:strVal val="visible"/>
                                      </p:to>
                                    </p:set>
                                  </p:childTnLst>
                                </p:cTn>
                              </p:par>
                            </p:childTnLst>
                          </p:cTn>
                        </p:par>
                        <p:par>
                          <p:cTn id="37" fill="hold">
                            <p:stCondLst>
                              <p:cond delay="2500"/>
                            </p:stCondLst>
                            <p:childTnLst>
                              <p:par>
                                <p:cTn id="38" presetID="1" presetClass="entr" presetSubtype="0" fill="hold" grpId="0" nodeType="afterEffect">
                                  <p:stCondLst>
                                    <p:cond delay="250"/>
                                  </p:stCondLst>
                                  <p:childTnLst>
                                    <p:set>
                                      <p:cBhvr>
                                        <p:cTn id="39" dur="1" fill="hold">
                                          <p:stCondLst>
                                            <p:cond delay="0"/>
                                          </p:stCondLst>
                                        </p:cTn>
                                        <p:tgtEl>
                                          <p:spTgt spid="3">
                                            <p:txEl>
                                              <p:pRg st="11" end="11"/>
                                            </p:txEl>
                                          </p:spTgt>
                                        </p:tgtEl>
                                        <p:attrNameLst>
                                          <p:attrName>style.visibility</p:attrName>
                                        </p:attrNameLst>
                                      </p:cBhvr>
                                      <p:to>
                                        <p:strVal val="visible"/>
                                      </p:to>
                                    </p:set>
                                  </p:childTnLst>
                                </p:cTn>
                              </p:par>
                            </p:childTnLst>
                          </p:cTn>
                        </p:par>
                        <p:par>
                          <p:cTn id="40" fill="hold">
                            <p:stCondLst>
                              <p:cond delay="2750"/>
                            </p:stCondLst>
                            <p:childTnLst>
                              <p:par>
                                <p:cTn id="41" presetID="1" presetClass="entr" presetSubtype="0" fill="hold" grpId="0" nodeType="afterEffect">
                                  <p:stCondLst>
                                    <p:cond delay="250"/>
                                  </p:stCondLst>
                                  <p:childTnLst>
                                    <p:set>
                                      <p:cBhvr>
                                        <p:cTn id="42"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13"/>
                                        </p:tgtEl>
                                        <p:attrNameLst>
                                          <p:attrName>style.visibility</p:attrName>
                                        </p:attrNameLst>
                                      </p:cBhvr>
                                      <p:to>
                                        <p:strVal val="visible"/>
                                      </p:to>
                                    </p:set>
                                    <p:anim calcmode="lin" valueType="num">
                                      <p:cBhvr additive="base">
                                        <p:cTn id="47" dur="500" fill="hold"/>
                                        <p:tgtEl>
                                          <p:spTgt spid="13"/>
                                        </p:tgtEl>
                                        <p:attrNameLst>
                                          <p:attrName>ppt_x</p:attrName>
                                        </p:attrNameLst>
                                      </p:cBhvr>
                                      <p:tavLst>
                                        <p:tav tm="0">
                                          <p:val>
                                            <p:strVal val="#ppt_x"/>
                                          </p:val>
                                        </p:tav>
                                        <p:tav tm="100000">
                                          <p:val>
                                            <p:strVal val="#ppt_x"/>
                                          </p:val>
                                        </p:tav>
                                      </p:tavLst>
                                    </p:anim>
                                    <p:anim calcmode="lin" valueType="num">
                                      <p:cBhvr additive="base">
                                        <p:cTn id="4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13" grpId="0" animBg="1"/>
      <p:bldP spid="14"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114D54-A462-4015-936C-FB8BCCDEA5B6}"/>
              </a:ext>
            </a:extLst>
          </p:cNvPr>
          <p:cNvSpPr>
            <a:spLocks noGrp="1"/>
          </p:cNvSpPr>
          <p:nvPr>
            <p:ph type="title"/>
          </p:nvPr>
        </p:nvSpPr>
        <p:spPr/>
        <p:txBody>
          <a:bodyPr/>
          <a:lstStyle/>
          <a:p>
            <a:r>
              <a:rPr lang="en-US" dirty="0"/>
              <a:t>Architect</a:t>
            </a:r>
          </a:p>
        </p:txBody>
      </p:sp>
      <p:sp>
        <p:nvSpPr>
          <p:cNvPr id="3" name="Footer Placeholder 2">
            <a:extLst>
              <a:ext uri="{FF2B5EF4-FFF2-40B4-BE49-F238E27FC236}">
                <a16:creationId xmlns:a16="http://schemas.microsoft.com/office/drawing/2014/main" id="{40F1C0CB-13C6-45A8-986A-23163B41F3F1}"/>
              </a:ext>
            </a:extLst>
          </p:cNvPr>
          <p:cNvSpPr>
            <a:spLocks noGrp="1"/>
          </p:cNvSpPr>
          <p:nvPr>
            <p:ph type="ftr" sz="quarter" idx="11"/>
          </p:nvPr>
        </p:nvSpPr>
        <p:spPr/>
        <p:txBody>
          <a:bodyPr/>
          <a:lstStyle/>
          <a:p>
            <a:r>
              <a:rPr lang="en-US" noProof="0"/>
              <a:t>Who Wants to Become an IT Architect? - DigitalXChange 2022</a:t>
            </a:r>
            <a:endParaRPr lang="nl-NL" noProof="0" dirty="0"/>
          </a:p>
        </p:txBody>
      </p:sp>
      <p:pic>
        <p:nvPicPr>
          <p:cNvPr id="5" name="Picture 4">
            <a:extLst>
              <a:ext uri="{FF2B5EF4-FFF2-40B4-BE49-F238E27FC236}">
                <a16:creationId xmlns:a16="http://schemas.microsoft.com/office/drawing/2014/main" id="{AD33CD07-CD05-4535-BAA0-360B77878D34}"/>
              </a:ext>
            </a:extLst>
          </p:cNvPr>
          <p:cNvPicPr>
            <a:picLocks noChangeAspect="1"/>
          </p:cNvPicPr>
          <p:nvPr/>
        </p:nvPicPr>
        <p:blipFill>
          <a:blip r:embed="rId2"/>
          <a:stretch>
            <a:fillRect/>
          </a:stretch>
        </p:blipFill>
        <p:spPr>
          <a:xfrm>
            <a:off x="720000" y="2088143"/>
            <a:ext cx="8258624" cy="881703"/>
          </a:xfrm>
          <a:prstGeom prst="rect">
            <a:avLst/>
          </a:prstGeom>
        </p:spPr>
      </p:pic>
    </p:spTree>
    <p:extLst>
      <p:ext uri="{BB962C8B-B14F-4D97-AF65-F5344CB8AC3E}">
        <p14:creationId xmlns:p14="http://schemas.microsoft.com/office/powerpoint/2010/main" val="194811373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5AF8F33-5705-40C5-A411-5C923DBF8B9E}"/>
              </a:ext>
            </a:extLst>
          </p:cNvPr>
          <p:cNvSpPr>
            <a:spLocks noGrp="1"/>
          </p:cNvSpPr>
          <p:nvPr>
            <p:ph type="title"/>
          </p:nvPr>
        </p:nvSpPr>
        <p:spPr/>
        <p:txBody>
          <a:bodyPr/>
          <a:lstStyle/>
          <a:p>
            <a:r>
              <a:rPr lang="en-US" dirty="0"/>
              <a:t>Debt Mountain of products &amp; teams</a:t>
            </a:r>
          </a:p>
        </p:txBody>
      </p:sp>
      <p:sp>
        <p:nvSpPr>
          <p:cNvPr id="7" name="Isosceles Triangle 6">
            <a:extLst>
              <a:ext uri="{FF2B5EF4-FFF2-40B4-BE49-F238E27FC236}">
                <a16:creationId xmlns:a16="http://schemas.microsoft.com/office/drawing/2014/main" id="{BBC3D9BB-E15A-40B2-B23D-02A62E2E3FC3}"/>
              </a:ext>
            </a:extLst>
          </p:cNvPr>
          <p:cNvSpPr/>
          <p:nvPr/>
        </p:nvSpPr>
        <p:spPr>
          <a:xfrm>
            <a:off x="4191834" y="398120"/>
            <a:ext cx="1776761" cy="125590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Functional Debt</a:t>
            </a:r>
          </a:p>
        </p:txBody>
      </p:sp>
      <p:sp>
        <p:nvSpPr>
          <p:cNvPr id="11" name="Trapezoid 10">
            <a:extLst>
              <a:ext uri="{FF2B5EF4-FFF2-40B4-BE49-F238E27FC236}">
                <a16:creationId xmlns:a16="http://schemas.microsoft.com/office/drawing/2014/main" id="{3B9C8975-6F59-4D7F-B0EA-20E30E4B2501}"/>
              </a:ext>
            </a:extLst>
          </p:cNvPr>
          <p:cNvSpPr/>
          <p:nvPr/>
        </p:nvSpPr>
        <p:spPr>
          <a:xfrm>
            <a:off x="2848214" y="2926992"/>
            <a:ext cx="4452119" cy="617034"/>
          </a:xfrm>
          <a:prstGeom prst="trapezoid">
            <a:avLst>
              <a:gd name="adj" fmla="val 7078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Team Process Debt</a:t>
            </a:r>
          </a:p>
        </p:txBody>
      </p:sp>
      <p:sp>
        <p:nvSpPr>
          <p:cNvPr id="12" name="Trapezoid 11">
            <a:extLst>
              <a:ext uri="{FF2B5EF4-FFF2-40B4-BE49-F238E27FC236}">
                <a16:creationId xmlns:a16="http://schemas.microsoft.com/office/drawing/2014/main" id="{F8195CEB-7B5E-457F-99C5-F0829D22E9E8}"/>
              </a:ext>
            </a:extLst>
          </p:cNvPr>
          <p:cNvSpPr/>
          <p:nvPr/>
        </p:nvSpPr>
        <p:spPr>
          <a:xfrm flipV="1">
            <a:off x="2854154" y="3578146"/>
            <a:ext cx="4452119" cy="617034"/>
          </a:xfrm>
          <a:prstGeom prst="trapezoid">
            <a:avLst>
              <a:gd name="adj" fmla="val 70783"/>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15" name="TextBox 14">
            <a:extLst>
              <a:ext uri="{FF2B5EF4-FFF2-40B4-BE49-F238E27FC236}">
                <a16:creationId xmlns:a16="http://schemas.microsoft.com/office/drawing/2014/main" id="{09182E12-09B5-4037-9752-708C827165B4}"/>
              </a:ext>
            </a:extLst>
          </p:cNvPr>
          <p:cNvSpPr txBox="1"/>
          <p:nvPr/>
        </p:nvSpPr>
        <p:spPr>
          <a:xfrm>
            <a:off x="4522745" y="3695758"/>
            <a:ext cx="988742" cy="400110"/>
          </a:xfrm>
          <a:prstGeom prst="rect">
            <a:avLst/>
          </a:prstGeom>
          <a:noFill/>
        </p:spPr>
        <p:txBody>
          <a:bodyPr wrap="square" lIns="0" tIns="0" rIns="0" bIns="0" rtlCol="0">
            <a:spAutoFit/>
          </a:bodyPr>
          <a:lstStyle/>
          <a:p>
            <a:pPr algn="ctr"/>
            <a:r>
              <a:rPr lang="en-US" sz="1300" dirty="0">
                <a:solidFill>
                  <a:schemeClr val="bg1"/>
                </a:solidFill>
              </a:rPr>
              <a:t>Organization Debt</a:t>
            </a:r>
          </a:p>
        </p:txBody>
      </p:sp>
      <p:sp>
        <p:nvSpPr>
          <p:cNvPr id="16" name="Trapezoid 15">
            <a:extLst>
              <a:ext uri="{FF2B5EF4-FFF2-40B4-BE49-F238E27FC236}">
                <a16:creationId xmlns:a16="http://schemas.microsoft.com/office/drawing/2014/main" id="{778C2815-4C94-4895-826B-25FCB296A11B}"/>
              </a:ext>
            </a:extLst>
          </p:cNvPr>
          <p:cNvSpPr/>
          <p:nvPr/>
        </p:nvSpPr>
        <p:spPr>
          <a:xfrm flipV="1">
            <a:off x="3303451" y="4260360"/>
            <a:ext cx="3558267" cy="617034"/>
          </a:xfrm>
          <a:prstGeom prst="trapezoid">
            <a:avLst>
              <a:gd name="adj" fmla="val 70783"/>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Box 16">
            <a:extLst>
              <a:ext uri="{FF2B5EF4-FFF2-40B4-BE49-F238E27FC236}">
                <a16:creationId xmlns:a16="http://schemas.microsoft.com/office/drawing/2014/main" id="{131FB131-9B27-40AA-9754-BD402722F78C}"/>
              </a:ext>
            </a:extLst>
          </p:cNvPr>
          <p:cNvSpPr txBox="1"/>
          <p:nvPr/>
        </p:nvSpPr>
        <p:spPr>
          <a:xfrm>
            <a:off x="4650058" y="4367785"/>
            <a:ext cx="988742" cy="400110"/>
          </a:xfrm>
          <a:prstGeom prst="rect">
            <a:avLst/>
          </a:prstGeom>
          <a:noFill/>
        </p:spPr>
        <p:txBody>
          <a:bodyPr wrap="square" lIns="0" tIns="0" rIns="0" bIns="0" rtlCol="0">
            <a:spAutoFit/>
          </a:bodyPr>
          <a:lstStyle/>
          <a:p>
            <a:pPr algn="ctr"/>
            <a:r>
              <a:rPr lang="en-US" sz="1300" dirty="0">
                <a:solidFill>
                  <a:schemeClr val="bg1"/>
                </a:solidFill>
              </a:rPr>
              <a:t>Community Debt</a:t>
            </a:r>
          </a:p>
        </p:txBody>
      </p:sp>
      <p:cxnSp>
        <p:nvCxnSpPr>
          <p:cNvPr id="19" name="Straight Connector 18">
            <a:extLst>
              <a:ext uri="{FF2B5EF4-FFF2-40B4-BE49-F238E27FC236}">
                <a16:creationId xmlns:a16="http://schemas.microsoft.com/office/drawing/2014/main" id="{905626F1-76B4-46FE-8E4F-7022D88EF352}"/>
              </a:ext>
            </a:extLst>
          </p:cNvPr>
          <p:cNvCxnSpPr/>
          <p:nvPr/>
        </p:nvCxnSpPr>
        <p:spPr>
          <a:xfrm>
            <a:off x="1524001" y="3551460"/>
            <a:ext cx="7694341" cy="3412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20" name="Trapezoid 19">
            <a:extLst>
              <a:ext uri="{FF2B5EF4-FFF2-40B4-BE49-F238E27FC236}">
                <a16:creationId xmlns:a16="http://schemas.microsoft.com/office/drawing/2014/main" id="{2513A45B-A23D-4F34-A31A-15F94B0BBD90}"/>
              </a:ext>
            </a:extLst>
          </p:cNvPr>
          <p:cNvSpPr/>
          <p:nvPr/>
        </p:nvSpPr>
        <p:spPr>
          <a:xfrm>
            <a:off x="3333187" y="1685727"/>
            <a:ext cx="3483925" cy="1186176"/>
          </a:xfrm>
          <a:prstGeom prst="trapezoid">
            <a:avLst>
              <a:gd name="adj" fmla="val 7078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1B5B5CCA-98BB-4688-908D-24459ADF28CD}"/>
              </a:ext>
            </a:extLst>
          </p:cNvPr>
          <p:cNvSpPr txBox="1"/>
          <p:nvPr/>
        </p:nvSpPr>
        <p:spPr>
          <a:xfrm>
            <a:off x="5274528" y="2210788"/>
            <a:ext cx="988742" cy="200055"/>
          </a:xfrm>
          <a:prstGeom prst="rect">
            <a:avLst/>
          </a:prstGeom>
          <a:noFill/>
        </p:spPr>
        <p:txBody>
          <a:bodyPr wrap="square" lIns="0" tIns="0" rIns="0" bIns="0" rtlCol="0">
            <a:spAutoFit/>
          </a:bodyPr>
          <a:lstStyle/>
          <a:p>
            <a:pPr algn="ctr"/>
            <a:r>
              <a:rPr lang="en-US" sz="1300" dirty="0">
                <a:solidFill>
                  <a:schemeClr val="bg1"/>
                </a:solidFill>
              </a:rPr>
              <a:t>Ops Debt</a:t>
            </a:r>
          </a:p>
        </p:txBody>
      </p:sp>
      <p:cxnSp>
        <p:nvCxnSpPr>
          <p:cNvPr id="22" name="Straight Connector 21">
            <a:extLst>
              <a:ext uri="{FF2B5EF4-FFF2-40B4-BE49-F238E27FC236}">
                <a16:creationId xmlns:a16="http://schemas.microsoft.com/office/drawing/2014/main" id="{FAA32CEB-5359-4FC8-8CA1-9414801269DB}"/>
              </a:ext>
            </a:extLst>
          </p:cNvPr>
          <p:cNvCxnSpPr/>
          <p:nvPr/>
        </p:nvCxnSpPr>
        <p:spPr>
          <a:xfrm>
            <a:off x="4522745" y="1685727"/>
            <a:ext cx="1045431" cy="1186176"/>
          </a:xfrm>
          <a:prstGeom prst="line">
            <a:avLst/>
          </a:prstGeom>
        </p:spPr>
        <p:style>
          <a:lnRef idx="1">
            <a:schemeClr val="dk1"/>
          </a:lnRef>
          <a:fillRef idx="0">
            <a:schemeClr val="dk1"/>
          </a:fillRef>
          <a:effectRef idx="0">
            <a:schemeClr val="dk1"/>
          </a:effectRef>
          <a:fontRef idx="minor">
            <a:schemeClr val="tx1"/>
          </a:fontRef>
        </p:style>
      </p:cxnSp>
      <p:sp>
        <p:nvSpPr>
          <p:cNvPr id="23" name="TextBox 22">
            <a:extLst>
              <a:ext uri="{FF2B5EF4-FFF2-40B4-BE49-F238E27FC236}">
                <a16:creationId xmlns:a16="http://schemas.microsoft.com/office/drawing/2014/main" id="{4446DF6C-6C58-476A-9AC8-A2BE89D5FA29}"/>
              </a:ext>
            </a:extLst>
          </p:cNvPr>
          <p:cNvSpPr txBox="1"/>
          <p:nvPr/>
        </p:nvSpPr>
        <p:spPr>
          <a:xfrm>
            <a:off x="3909895" y="2210788"/>
            <a:ext cx="988742" cy="200055"/>
          </a:xfrm>
          <a:prstGeom prst="rect">
            <a:avLst/>
          </a:prstGeom>
          <a:noFill/>
        </p:spPr>
        <p:txBody>
          <a:bodyPr wrap="square" lIns="0" tIns="0" rIns="0" bIns="0" rtlCol="0">
            <a:spAutoFit/>
          </a:bodyPr>
          <a:lstStyle/>
          <a:p>
            <a:pPr algn="ctr"/>
            <a:r>
              <a:rPr lang="en-US" sz="1300" dirty="0">
                <a:solidFill>
                  <a:schemeClr val="bg1"/>
                </a:solidFill>
              </a:rPr>
              <a:t>Tech Debt</a:t>
            </a:r>
          </a:p>
        </p:txBody>
      </p:sp>
      <p:pic>
        <p:nvPicPr>
          <p:cNvPr id="3" name="Graphic 2" descr="Woman outline">
            <a:extLst>
              <a:ext uri="{FF2B5EF4-FFF2-40B4-BE49-F238E27FC236}">
                <a16:creationId xmlns:a16="http://schemas.microsoft.com/office/drawing/2014/main" id="{08CE1AA6-7652-41A3-8412-7E8CD87472C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534532" y="1753588"/>
            <a:ext cx="914400" cy="914400"/>
          </a:xfrm>
          <a:prstGeom prst="rect">
            <a:avLst/>
          </a:prstGeom>
        </p:spPr>
      </p:pic>
      <p:pic>
        <p:nvPicPr>
          <p:cNvPr id="6" name="Graphic 5" descr="Man with solid fill">
            <a:extLst>
              <a:ext uri="{FF2B5EF4-FFF2-40B4-BE49-F238E27FC236}">
                <a16:creationId xmlns:a16="http://schemas.microsoft.com/office/drawing/2014/main" id="{30183FA9-BCC6-4BBB-822D-142F0E4DAC1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069980" y="1015257"/>
            <a:ext cx="914400" cy="914400"/>
          </a:xfrm>
          <a:prstGeom prst="rect">
            <a:avLst/>
          </a:prstGeom>
        </p:spPr>
      </p:pic>
      <p:pic>
        <p:nvPicPr>
          <p:cNvPr id="9" name="Graphic 8" descr="Group outline">
            <a:extLst>
              <a:ext uri="{FF2B5EF4-FFF2-40B4-BE49-F238E27FC236}">
                <a16:creationId xmlns:a16="http://schemas.microsoft.com/office/drawing/2014/main" id="{97C8E58F-655F-412A-902C-6D98AC2105F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565353" y="3086826"/>
            <a:ext cx="914400" cy="914400"/>
          </a:xfrm>
          <a:prstGeom prst="rect">
            <a:avLst/>
          </a:prstGeom>
        </p:spPr>
      </p:pic>
      <p:sp>
        <p:nvSpPr>
          <p:cNvPr id="10" name="TextBox 9">
            <a:extLst>
              <a:ext uri="{FF2B5EF4-FFF2-40B4-BE49-F238E27FC236}">
                <a16:creationId xmlns:a16="http://schemas.microsoft.com/office/drawing/2014/main" id="{4114B574-A07A-42A7-9219-5944FB4781A6}"/>
              </a:ext>
            </a:extLst>
          </p:cNvPr>
          <p:cNvSpPr txBox="1"/>
          <p:nvPr/>
        </p:nvSpPr>
        <p:spPr>
          <a:xfrm>
            <a:off x="6743289" y="1014506"/>
            <a:ext cx="1114088" cy="200055"/>
          </a:xfrm>
          <a:prstGeom prst="rect">
            <a:avLst/>
          </a:prstGeom>
          <a:noFill/>
        </p:spPr>
        <p:txBody>
          <a:bodyPr wrap="none" lIns="0" tIns="0" rIns="0" bIns="0" rtlCol="0">
            <a:spAutoFit/>
          </a:bodyPr>
          <a:lstStyle/>
          <a:p>
            <a:r>
              <a:rPr lang="en-US" sz="1300" dirty="0"/>
              <a:t>Product Owner</a:t>
            </a:r>
          </a:p>
        </p:txBody>
      </p:sp>
      <p:sp>
        <p:nvSpPr>
          <p:cNvPr id="21" name="TextBox 20">
            <a:extLst>
              <a:ext uri="{FF2B5EF4-FFF2-40B4-BE49-F238E27FC236}">
                <a16:creationId xmlns:a16="http://schemas.microsoft.com/office/drawing/2014/main" id="{1167DD79-3C2B-4B38-9E1A-BC147625BE5C}"/>
              </a:ext>
            </a:extLst>
          </p:cNvPr>
          <p:cNvSpPr txBox="1"/>
          <p:nvPr/>
        </p:nvSpPr>
        <p:spPr>
          <a:xfrm>
            <a:off x="2159231" y="1753588"/>
            <a:ext cx="649217" cy="200055"/>
          </a:xfrm>
          <a:prstGeom prst="rect">
            <a:avLst/>
          </a:prstGeom>
          <a:noFill/>
        </p:spPr>
        <p:txBody>
          <a:bodyPr wrap="none" lIns="0" tIns="0" rIns="0" bIns="0" rtlCol="0">
            <a:spAutoFit/>
          </a:bodyPr>
          <a:lstStyle/>
          <a:p>
            <a:r>
              <a:rPr lang="en-US" sz="1300" dirty="0"/>
              <a:t>Architect</a:t>
            </a:r>
          </a:p>
        </p:txBody>
      </p:sp>
      <p:sp>
        <p:nvSpPr>
          <p:cNvPr id="24" name="TextBox 23">
            <a:extLst>
              <a:ext uri="{FF2B5EF4-FFF2-40B4-BE49-F238E27FC236}">
                <a16:creationId xmlns:a16="http://schemas.microsoft.com/office/drawing/2014/main" id="{3DD8BCEA-EAD9-4D71-942D-E3ABB1FF29A4}"/>
              </a:ext>
            </a:extLst>
          </p:cNvPr>
          <p:cNvSpPr txBox="1"/>
          <p:nvPr/>
        </p:nvSpPr>
        <p:spPr>
          <a:xfrm>
            <a:off x="8089616" y="3035454"/>
            <a:ext cx="409536" cy="200055"/>
          </a:xfrm>
          <a:prstGeom prst="rect">
            <a:avLst/>
          </a:prstGeom>
          <a:noFill/>
        </p:spPr>
        <p:txBody>
          <a:bodyPr wrap="none" lIns="0" tIns="0" rIns="0" bIns="0" rtlCol="0">
            <a:spAutoFit/>
          </a:bodyPr>
          <a:lstStyle/>
          <a:p>
            <a:r>
              <a:rPr lang="en-US" sz="1300" dirty="0"/>
              <a:t>Team</a:t>
            </a:r>
          </a:p>
        </p:txBody>
      </p:sp>
      <p:cxnSp>
        <p:nvCxnSpPr>
          <p:cNvPr id="18" name="Straight Connector 17">
            <a:extLst>
              <a:ext uri="{FF2B5EF4-FFF2-40B4-BE49-F238E27FC236}">
                <a16:creationId xmlns:a16="http://schemas.microsoft.com/office/drawing/2014/main" id="{40E9E71E-55BB-4500-BAFE-1625D35A14C0}"/>
              </a:ext>
            </a:extLst>
          </p:cNvPr>
          <p:cNvCxnSpPr/>
          <p:nvPr/>
        </p:nvCxnSpPr>
        <p:spPr>
          <a:xfrm>
            <a:off x="5371171" y="1394460"/>
            <a:ext cx="892099" cy="0"/>
          </a:xfrm>
          <a:prstGeom prst="line">
            <a:avLst/>
          </a:prstGeom>
          <a:ln>
            <a:solidFill>
              <a:schemeClr val="accent6"/>
            </a:solidFill>
            <a:headEnd type="ova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7F0F2D49-5EA8-45EA-9CA9-E9DFFF72D778}"/>
              </a:ext>
            </a:extLst>
          </p:cNvPr>
          <p:cNvCxnSpPr>
            <a:cxnSpLocks/>
          </p:cNvCxnSpPr>
          <p:nvPr/>
        </p:nvCxnSpPr>
        <p:spPr>
          <a:xfrm flipV="1">
            <a:off x="5768899" y="1620547"/>
            <a:ext cx="597932" cy="528293"/>
          </a:xfrm>
          <a:prstGeom prst="line">
            <a:avLst/>
          </a:prstGeom>
          <a:ln>
            <a:solidFill>
              <a:schemeClr val="accent6"/>
            </a:solidFill>
            <a:headEnd type="ova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8BB06950-5BC7-41BB-B678-FA24950D544E}"/>
              </a:ext>
            </a:extLst>
          </p:cNvPr>
          <p:cNvCxnSpPr>
            <a:cxnSpLocks/>
          </p:cNvCxnSpPr>
          <p:nvPr/>
        </p:nvCxnSpPr>
        <p:spPr>
          <a:xfrm flipH="1" flipV="1">
            <a:off x="2987930" y="1922209"/>
            <a:ext cx="1238346" cy="273696"/>
          </a:xfrm>
          <a:prstGeom prst="line">
            <a:avLst/>
          </a:prstGeom>
          <a:ln>
            <a:solidFill>
              <a:schemeClr val="accent6"/>
            </a:solidFill>
            <a:headEnd type="ova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980F37FD-9AEC-4B11-A685-48791BF408DF}"/>
              </a:ext>
            </a:extLst>
          </p:cNvPr>
          <p:cNvCxnSpPr>
            <a:cxnSpLocks/>
            <a:endCxn id="9" idx="1"/>
          </p:cNvCxnSpPr>
          <p:nvPr/>
        </p:nvCxnSpPr>
        <p:spPr>
          <a:xfrm>
            <a:off x="5908064" y="3273883"/>
            <a:ext cx="1657289" cy="270143"/>
          </a:xfrm>
          <a:prstGeom prst="line">
            <a:avLst/>
          </a:prstGeom>
          <a:ln>
            <a:solidFill>
              <a:schemeClr val="accent6"/>
            </a:solidFill>
            <a:prstDash val="dash"/>
            <a:headEnd type="ova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B0BCF135-CF3B-4570-AAD7-A8CFE0E67254}"/>
              </a:ext>
            </a:extLst>
          </p:cNvPr>
          <p:cNvCxnSpPr>
            <a:cxnSpLocks/>
          </p:cNvCxnSpPr>
          <p:nvPr/>
        </p:nvCxnSpPr>
        <p:spPr>
          <a:xfrm flipV="1">
            <a:off x="5568176" y="3695758"/>
            <a:ext cx="1977778" cy="200055"/>
          </a:xfrm>
          <a:prstGeom prst="line">
            <a:avLst/>
          </a:prstGeom>
          <a:ln>
            <a:solidFill>
              <a:schemeClr val="accent6"/>
            </a:solidFill>
            <a:headEnd type="ova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AF99A801-4195-40EC-854C-973579CA7703}"/>
              </a:ext>
            </a:extLst>
          </p:cNvPr>
          <p:cNvCxnSpPr>
            <a:cxnSpLocks/>
          </p:cNvCxnSpPr>
          <p:nvPr/>
        </p:nvCxnSpPr>
        <p:spPr>
          <a:xfrm flipV="1">
            <a:off x="5511487" y="3803030"/>
            <a:ext cx="2053866" cy="886088"/>
          </a:xfrm>
          <a:prstGeom prst="line">
            <a:avLst/>
          </a:prstGeom>
          <a:ln>
            <a:solidFill>
              <a:schemeClr val="accent6"/>
            </a:solidFill>
            <a:headEnd type="ova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385427D9-55BA-41A5-89B7-BDE5A0BC0852}"/>
              </a:ext>
            </a:extLst>
          </p:cNvPr>
          <p:cNvCxnSpPr>
            <a:cxnSpLocks/>
            <a:endCxn id="3" idx="2"/>
          </p:cNvCxnSpPr>
          <p:nvPr/>
        </p:nvCxnSpPr>
        <p:spPr>
          <a:xfrm flipH="1" flipV="1">
            <a:off x="2991732" y="2667988"/>
            <a:ext cx="1474324" cy="1233544"/>
          </a:xfrm>
          <a:prstGeom prst="line">
            <a:avLst/>
          </a:prstGeom>
          <a:ln>
            <a:solidFill>
              <a:schemeClr val="accent6"/>
            </a:solidFill>
            <a:headEnd type="oval"/>
          </a:ln>
        </p:spPr>
        <p:style>
          <a:lnRef idx="1">
            <a:schemeClr val="accent1"/>
          </a:lnRef>
          <a:fillRef idx="0">
            <a:schemeClr val="accent1"/>
          </a:fillRef>
          <a:effectRef idx="0">
            <a:schemeClr val="accent1"/>
          </a:effectRef>
          <a:fontRef idx="minor">
            <a:schemeClr val="tx1"/>
          </a:fontRef>
        </p:style>
      </p:cxnSp>
      <p:pic>
        <p:nvPicPr>
          <p:cNvPr id="42" name="Graphic 41" descr="Woman outline">
            <a:extLst>
              <a:ext uri="{FF2B5EF4-FFF2-40B4-BE49-F238E27FC236}">
                <a16:creationId xmlns:a16="http://schemas.microsoft.com/office/drawing/2014/main" id="{56E45309-BA62-4D00-B8B3-EB2F163C209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108169" y="2697002"/>
            <a:ext cx="718861" cy="718861"/>
          </a:xfrm>
          <a:prstGeom prst="rect">
            <a:avLst/>
          </a:prstGeom>
        </p:spPr>
      </p:pic>
      <p:sp>
        <p:nvSpPr>
          <p:cNvPr id="43" name="TextBox 42">
            <a:extLst>
              <a:ext uri="{FF2B5EF4-FFF2-40B4-BE49-F238E27FC236}">
                <a16:creationId xmlns:a16="http://schemas.microsoft.com/office/drawing/2014/main" id="{D7FA4AC9-7D40-46B6-99C7-CDA12F80FAB8}"/>
              </a:ext>
            </a:extLst>
          </p:cNvPr>
          <p:cNvSpPr txBox="1"/>
          <p:nvPr/>
        </p:nvSpPr>
        <p:spPr>
          <a:xfrm>
            <a:off x="7588074" y="2699802"/>
            <a:ext cx="1040349" cy="200055"/>
          </a:xfrm>
          <a:prstGeom prst="rect">
            <a:avLst/>
          </a:prstGeom>
          <a:noFill/>
        </p:spPr>
        <p:txBody>
          <a:bodyPr wrap="none" lIns="0" tIns="0" rIns="0" bIns="0" rtlCol="0">
            <a:spAutoFit/>
          </a:bodyPr>
          <a:lstStyle/>
          <a:p>
            <a:r>
              <a:rPr lang="en-US" sz="1300" dirty="0"/>
              <a:t>Scrum Master</a:t>
            </a:r>
          </a:p>
        </p:txBody>
      </p:sp>
      <p:cxnSp>
        <p:nvCxnSpPr>
          <p:cNvPr id="44" name="Straight Connector 43">
            <a:extLst>
              <a:ext uri="{FF2B5EF4-FFF2-40B4-BE49-F238E27FC236}">
                <a16:creationId xmlns:a16="http://schemas.microsoft.com/office/drawing/2014/main" id="{8DB35705-7DF9-4A5F-BA04-B0198B950332}"/>
              </a:ext>
            </a:extLst>
          </p:cNvPr>
          <p:cNvCxnSpPr>
            <a:cxnSpLocks/>
          </p:cNvCxnSpPr>
          <p:nvPr/>
        </p:nvCxnSpPr>
        <p:spPr>
          <a:xfrm flipV="1">
            <a:off x="5908064" y="3007129"/>
            <a:ext cx="1392269" cy="187977"/>
          </a:xfrm>
          <a:prstGeom prst="line">
            <a:avLst/>
          </a:prstGeom>
          <a:ln>
            <a:solidFill>
              <a:schemeClr val="accent6"/>
            </a:solidFill>
            <a:headEnd type="oval"/>
          </a:ln>
        </p:spPr>
        <p:style>
          <a:lnRef idx="1">
            <a:schemeClr val="accent1"/>
          </a:lnRef>
          <a:fillRef idx="0">
            <a:schemeClr val="accent1"/>
          </a:fillRef>
          <a:effectRef idx="0">
            <a:schemeClr val="accent1"/>
          </a:effectRef>
          <a:fontRef idx="minor">
            <a:schemeClr val="tx1"/>
          </a:fontRef>
        </p:style>
      </p:cxnSp>
      <p:sp>
        <p:nvSpPr>
          <p:cNvPr id="50" name="Footer Placeholder 49">
            <a:extLst>
              <a:ext uri="{FF2B5EF4-FFF2-40B4-BE49-F238E27FC236}">
                <a16:creationId xmlns:a16="http://schemas.microsoft.com/office/drawing/2014/main" id="{297A1D90-F5B1-4B38-AD0E-EA8FF48AC818}"/>
              </a:ext>
            </a:extLst>
          </p:cNvPr>
          <p:cNvSpPr>
            <a:spLocks noGrp="1"/>
          </p:cNvSpPr>
          <p:nvPr>
            <p:ph type="ftr" sz="quarter" idx="11"/>
          </p:nvPr>
        </p:nvSpPr>
        <p:spPr/>
        <p:txBody>
          <a:bodyPr/>
          <a:lstStyle/>
          <a:p>
            <a:r>
              <a:rPr lang="en-US"/>
              <a:t>Who Wants to Become an IT Architect? - DigitalXChange 2022</a:t>
            </a:r>
            <a:endParaRPr lang="nl-NL"/>
          </a:p>
        </p:txBody>
      </p:sp>
    </p:spTree>
    <p:extLst>
      <p:ext uri="{BB962C8B-B14F-4D97-AF65-F5344CB8AC3E}">
        <p14:creationId xmlns:p14="http://schemas.microsoft.com/office/powerpoint/2010/main" val="614618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6"/>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9"/>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3"/>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36"/>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animBg="1"/>
      <p:bldP spid="12" grpId="0" animBg="1"/>
      <p:bldP spid="15" grpId="0"/>
      <p:bldP spid="16" grpId="0" animBg="1"/>
      <p:bldP spid="17" grpId="0"/>
      <p:bldP spid="13" grpId="0"/>
      <p:bldP spid="10" grpId="0"/>
      <p:bldP spid="24" grpId="0"/>
      <p:bldP spid="43"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2D2C9-AD24-4193-91D6-2AF37DC7BF3E}"/>
              </a:ext>
            </a:extLst>
          </p:cNvPr>
          <p:cNvSpPr>
            <a:spLocks noGrp="1"/>
          </p:cNvSpPr>
          <p:nvPr>
            <p:ph type="title"/>
          </p:nvPr>
        </p:nvSpPr>
        <p:spPr/>
        <p:txBody>
          <a:bodyPr/>
          <a:lstStyle/>
          <a:p>
            <a:r>
              <a:rPr lang="en-US" dirty="0"/>
              <a:t>What to do about debt? </a:t>
            </a:r>
          </a:p>
        </p:txBody>
      </p:sp>
      <p:sp>
        <p:nvSpPr>
          <p:cNvPr id="3" name="Content Placeholder 2">
            <a:extLst>
              <a:ext uri="{FF2B5EF4-FFF2-40B4-BE49-F238E27FC236}">
                <a16:creationId xmlns:a16="http://schemas.microsoft.com/office/drawing/2014/main" id="{FFA6B0CD-12BE-48A0-91C0-1399D44A33CF}"/>
              </a:ext>
            </a:extLst>
          </p:cNvPr>
          <p:cNvSpPr>
            <a:spLocks noGrp="1"/>
          </p:cNvSpPr>
          <p:nvPr>
            <p:ph idx="1"/>
          </p:nvPr>
        </p:nvSpPr>
        <p:spPr>
          <a:xfrm>
            <a:off x="720003" y="859800"/>
            <a:ext cx="6623999" cy="3780000"/>
          </a:xfrm>
        </p:spPr>
        <p:txBody>
          <a:bodyPr/>
          <a:lstStyle/>
          <a:p>
            <a:r>
              <a:rPr lang="en-US" sz="1400" dirty="0"/>
              <a:t>Identify debt during</a:t>
            </a:r>
          </a:p>
          <a:p>
            <a:pPr lvl="1"/>
            <a:r>
              <a:rPr lang="en-US" sz="1400" dirty="0"/>
              <a:t>refinement, review, test, Ops intake, retrospective, audit, on boarding</a:t>
            </a:r>
          </a:p>
          <a:p>
            <a:pPr lvl="1"/>
            <a:r>
              <a:rPr lang="en-US" sz="1400" dirty="0"/>
              <a:t>analysis, development, production usage</a:t>
            </a:r>
          </a:p>
          <a:p>
            <a:r>
              <a:rPr lang="en-US" sz="1400" dirty="0"/>
              <a:t>Make debt explicit and visible – in a debt register and the risk log</a:t>
            </a:r>
          </a:p>
          <a:p>
            <a:pPr lvl="1"/>
            <a:r>
              <a:rPr lang="en-US" sz="1400" dirty="0"/>
              <a:t>what and where</a:t>
            </a:r>
          </a:p>
          <a:p>
            <a:pPr lvl="1"/>
            <a:r>
              <a:rPr lang="en-US" sz="1400" dirty="0"/>
              <a:t>severity, risk and impact (running cost!)</a:t>
            </a:r>
          </a:p>
          <a:p>
            <a:pPr lvl="1"/>
            <a:r>
              <a:rPr lang="en-US" sz="1400" dirty="0"/>
              <a:t>resolution: how and effort</a:t>
            </a:r>
          </a:p>
          <a:p>
            <a:r>
              <a:rPr lang="en-US" sz="1400" dirty="0"/>
              <a:t>Discuss debt (risks, running cost of not fixing) &amp; plan actions </a:t>
            </a:r>
          </a:p>
          <a:p>
            <a:pPr lvl="1"/>
            <a:r>
              <a:rPr lang="en-US" sz="1400" dirty="0"/>
              <a:t>in every sprint planning </a:t>
            </a:r>
          </a:p>
          <a:p>
            <a:pPr lvl="1"/>
            <a:r>
              <a:rPr lang="en-US" sz="1400" dirty="0"/>
              <a:t>in every steering committee session</a:t>
            </a:r>
          </a:p>
          <a:p>
            <a:pPr lvl="1"/>
            <a:r>
              <a:rPr lang="en-US" sz="1400" dirty="0"/>
              <a:t>…</a:t>
            </a:r>
          </a:p>
          <a:p>
            <a:r>
              <a:rPr lang="en-US" sz="1400" dirty="0"/>
              <a:t>Continuously work on reducing debt – in small steps</a:t>
            </a:r>
          </a:p>
          <a:p>
            <a:pPr lvl="1"/>
            <a:r>
              <a:rPr lang="en-US" sz="1400" dirty="0"/>
              <a:t>boy scout principle (improve everything you touch)</a:t>
            </a:r>
          </a:p>
          <a:p>
            <a:pPr lvl="1"/>
            <a:r>
              <a:rPr lang="en-US" sz="1400" dirty="0"/>
              <a:t>explicitly set sprint budget aside</a:t>
            </a:r>
          </a:p>
          <a:p>
            <a:pPr lvl="1"/>
            <a:r>
              <a:rPr lang="en-US" sz="1400" dirty="0"/>
              <a:t>Debt status should be a Team KPI</a:t>
            </a:r>
          </a:p>
          <a:p>
            <a:r>
              <a:rPr lang="en-US" sz="1400" dirty="0"/>
              <a:t>Focus on a root cause: Team Process Debt</a:t>
            </a:r>
          </a:p>
        </p:txBody>
      </p:sp>
      <p:sp>
        <p:nvSpPr>
          <p:cNvPr id="4" name="Footer Placeholder 3">
            <a:extLst>
              <a:ext uri="{FF2B5EF4-FFF2-40B4-BE49-F238E27FC236}">
                <a16:creationId xmlns:a16="http://schemas.microsoft.com/office/drawing/2014/main" id="{DF36797F-B597-4329-A03E-15CCFE9FD1CC}"/>
              </a:ext>
            </a:extLst>
          </p:cNvPr>
          <p:cNvSpPr>
            <a:spLocks noGrp="1"/>
          </p:cNvSpPr>
          <p:nvPr>
            <p:ph type="ftr" sz="quarter" idx="11"/>
          </p:nvPr>
        </p:nvSpPr>
        <p:spPr/>
        <p:txBody>
          <a:bodyPr/>
          <a:lstStyle/>
          <a:p>
            <a:r>
              <a:rPr lang="en-US"/>
              <a:t>Who Wants to Become an IT Architect? - DigitalXChange 2022</a:t>
            </a:r>
            <a:endParaRPr lang="nl-NL"/>
          </a:p>
        </p:txBody>
      </p:sp>
      <p:grpSp>
        <p:nvGrpSpPr>
          <p:cNvPr id="14" name="Group 13">
            <a:extLst>
              <a:ext uri="{FF2B5EF4-FFF2-40B4-BE49-F238E27FC236}">
                <a16:creationId xmlns:a16="http://schemas.microsoft.com/office/drawing/2014/main" id="{D7E37CCC-40EF-43FC-B4A2-ED6BC82178A5}"/>
              </a:ext>
            </a:extLst>
          </p:cNvPr>
          <p:cNvGrpSpPr/>
          <p:nvPr/>
        </p:nvGrpSpPr>
        <p:grpSpPr>
          <a:xfrm>
            <a:off x="5376333" y="1642533"/>
            <a:ext cx="4438702" cy="3212967"/>
            <a:chOff x="6125021" y="2118281"/>
            <a:chExt cx="3690014" cy="2737219"/>
          </a:xfrm>
        </p:grpSpPr>
        <p:pic>
          <p:nvPicPr>
            <p:cNvPr id="1026" name="Picture 2" descr="Crushing Debt Killing 401k Saving - 401K Specialist">
              <a:extLst>
                <a:ext uri="{FF2B5EF4-FFF2-40B4-BE49-F238E27FC236}">
                  <a16:creationId xmlns:a16="http://schemas.microsoft.com/office/drawing/2014/main" id="{8CAE7086-441A-4B52-B41E-15C7CC3172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25021" y="3293400"/>
              <a:ext cx="2914650" cy="1562100"/>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F3A8ABF3-34E2-492E-8050-B4D7483A5000}"/>
                </a:ext>
              </a:extLst>
            </p:cNvPr>
            <p:cNvGrpSpPr/>
            <p:nvPr/>
          </p:nvGrpSpPr>
          <p:grpSpPr>
            <a:xfrm>
              <a:off x="6574813" y="2118281"/>
              <a:ext cx="2161066" cy="1333238"/>
              <a:chOff x="2848214" y="398120"/>
              <a:chExt cx="4452119" cy="3145906"/>
            </a:xfrm>
          </p:grpSpPr>
          <p:sp>
            <p:nvSpPr>
              <p:cNvPr id="7" name="Isosceles Triangle 6">
                <a:extLst>
                  <a:ext uri="{FF2B5EF4-FFF2-40B4-BE49-F238E27FC236}">
                    <a16:creationId xmlns:a16="http://schemas.microsoft.com/office/drawing/2014/main" id="{F93B427E-2DBF-469F-8338-9778FABA7DDD}"/>
                  </a:ext>
                </a:extLst>
              </p:cNvPr>
              <p:cNvSpPr/>
              <p:nvPr/>
            </p:nvSpPr>
            <p:spPr>
              <a:xfrm>
                <a:off x="4044922" y="398120"/>
                <a:ext cx="2058699" cy="1255907"/>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t>Functional </a:t>
                </a:r>
                <a:br>
                  <a:rPr lang="en-US" sz="700" dirty="0"/>
                </a:br>
                <a:r>
                  <a:rPr lang="en-US" sz="700" dirty="0"/>
                  <a:t>Debt</a:t>
                </a:r>
              </a:p>
            </p:txBody>
          </p:sp>
          <p:sp>
            <p:nvSpPr>
              <p:cNvPr id="8" name="Trapezoid 7">
                <a:extLst>
                  <a:ext uri="{FF2B5EF4-FFF2-40B4-BE49-F238E27FC236}">
                    <a16:creationId xmlns:a16="http://schemas.microsoft.com/office/drawing/2014/main" id="{2043B210-1355-4D74-A8DB-E8410DBD3D27}"/>
                  </a:ext>
                </a:extLst>
              </p:cNvPr>
              <p:cNvSpPr/>
              <p:nvPr/>
            </p:nvSpPr>
            <p:spPr>
              <a:xfrm>
                <a:off x="2848214" y="2926992"/>
                <a:ext cx="4452119" cy="617034"/>
              </a:xfrm>
              <a:prstGeom prst="trapezoid">
                <a:avLst>
                  <a:gd name="adj" fmla="val 7078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Team Process Debt</a:t>
                </a:r>
              </a:p>
            </p:txBody>
          </p:sp>
          <p:sp>
            <p:nvSpPr>
              <p:cNvPr id="9" name="Trapezoid 8">
                <a:extLst>
                  <a:ext uri="{FF2B5EF4-FFF2-40B4-BE49-F238E27FC236}">
                    <a16:creationId xmlns:a16="http://schemas.microsoft.com/office/drawing/2014/main" id="{C3CA6E8B-46F5-408F-BE55-96E468EB816A}"/>
                  </a:ext>
                </a:extLst>
              </p:cNvPr>
              <p:cNvSpPr/>
              <p:nvPr/>
            </p:nvSpPr>
            <p:spPr>
              <a:xfrm>
                <a:off x="3333187" y="1685727"/>
                <a:ext cx="3483925" cy="1186176"/>
              </a:xfrm>
              <a:prstGeom prst="trapezoid">
                <a:avLst>
                  <a:gd name="adj" fmla="val 7078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0" name="TextBox 9">
                <a:extLst>
                  <a:ext uri="{FF2B5EF4-FFF2-40B4-BE49-F238E27FC236}">
                    <a16:creationId xmlns:a16="http://schemas.microsoft.com/office/drawing/2014/main" id="{F96557A4-A492-44F6-8532-4AF07E40B560}"/>
                  </a:ext>
                </a:extLst>
              </p:cNvPr>
              <p:cNvSpPr txBox="1"/>
              <p:nvPr/>
            </p:nvSpPr>
            <p:spPr>
              <a:xfrm>
                <a:off x="5274528" y="2210787"/>
                <a:ext cx="988742" cy="254181"/>
              </a:xfrm>
              <a:prstGeom prst="rect">
                <a:avLst/>
              </a:prstGeom>
              <a:noFill/>
            </p:spPr>
            <p:txBody>
              <a:bodyPr wrap="square" lIns="0" tIns="0" rIns="0" bIns="0" rtlCol="0">
                <a:spAutoFit/>
              </a:bodyPr>
              <a:lstStyle/>
              <a:p>
                <a:pPr algn="ctr"/>
                <a:r>
                  <a:rPr lang="en-US" sz="800" dirty="0">
                    <a:solidFill>
                      <a:schemeClr val="bg1"/>
                    </a:solidFill>
                  </a:rPr>
                  <a:t>Ops Debt</a:t>
                </a:r>
              </a:p>
            </p:txBody>
          </p:sp>
          <p:cxnSp>
            <p:nvCxnSpPr>
              <p:cNvPr id="11" name="Straight Connector 10">
                <a:extLst>
                  <a:ext uri="{FF2B5EF4-FFF2-40B4-BE49-F238E27FC236}">
                    <a16:creationId xmlns:a16="http://schemas.microsoft.com/office/drawing/2014/main" id="{2D42CD2F-2077-4058-B530-39DD15D7A440}"/>
                  </a:ext>
                </a:extLst>
              </p:cNvPr>
              <p:cNvCxnSpPr/>
              <p:nvPr/>
            </p:nvCxnSpPr>
            <p:spPr>
              <a:xfrm>
                <a:off x="4522745" y="1685727"/>
                <a:ext cx="1045431" cy="1186176"/>
              </a:xfrm>
              <a:prstGeom prst="line">
                <a:avLst/>
              </a:prstGeom>
            </p:spPr>
            <p:style>
              <a:lnRef idx="1">
                <a:schemeClr val="dk1"/>
              </a:lnRef>
              <a:fillRef idx="0">
                <a:schemeClr val="dk1"/>
              </a:fillRef>
              <a:effectRef idx="0">
                <a:schemeClr val="dk1"/>
              </a:effectRef>
              <a:fontRef idx="minor">
                <a:schemeClr val="tx1"/>
              </a:fontRef>
            </p:style>
          </p:cxnSp>
          <p:sp>
            <p:nvSpPr>
              <p:cNvPr id="12" name="TextBox 11">
                <a:extLst>
                  <a:ext uri="{FF2B5EF4-FFF2-40B4-BE49-F238E27FC236}">
                    <a16:creationId xmlns:a16="http://schemas.microsoft.com/office/drawing/2014/main" id="{D4AA70FF-5997-4D2A-B730-EDEC8B149626}"/>
                  </a:ext>
                </a:extLst>
              </p:cNvPr>
              <p:cNvSpPr txBox="1"/>
              <p:nvPr/>
            </p:nvSpPr>
            <p:spPr>
              <a:xfrm>
                <a:off x="3909896" y="2210787"/>
                <a:ext cx="988742" cy="254181"/>
              </a:xfrm>
              <a:prstGeom prst="rect">
                <a:avLst/>
              </a:prstGeom>
              <a:noFill/>
            </p:spPr>
            <p:txBody>
              <a:bodyPr wrap="square" lIns="0" tIns="0" rIns="0" bIns="0" rtlCol="0">
                <a:spAutoFit/>
              </a:bodyPr>
              <a:lstStyle/>
              <a:p>
                <a:pPr algn="ctr"/>
                <a:r>
                  <a:rPr lang="en-US" sz="800" dirty="0">
                    <a:solidFill>
                      <a:schemeClr val="bg1"/>
                    </a:solidFill>
                  </a:rPr>
                  <a:t>Tech Debt</a:t>
                </a:r>
              </a:p>
            </p:txBody>
          </p:sp>
        </p:grpSp>
        <p:sp>
          <p:nvSpPr>
            <p:cNvPr id="13" name="Thought Bubble: Cloud 12">
              <a:extLst>
                <a:ext uri="{FF2B5EF4-FFF2-40B4-BE49-F238E27FC236}">
                  <a16:creationId xmlns:a16="http://schemas.microsoft.com/office/drawing/2014/main" id="{3C1AB3E2-AF9A-4BA0-BAFB-9FEF550B373D}"/>
                </a:ext>
              </a:extLst>
            </p:cNvPr>
            <p:cNvSpPr/>
            <p:nvPr/>
          </p:nvSpPr>
          <p:spPr>
            <a:xfrm>
              <a:off x="8123932" y="3662461"/>
              <a:ext cx="1691103" cy="628710"/>
            </a:xfrm>
            <a:prstGeom prst="cloudCallout">
              <a:avLst>
                <a:gd name="adj1" fmla="val -63389"/>
                <a:gd name="adj2" fmla="val 42300"/>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400"/>
            </a:p>
          </p:txBody>
        </p:sp>
        <p:grpSp>
          <p:nvGrpSpPr>
            <p:cNvPr id="15" name="Group 14">
              <a:extLst>
                <a:ext uri="{FF2B5EF4-FFF2-40B4-BE49-F238E27FC236}">
                  <a16:creationId xmlns:a16="http://schemas.microsoft.com/office/drawing/2014/main" id="{A1EB1242-4062-48D5-B128-023D669CDC0A}"/>
                </a:ext>
              </a:extLst>
            </p:cNvPr>
            <p:cNvGrpSpPr/>
            <p:nvPr/>
          </p:nvGrpSpPr>
          <p:grpSpPr>
            <a:xfrm>
              <a:off x="8343441" y="3836060"/>
              <a:ext cx="1029881" cy="237734"/>
              <a:chOff x="4572000" y="129033"/>
              <a:chExt cx="4452119" cy="1299246"/>
            </a:xfrm>
          </p:grpSpPr>
          <p:sp>
            <p:nvSpPr>
              <p:cNvPr id="16" name="Trapezoid 15">
                <a:extLst>
                  <a:ext uri="{FF2B5EF4-FFF2-40B4-BE49-F238E27FC236}">
                    <a16:creationId xmlns:a16="http://schemas.microsoft.com/office/drawing/2014/main" id="{6ABC3E6B-BA2D-441C-8793-F712B4712596}"/>
                  </a:ext>
                </a:extLst>
              </p:cNvPr>
              <p:cNvSpPr/>
              <p:nvPr/>
            </p:nvSpPr>
            <p:spPr>
              <a:xfrm flipV="1">
                <a:off x="4572000" y="129033"/>
                <a:ext cx="4452119" cy="617034"/>
              </a:xfrm>
              <a:prstGeom prst="trapezoid">
                <a:avLst>
                  <a:gd name="adj" fmla="val 70783"/>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sz="400" dirty="0"/>
              </a:p>
            </p:txBody>
          </p:sp>
          <p:sp>
            <p:nvSpPr>
              <p:cNvPr id="17" name="TextBox 16">
                <a:extLst>
                  <a:ext uri="{FF2B5EF4-FFF2-40B4-BE49-F238E27FC236}">
                    <a16:creationId xmlns:a16="http://schemas.microsoft.com/office/drawing/2014/main" id="{8CCC7E0E-C3CA-448E-A483-1B06298E7C90}"/>
                  </a:ext>
                </a:extLst>
              </p:cNvPr>
              <p:cNvSpPr txBox="1"/>
              <p:nvPr/>
            </p:nvSpPr>
            <p:spPr>
              <a:xfrm>
                <a:off x="6296064" y="157965"/>
                <a:ext cx="1222602" cy="573192"/>
              </a:xfrm>
              <a:prstGeom prst="rect">
                <a:avLst/>
              </a:prstGeom>
              <a:noFill/>
            </p:spPr>
            <p:txBody>
              <a:bodyPr wrap="square" lIns="0" tIns="0" rIns="0" bIns="0" rtlCol="0">
                <a:spAutoFit/>
              </a:bodyPr>
              <a:lstStyle/>
              <a:p>
                <a:pPr algn="ctr"/>
                <a:r>
                  <a:rPr lang="en-US" sz="400" dirty="0">
                    <a:solidFill>
                      <a:schemeClr val="bg1"/>
                    </a:solidFill>
                  </a:rPr>
                  <a:t>Organization Debt</a:t>
                </a:r>
              </a:p>
            </p:txBody>
          </p:sp>
          <p:sp>
            <p:nvSpPr>
              <p:cNvPr id="18" name="Trapezoid 17">
                <a:extLst>
                  <a:ext uri="{FF2B5EF4-FFF2-40B4-BE49-F238E27FC236}">
                    <a16:creationId xmlns:a16="http://schemas.microsoft.com/office/drawing/2014/main" id="{E7C57AC1-3652-4F8B-A2B4-2534650C868F}"/>
                  </a:ext>
                </a:extLst>
              </p:cNvPr>
              <p:cNvSpPr/>
              <p:nvPr/>
            </p:nvSpPr>
            <p:spPr>
              <a:xfrm flipV="1">
                <a:off x="4941134" y="811245"/>
                <a:ext cx="3737028" cy="617034"/>
              </a:xfrm>
              <a:prstGeom prst="trapezoid">
                <a:avLst>
                  <a:gd name="adj" fmla="val 70783"/>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 dirty="0"/>
              </a:p>
            </p:txBody>
          </p:sp>
          <p:sp>
            <p:nvSpPr>
              <p:cNvPr id="19" name="TextBox 18">
                <a:extLst>
                  <a:ext uri="{FF2B5EF4-FFF2-40B4-BE49-F238E27FC236}">
                    <a16:creationId xmlns:a16="http://schemas.microsoft.com/office/drawing/2014/main" id="{5C7878D2-CBFE-4CC3-AED3-B195FF20F38D}"/>
                  </a:ext>
                </a:extLst>
              </p:cNvPr>
              <p:cNvSpPr txBox="1"/>
              <p:nvPr/>
            </p:nvSpPr>
            <p:spPr>
              <a:xfrm>
                <a:off x="6412991" y="824610"/>
                <a:ext cx="988743" cy="573192"/>
              </a:xfrm>
              <a:prstGeom prst="rect">
                <a:avLst/>
              </a:prstGeom>
              <a:noFill/>
            </p:spPr>
            <p:txBody>
              <a:bodyPr wrap="square" lIns="0" tIns="0" rIns="0" bIns="0" rtlCol="0">
                <a:spAutoFit/>
              </a:bodyPr>
              <a:lstStyle/>
              <a:p>
                <a:pPr algn="ctr"/>
                <a:r>
                  <a:rPr lang="en-US" sz="400" dirty="0">
                    <a:solidFill>
                      <a:schemeClr val="bg1"/>
                    </a:solidFill>
                  </a:rPr>
                  <a:t>Community Debt</a:t>
                </a:r>
              </a:p>
            </p:txBody>
          </p:sp>
        </p:grpSp>
      </p:grpSp>
      <p:sp>
        <p:nvSpPr>
          <p:cNvPr id="21" name="Flowchart: Multidocument 20">
            <a:extLst>
              <a:ext uri="{FF2B5EF4-FFF2-40B4-BE49-F238E27FC236}">
                <a16:creationId xmlns:a16="http://schemas.microsoft.com/office/drawing/2014/main" id="{E94C91CF-007D-42F6-B14C-641B7C11737D}"/>
              </a:ext>
            </a:extLst>
          </p:cNvPr>
          <p:cNvSpPr/>
          <p:nvPr/>
        </p:nvSpPr>
        <p:spPr>
          <a:xfrm>
            <a:off x="80697" y="2374641"/>
            <a:ext cx="585010" cy="584239"/>
          </a:xfrm>
          <a:prstGeom prst="flowChartMulti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22" name="TextBox 21">
            <a:extLst>
              <a:ext uri="{FF2B5EF4-FFF2-40B4-BE49-F238E27FC236}">
                <a16:creationId xmlns:a16="http://schemas.microsoft.com/office/drawing/2014/main" id="{F35EFB01-0086-445A-92C8-C2BCB6139990}"/>
              </a:ext>
            </a:extLst>
          </p:cNvPr>
          <p:cNvSpPr txBox="1"/>
          <p:nvPr/>
        </p:nvSpPr>
        <p:spPr>
          <a:xfrm>
            <a:off x="102533" y="2979442"/>
            <a:ext cx="476092" cy="307777"/>
          </a:xfrm>
          <a:prstGeom prst="rect">
            <a:avLst/>
          </a:prstGeom>
          <a:noFill/>
        </p:spPr>
        <p:txBody>
          <a:bodyPr wrap="none" lIns="0" tIns="0" rIns="0" bIns="0" rtlCol="0">
            <a:spAutoFit/>
          </a:bodyPr>
          <a:lstStyle/>
          <a:p>
            <a:r>
              <a:rPr lang="en-US" sz="1000" dirty="0"/>
              <a:t>Debt </a:t>
            </a:r>
            <a:br>
              <a:rPr lang="en-US" sz="1000" dirty="0"/>
            </a:br>
            <a:r>
              <a:rPr lang="en-US" sz="1000" dirty="0"/>
              <a:t>Register</a:t>
            </a:r>
          </a:p>
        </p:txBody>
      </p:sp>
      <p:sp>
        <p:nvSpPr>
          <p:cNvPr id="23" name="Flowchart: Multidocument 22">
            <a:extLst>
              <a:ext uri="{FF2B5EF4-FFF2-40B4-BE49-F238E27FC236}">
                <a16:creationId xmlns:a16="http://schemas.microsoft.com/office/drawing/2014/main" id="{3ED6CF68-147D-4496-AC60-63CD4C172E77}"/>
              </a:ext>
            </a:extLst>
          </p:cNvPr>
          <p:cNvSpPr/>
          <p:nvPr/>
        </p:nvSpPr>
        <p:spPr>
          <a:xfrm>
            <a:off x="82712" y="1440414"/>
            <a:ext cx="585010" cy="584239"/>
          </a:xfrm>
          <a:prstGeom prst="flowChartMultidocument">
            <a:avLst/>
          </a:prstGeom>
          <a:solidFill>
            <a:schemeClr val="tx2"/>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24" name="TextBox 23">
            <a:extLst>
              <a:ext uri="{FF2B5EF4-FFF2-40B4-BE49-F238E27FC236}">
                <a16:creationId xmlns:a16="http://schemas.microsoft.com/office/drawing/2014/main" id="{11424CE0-FFE6-46A5-BF5A-78C8CF79CCEC}"/>
              </a:ext>
            </a:extLst>
          </p:cNvPr>
          <p:cNvSpPr txBox="1"/>
          <p:nvPr/>
        </p:nvSpPr>
        <p:spPr>
          <a:xfrm>
            <a:off x="104548" y="2045215"/>
            <a:ext cx="285335" cy="307777"/>
          </a:xfrm>
          <a:prstGeom prst="rect">
            <a:avLst/>
          </a:prstGeom>
          <a:noFill/>
        </p:spPr>
        <p:txBody>
          <a:bodyPr wrap="none" lIns="0" tIns="0" rIns="0" bIns="0" rtlCol="0">
            <a:spAutoFit/>
          </a:bodyPr>
          <a:lstStyle/>
          <a:p>
            <a:r>
              <a:rPr lang="en-US" sz="1000" dirty="0"/>
              <a:t>Risk </a:t>
            </a:r>
            <a:br>
              <a:rPr lang="en-US" sz="1000" dirty="0"/>
            </a:br>
            <a:r>
              <a:rPr lang="en-US" sz="1000" dirty="0"/>
              <a:t>Log</a:t>
            </a:r>
          </a:p>
        </p:txBody>
      </p:sp>
      <p:cxnSp>
        <p:nvCxnSpPr>
          <p:cNvPr id="25" name="Straight Arrow Connector 24">
            <a:extLst>
              <a:ext uri="{FF2B5EF4-FFF2-40B4-BE49-F238E27FC236}">
                <a16:creationId xmlns:a16="http://schemas.microsoft.com/office/drawing/2014/main" id="{3E2BCE91-D575-408A-8304-786584AF2DC3}"/>
              </a:ext>
            </a:extLst>
          </p:cNvPr>
          <p:cNvCxnSpPr/>
          <p:nvPr/>
        </p:nvCxnSpPr>
        <p:spPr>
          <a:xfrm>
            <a:off x="601829" y="1917379"/>
            <a:ext cx="0" cy="4572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Flowchart: Multidocument 25">
            <a:extLst>
              <a:ext uri="{FF2B5EF4-FFF2-40B4-BE49-F238E27FC236}">
                <a16:creationId xmlns:a16="http://schemas.microsoft.com/office/drawing/2014/main" id="{1264B245-8492-4CE2-A627-822FC9CFB006}"/>
              </a:ext>
            </a:extLst>
          </p:cNvPr>
          <p:cNvSpPr/>
          <p:nvPr/>
        </p:nvSpPr>
        <p:spPr>
          <a:xfrm>
            <a:off x="87930" y="3308868"/>
            <a:ext cx="585010" cy="584239"/>
          </a:xfrm>
          <a:prstGeom prst="flowChartMultidocumen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sz="1000"/>
          </a:p>
        </p:txBody>
      </p:sp>
      <p:sp>
        <p:nvSpPr>
          <p:cNvPr id="27" name="TextBox 26">
            <a:extLst>
              <a:ext uri="{FF2B5EF4-FFF2-40B4-BE49-F238E27FC236}">
                <a16:creationId xmlns:a16="http://schemas.microsoft.com/office/drawing/2014/main" id="{FDCBB362-EA1E-41DA-B203-B4059D174B9C}"/>
              </a:ext>
            </a:extLst>
          </p:cNvPr>
          <p:cNvSpPr txBox="1"/>
          <p:nvPr/>
        </p:nvSpPr>
        <p:spPr>
          <a:xfrm>
            <a:off x="109765" y="3913669"/>
            <a:ext cx="453650" cy="461665"/>
          </a:xfrm>
          <a:prstGeom prst="rect">
            <a:avLst/>
          </a:prstGeom>
          <a:noFill/>
        </p:spPr>
        <p:txBody>
          <a:bodyPr wrap="none" lIns="0" tIns="0" rIns="0" bIns="0" rtlCol="0">
            <a:spAutoFit/>
          </a:bodyPr>
          <a:lstStyle/>
          <a:p>
            <a:r>
              <a:rPr lang="en-US" sz="1000" dirty="0"/>
              <a:t>Team </a:t>
            </a:r>
            <a:br>
              <a:rPr lang="en-US" sz="1000" dirty="0"/>
            </a:br>
            <a:r>
              <a:rPr lang="en-US" sz="1000" dirty="0"/>
              <a:t>Story </a:t>
            </a:r>
            <a:br>
              <a:rPr lang="en-US" sz="1000" dirty="0"/>
            </a:br>
            <a:r>
              <a:rPr lang="en-US" sz="1000" dirty="0"/>
              <a:t>Backlog</a:t>
            </a:r>
          </a:p>
        </p:txBody>
      </p:sp>
      <p:cxnSp>
        <p:nvCxnSpPr>
          <p:cNvPr id="28" name="Straight Arrow Connector 27">
            <a:extLst>
              <a:ext uri="{FF2B5EF4-FFF2-40B4-BE49-F238E27FC236}">
                <a16:creationId xmlns:a16="http://schemas.microsoft.com/office/drawing/2014/main" id="{6B694A8F-4F67-492F-A56F-67185850ECB7}"/>
              </a:ext>
            </a:extLst>
          </p:cNvPr>
          <p:cNvCxnSpPr/>
          <p:nvPr/>
        </p:nvCxnSpPr>
        <p:spPr>
          <a:xfrm>
            <a:off x="601829" y="2853613"/>
            <a:ext cx="0" cy="45726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957559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7" end="7"/>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
                                            <p:txEl>
                                              <p:pRg st="8" end="8"/>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
                                            <p:txEl>
                                              <p:pRg st="10" end="10"/>
                                            </p:txEl>
                                          </p:spTgt>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7"/>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
                                            <p:txEl>
                                              <p:pRg st="11" end="11"/>
                                            </p:txEl>
                                          </p:spTgt>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
                                            <p:txEl>
                                              <p:pRg st="12" end="12"/>
                                            </p:txEl>
                                          </p:spTgt>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
                                            <p:txEl>
                                              <p:pRg st="13" end="13"/>
                                            </p:txEl>
                                          </p:spTgt>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3">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21" grpId="0" animBg="1"/>
      <p:bldP spid="22" grpId="0"/>
      <p:bldP spid="23" grpId="0" animBg="1"/>
      <p:bldP spid="24" grpId="0"/>
      <p:bldP spid="26" grpId="0" animBg="1"/>
      <p:bldP spid="27"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42C19D-FBF2-4A2A-9C60-1340EBF4F641}"/>
              </a:ext>
            </a:extLst>
          </p:cNvPr>
          <p:cNvSpPr>
            <a:spLocks noGrp="1"/>
          </p:cNvSpPr>
          <p:nvPr>
            <p:ph type="title"/>
          </p:nvPr>
        </p:nvSpPr>
        <p:spPr/>
        <p:txBody>
          <a:bodyPr/>
          <a:lstStyle/>
          <a:p>
            <a:r>
              <a:rPr lang="en-US" i="1" dirty="0"/>
              <a:t>Prevent</a:t>
            </a:r>
            <a:r>
              <a:rPr lang="en-US" dirty="0"/>
              <a:t> or at least </a:t>
            </a:r>
            <a:r>
              <a:rPr lang="en-US" i="1" dirty="0"/>
              <a:t>Manage</a:t>
            </a:r>
            <a:r>
              <a:rPr lang="en-US" dirty="0"/>
              <a:t> Tech Debt</a:t>
            </a:r>
          </a:p>
        </p:txBody>
      </p:sp>
      <p:sp>
        <p:nvSpPr>
          <p:cNvPr id="3" name="Content Placeholder 2">
            <a:extLst>
              <a:ext uri="{FF2B5EF4-FFF2-40B4-BE49-F238E27FC236}">
                <a16:creationId xmlns:a16="http://schemas.microsoft.com/office/drawing/2014/main" id="{62E06F8C-7FE8-479E-B174-0D2644B02563}"/>
              </a:ext>
            </a:extLst>
          </p:cNvPr>
          <p:cNvSpPr>
            <a:spLocks noGrp="1"/>
          </p:cNvSpPr>
          <p:nvPr>
            <p:ph idx="1"/>
          </p:nvPr>
        </p:nvSpPr>
        <p:spPr>
          <a:xfrm>
            <a:off x="720003" y="881294"/>
            <a:ext cx="7486151" cy="3780000"/>
          </a:xfrm>
        </p:spPr>
        <p:txBody>
          <a:bodyPr/>
          <a:lstStyle/>
          <a:p>
            <a:r>
              <a:rPr lang="en-US" dirty="0"/>
              <a:t>Design Principles &amp; Reference Architecture</a:t>
            </a:r>
          </a:p>
          <a:p>
            <a:r>
              <a:rPr lang="en-US" dirty="0"/>
              <a:t>Architecture Design Decisions</a:t>
            </a:r>
            <a:endParaRPr lang="en-US" i="1" dirty="0"/>
          </a:p>
          <a:p>
            <a:pPr lvl="1"/>
            <a:r>
              <a:rPr lang="en-US" dirty="0"/>
              <a:t>identify/define</a:t>
            </a:r>
          </a:p>
          <a:p>
            <a:pPr lvl="1"/>
            <a:r>
              <a:rPr lang="en-US" dirty="0"/>
              <a:t>process for deciding</a:t>
            </a:r>
          </a:p>
          <a:p>
            <a:pPr lvl="2"/>
            <a:r>
              <a:rPr lang="en-US" dirty="0"/>
              <a:t>prototype, spike, evaluate</a:t>
            </a:r>
          </a:p>
          <a:p>
            <a:pPr lvl="1"/>
            <a:r>
              <a:rPr lang="en-US" dirty="0"/>
              <a:t>record</a:t>
            </a:r>
          </a:p>
          <a:p>
            <a:r>
              <a:rPr lang="en-US" dirty="0"/>
              <a:t>Application and Feature Portfolio Management  </a:t>
            </a:r>
            <a:br>
              <a:rPr lang="en-US" dirty="0"/>
            </a:br>
            <a:r>
              <a:rPr lang="en-US" dirty="0"/>
              <a:t>&amp; Technical Life Cycle Management</a:t>
            </a:r>
          </a:p>
          <a:p>
            <a:pPr lvl="1"/>
            <a:r>
              <a:rPr lang="en-US" dirty="0"/>
              <a:t>usage and state =&gt; risk</a:t>
            </a:r>
          </a:p>
          <a:p>
            <a:pPr lvl="1"/>
            <a:r>
              <a:rPr lang="en-US" dirty="0"/>
              <a:t>effort to upgrade or replace</a:t>
            </a:r>
          </a:p>
          <a:p>
            <a:r>
              <a:rPr lang="en-US" dirty="0"/>
              <a:t>Team Process: </a:t>
            </a:r>
          </a:p>
          <a:p>
            <a:pPr lvl="1"/>
            <a:r>
              <a:rPr lang="en-US" dirty="0"/>
              <a:t>Definition of Ready – include solution design (how &amp; non functionals)</a:t>
            </a:r>
          </a:p>
          <a:p>
            <a:pPr lvl="1"/>
            <a:r>
              <a:rPr lang="en-US" dirty="0"/>
              <a:t>Definition of Done</a:t>
            </a:r>
          </a:p>
          <a:p>
            <a:pPr lvl="1"/>
            <a:r>
              <a:rPr lang="en-US" dirty="0"/>
              <a:t>Peer Review</a:t>
            </a:r>
          </a:p>
        </p:txBody>
      </p:sp>
      <p:sp>
        <p:nvSpPr>
          <p:cNvPr id="4" name="Footer Placeholder 3">
            <a:extLst>
              <a:ext uri="{FF2B5EF4-FFF2-40B4-BE49-F238E27FC236}">
                <a16:creationId xmlns:a16="http://schemas.microsoft.com/office/drawing/2014/main" id="{A3A89897-D834-457F-99E5-13D9DC95FB77}"/>
              </a:ext>
            </a:extLst>
          </p:cNvPr>
          <p:cNvSpPr>
            <a:spLocks noGrp="1"/>
          </p:cNvSpPr>
          <p:nvPr>
            <p:ph type="ftr" sz="quarter" idx="11"/>
          </p:nvPr>
        </p:nvSpPr>
        <p:spPr/>
        <p:txBody>
          <a:bodyPr/>
          <a:lstStyle/>
          <a:p>
            <a:r>
              <a:rPr lang="en-US"/>
              <a:t>Who Wants to Become an IT Architect? - DigitalXChange 2022</a:t>
            </a:r>
            <a:endParaRPr lang="nl-NL"/>
          </a:p>
        </p:txBody>
      </p:sp>
      <p:pic>
        <p:nvPicPr>
          <p:cNvPr id="5" name="Picture 2" descr="A screenshot of the design principles.">
            <a:extLst>
              <a:ext uri="{FF2B5EF4-FFF2-40B4-BE49-F238E27FC236}">
                <a16:creationId xmlns:a16="http://schemas.microsoft.com/office/drawing/2014/main" id="{95949D3D-81B8-41D4-A50E-2A1732BA1D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7645" y="215692"/>
            <a:ext cx="3623431" cy="283230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DCAD1A08-0193-4DCC-94DB-F64EA0E5E6B7}"/>
              </a:ext>
            </a:extLst>
          </p:cNvPr>
          <p:cNvSpPr txBox="1"/>
          <p:nvPr/>
        </p:nvSpPr>
        <p:spPr>
          <a:xfrm>
            <a:off x="6166046" y="3062656"/>
            <a:ext cx="2685030" cy="161583"/>
          </a:xfrm>
          <a:prstGeom prst="rect">
            <a:avLst/>
          </a:prstGeom>
          <a:noFill/>
        </p:spPr>
        <p:txBody>
          <a:bodyPr wrap="none" lIns="0" tIns="0" rIns="0" bIns="0" rtlCol="0">
            <a:spAutoFit/>
          </a:bodyPr>
          <a:lstStyle/>
          <a:p>
            <a:r>
              <a:rPr lang="en-US" sz="1050" i="1" dirty="0"/>
              <a:t>source: Oracle Cloud Reference Architecture</a:t>
            </a:r>
          </a:p>
        </p:txBody>
      </p:sp>
    </p:spTree>
    <p:extLst>
      <p:ext uri="{BB962C8B-B14F-4D97-AF65-F5344CB8AC3E}">
        <p14:creationId xmlns:p14="http://schemas.microsoft.com/office/powerpoint/2010/main" val="2144499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
                                            <p:txEl>
                                              <p:pRg st="11" end="11"/>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5" name="Straight Connector 24">
            <a:extLst>
              <a:ext uri="{FF2B5EF4-FFF2-40B4-BE49-F238E27FC236}">
                <a16:creationId xmlns:a16="http://schemas.microsoft.com/office/drawing/2014/main" id="{10671B12-4C68-4F90-A02A-E79DEF908C5F}"/>
              </a:ext>
            </a:extLst>
          </p:cNvPr>
          <p:cNvCxnSpPr/>
          <p:nvPr/>
        </p:nvCxnSpPr>
        <p:spPr>
          <a:xfrm>
            <a:off x="5051572" y="2908693"/>
            <a:ext cx="3623939"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7EF9E544-9FA8-4DA2-BBD1-344D5F1CB634}"/>
              </a:ext>
            </a:extLst>
          </p:cNvPr>
          <p:cNvCxnSpPr/>
          <p:nvPr/>
        </p:nvCxnSpPr>
        <p:spPr>
          <a:xfrm>
            <a:off x="5040923" y="1672493"/>
            <a:ext cx="3623939"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BA5262E9-DF6B-4421-ABF1-C3BA07E9D303}"/>
              </a:ext>
            </a:extLst>
          </p:cNvPr>
          <p:cNvSpPr>
            <a:spLocks noGrp="1"/>
          </p:cNvSpPr>
          <p:nvPr>
            <p:ph type="title"/>
          </p:nvPr>
        </p:nvSpPr>
        <p:spPr/>
        <p:txBody>
          <a:bodyPr/>
          <a:lstStyle/>
          <a:p>
            <a:r>
              <a:rPr lang="en-US" dirty="0"/>
              <a:t>Breach of Contract – at Dutch Court Systems</a:t>
            </a:r>
            <a:br>
              <a:rPr lang="en-US" dirty="0"/>
            </a:br>
            <a:r>
              <a:rPr lang="en-US" dirty="0"/>
              <a:t>(no obvious technical debt)</a:t>
            </a:r>
          </a:p>
        </p:txBody>
      </p:sp>
      <p:pic>
        <p:nvPicPr>
          <p:cNvPr id="10" name="Content Placeholder 9" descr="Group success outline">
            <a:extLst>
              <a:ext uri="{FF2B5EF4-FFF2-40B4-BE49-F238E27FC236}">
                <a16:creationId xmlns:a16="http://schemas.microsoft.com/office/drawing/2014/main" id="{7F98D70B-1990-4321-AB70-F2C594FC7BCB}"/>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tretch>
            <a:fillRect/>
          </a:stretch>
        </p:blipFill>
        <p:spPr>
          <a:xfrm>
            <a:off x="7615604" y="600274"/>
            <a:ext cx="914400" cy="914400"/>
          </a:xfrm>
        </p:spPr>
      </p:pic>
      <p:sp>
        <p:nvSpPr>
          <p:cNvPr id="4" name="Footer Placeholder 3">
            <a:extLst>
              <a:ext uri="{FF2B5EF4-FFF2-40B4-BE49-F238E27FC236}">
                <a16:creationId xmlns:a16="http://schemas.microsoft.com/office/drawing/2014/main" id="{06BA00AE-933A-4150-A254-D3B48706664C}"/>
              </a:ext>
            </a:extLst>
          </p:cNvPr>
          <p:cNvSpPr>
            <a:spLocks noGrp="1"/>
          </p:cNvSpPr>
          <p:nvPr>
            <p:ph type="ftr" sz="quarter" idx="11"/>
          </p:nvPr>
        </p:nvSpPr>
        <p:spPr/>
        <p:txBody>
          <a:bodyPr/>
          <a:lstStyle/>
          <a:p>
            <a:r>
              <a:rPr lang="en-US"/>
              <a:t>Who Wants to Become an IT Architect? - DigitalXChange 2022</a:t>
            </a:r>
            <a:endParaRPr lang="nl-NL"/>
          </a:p>
        </p:txBody>
      </p:sp>
      <p:sp>
        <p:nvSpPr>
          <p:cNvPr id="5" name="Cylinder 4">
            <a:extLst>
              <a:ext uri="{FF2B5EF4-FFF2-40B4-BE49-F238E27FC236}">
                <a16:creationId xmlns:a16="http://schemas.microsoft.com/office/drawing/2014/main" id="{5742B164-73F9-47F2-B2B8-1F1CBB4C4DEC}"/>
              </a:ext>
            </a:extLst>
          </p:cNvPr>
          <p:cNvSpPr/>
          <p:nvPr/>
        </p:nvSpPr>
        <p:spPr>
          <a:xfrm>
            <a:off x="4968000" y="3860800"/>
            <a:ext cx="2519138" cy="99470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Court Cases DB</a:t>
            </a:r>
          </a:p>
        </p:txBody>
      </p:sp>
      <p:sp>
        <p:nvSpPr>
          <p:cNvPr id="6" name="Rectangle 5">
            <a:extLst>
              <a:ext uri="{FF2B5EF4-FFF2-40B4-BE49-F238E27FC236}">
                <a16:creationId xmlns:a16="http://schemas.microsoft.com/office/drawing/2014/main" id="{ED7C6381-48BC-40F7-B9E2-81422E6471C2}"/>
              </a:ext>
            </a:extLst>
          </p:cNvPr>
          <p:cNvSpPr/>
          <p:nvPr/>
        </p:nvSpPr>
        <p:spPr>
          <a:xfrm>
            <a:off x="5664860" y="3133962"/>
            <a:ext cx="1125415" cy="5783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Entity Service</a:t>
            </a:r>
          </a:p>
        </p:txBody>
      </p:sp>
      <p:sp>
        <p:nvSpPr>
          <p:cNvPr id="7" name="Rectangle 6">
            <a:extLst>
              <a:ext uri="{FF2B5EF4-FFF2-40B4-BE49-F238E27FC236}">
                <a16:creationId xmlns:a16="http://schemas.microsoft.com/office/drawing/2014/main" id="{388D5840-3B9F-4B4B-9DDB-DCF5D58D8254}"/>
              </a:ext>
            </a:extLst>
          </p:cNvPr>
          <p:cNvSpPr/>
          <p:nvPr/>
        </p:nvSpPr>
        <p:spPr>
          <a:xfrm>
            <a:off x="5591591" y="1995317"/>
            <a:ext cx="1271951" cy="726838"/>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t>Composite Business  Service</a:t>
            </a:r>
          </a:p>
        </p:txBody>
      </p:sp>
      <p:sp>
        <p:nvSpPr>
          <p:cNvPr id="8" name="Rectangle 7">
            <a:extLst>
              <a:ext uri="{FF2B5EF4-FFF2-40B4-BE49-F238E27FC236}">
                <a16:creationId xmlns:a16="http://schemas.microsoft.com/office/drawing/2014/main" id="{43FD1EA4-A6A4-4B3E-96DF-CE342AF99602}"/>
              </a:ext>
            </a:extLst>
          </p:cNvPr>
          <p:cNvSpPr/>
          <p:nvPr/>
        </p:nvSpPr>
        <p:spPr>
          <a:xfrm>
            <a:off x="5395227" y="885098"/>
            <a:ext cx="1593595" cy="62957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dirty="0" err="1"/>
              <a:t>eCase</a:t>
            </a:r>
            <a:endParaRPr lang="en-US" dirty="0"/>
          </a:p>
          <a:p>
            <a:pPr algn="ctr"/>
            <a:r>
              <a:rPr lang="en-US" dirty="0"/>
              <a:t>Portal</a:t>
            </a:r>
          </a:p>
        </p:txBody>
      </p:sp>
      <p:pic>
        <p:nvPicPr>
          <p:cNvPr id="12" name="Graphic 11" descr="Group with solid fill">
            <a:extLst>
              <a:ext uri="{FF2B5EF4-FFF2-40B4-BE49-F238E27FC236}">
                <a16:creationId xmlns:a16="http://schemas.microsoft.com/office/drawing/2014/main" id="{44939BFC-8E67-468B-BF63-2EAE76ADFEA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750462" y="3243695"/>
            <a:ext cx="914400" cy="914400"/>
          </a:xfrm>
          <a:prstGeom prst="rect">
            <a:avLst/>
          </a:prstGeom>
        </p:spPr>
      </p:pic>
      <p:pic>
        <p:nvPicPr>
          <p:cNvPr id="14" name="Graphic 13" descr="Group outline">
            <a:extLst>
              <a:ext uri="{FF2B5EF4-FFF2-40B4-BE49-F238E27FC236}">
                <a16:creationId xmlns:a16="http://schemas.microsoft.com/office/drawing/2014/main" id="{12FA562F-8426-4C94-A60F-3FDDCB6119D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615604" y="1847587"/>
            <a:ext cx="914400" cy="914400"/>
          </a:xfrm>
          <a:prstGeom prst="rect">
            <a:avLst/>
          </a:prstGeom>
        </p:spPr>
      </p:pic>
      <p:sp>
        <p:nvSpPr>
          <p:cNvPr id="15" name="TextBox 14">
            <a:extLst>
              <a:ext uri="{FF2B5EF4-FFF2-40B4-BE49-F238E27FC236}">
                <a16:creationId xmlns:a16="http://schemas.microsoft.com/office/drawing/2014/main" id="{C5240A14-5F49-4D32-BD63-C12528402AFD}"/>
              </a:ext>
            </a:extLst>
          </p:cNvPr>
          <p:cNvSpPr txBox="1"/>
          <p:nvPr/>
        </p:nvSpPr>
        <p:spPr>
          <a:xfrm>
            <a:off x="7777066" y="1330249"/>
            <a:ext cx="622735" cy="200055"/>
          </a:xfrm>
          <a:prstGeom prst="rect">
            <a:avLst/>
          </a:prstGeom>
          <a:noFill/>
        </p:spPr>
        <p:txBody>
          <a:bodyPr wrap="none" lIns="0" tIns="0" rIns="0" bIns="0" rtlCol="0">
            <a:spAutoFit/>
          </a:bodyPr>
          <a:lstStyle/>
          <a:p>
            <a:r>
              <a:rPr lang="en-US" sz="1300" dirty="0"/>
              <a:t>Team UI</a:t>
            </a:r>
          </a:p>
        </p:txBody>
      </p:sp>
      <p:sp>
        <p:nvSpPr>
          <p:cNvPr id="16" name="TextBox 15">
            <a:extLst>
              <a:ext uri="{FF2B5EF4-FFF2-40B4-BE49-F238E27FC236}">
                <a16:creationId xmlns:a16="http://schemas.microsoft.com/office/drawing/2014/main" id="{7D466BCC-75D6-47F4-8812-7ED1CFEDC485}"/>
              </a:ext>
            </a:extLst>
          </p:cNvPr>
          <p:cNvSpPr txBox="1"/>
          <p:nvPr/>
        </p:nvSpPr>
        <p:spPr>
          <a:xfrm>
            <a:off x="7452457" y="2572568"/>
            <a:ext cx="1271951" cy="200055"/>
          </a:xfrm>
          <a:prstGeom prst="rect">
            <a:avLst/>
          </a:prstGeom>
          <a:noFill/>
        </p:spPr>
        <p:txBody>
          <a:bodyPr wrap="none" lIns="0" tIns="0" rIns="0" bIns="0" rtlCol="0">
            <a:spAutoFit/>
          </a:bodyPr>
          <a:lstStyle/>
          <a:p>
            <a:r>
              <a:rPr lang="en-US" sz="1300" dirty="0"/>
              <a:t>Team Linking Pin</a:t>
            </a:r>
          </a:p>
        </p:txBody>
      </p:sp>
      <p:sp>
        <p:nvSpPr>
          <p:cNvPr id="17" name="TextBox 16">
            <a:extLst>
              <a:ext uri="{FF2B5EF4-FFF2-40B4-BE49-F238E27FC236}">
                <a16:creationId xmlns:a16="http://schemas.microsoft.com/office/drawing/2014/main" id="{F2D2A124-3ADC-48E6-B15D-337E5B343D78}"/>
              </a:ext>
            </a:extLst>
          </p:cNvPr>
          <p:cNvSpPr txBox="1"/>
          <p:nvPr/>
        </p:nvSpPr>
        <p:spPr>
          <a:xfrm>
            <a:off x="7615604" y="3958040"/>
            <a:ext cx="1495666" cy="200055"/>
          </a:xfrm>
          <a:prstGeom prst="rect">
            <a:avLst/>
          </a:prstGeom>
          <a:noFill/>
        </p:spPr>
        <p:txBody>
          <a:bodyPr wrap="none" lIns="0" tIns="0" rIns="0" bIns="0" rtlCol="0">
            <a:spAutoFit/>
          </a:bodyPr>
          <a:lstStyle/>
          <a:p>
            <a:r>
              <a:rPr lang="en-US" sz="1300" dirty="0"/>
              <a:t>Team On Your Case</a:t>
            </a:r>
          </a:p>
        </p:txBody>
      </p:sp>
      <p:sp>
        <p:nvSpPr>
          <p:cNvPr id="18" name="Speech Bubble: Rectangle 17">
            <a:extLst>
              <a:ext uri="{FF2B5EF4-FFF2-40B4-BE49-F238E27FC236}">
                <a16:creationId xmlns:a16="http://schemas.microsoft.com/office/drawing/2014/main" id="{7A565874-596A-4EA8-9A10-9E68E9D52DB1}"/>
              </a:ext>
            </a:extLst>
          </p:cNvPr>
          <p:cNvSpPr/>
          <p:nvPr/>
        </p:nvSpPr>
        <p:spPr>
          <a:xfrm>
            <a:off x="1889186" y="3243695"/>
            <a:ext cx="2815488" cy="757774"/>
          </a:xfrm>
          <a:prstGeom prst="wedgeRectCallout">
            <a:avLst>
              <a:gd name="adj1" fmla="val 79177"/>
              <a:gd name="adj2" fmla="val 103040"/>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a check constraint was added on a database table to enforce a rule on the data records</a:t>
            </a:r>
          </a:p>
        </p:txBody>
      </p:sp>
      <p:sp>
        <p:nvSpPr>
          <p:cNvPr id="19" name="Speech Bubble: Rectangle 18">
            <a:extLst>
              <a:ext uri="{FF2B5EF4-FFF2-40B4-BE49-F238E27FC236}">
                <a16:creationId xmlns:a16="http://schemas.microsoft.com/office/drawing/2014/main" id="{9AAA3A45-6349-495C-84B5-441078317DB0}"/>
              </a:ext>
            </a:extLst>
          </p:cNvPr>
          <p:cNvSpPr/>
          <p:nvPr/>
        </p:nvSpPr>
        <p:spPr>
          <a:xfrm>
            <a:off x="3141056" y="792000"/>
            <a:ext cx="1586335" cy="740441"/>
          </a:xfrm>
          <a:prstGeom prst="wedgeRectCallout">
            <a:avLst>
              <a:gd name="adj1" fmla="val 97899"/>
              <a:gd name="adj2" fmla="val 3040"/>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users could no longer submit court cases </a:t>
            </a:r>
          </a:p>
        </p:txBody>
      </p:sp>
      <p:sp>
        <p:nvSpPr>
          <p:cNvPr id="20" name="Arrow: Down 19">
            <a:extLst>
              <a:ext uri="{FF2B5EF4-FFF2-40B4-BE49-F238E27FC236}">
                <a16:creationId xmlns:a16="http://schemas.microsoft.com/office/drawing/2014/main" id="{E00DFAD5-EA0F-487B-9D5C-F72268983F9D}"/>
              </a:ext>
            </a:extLst>
          </p:cNvPr>
          <p:cNvSpPr/>
          <p:nvPr/>
        </p:nvSpPr>
        <p:spPr>
          <a:xfrm>
            <a:off x="6118150" y="1492243"/>
            <a:ext cx="218831" cy="416092"/>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1" name="Arrow: Down 20">
            <a:extLst>
              <a:ext uri="{FF2B5EF4-FFF2-40B4-BE49-F238E27FC236}">
                <a16:creationId xmlns:a16="http://schemas.microsoft.com/office/drawing/2014/main" id="{D9C3630D-1730-4E65-A119-FC57EDBC9B12}"/>
              </a:ext>
            </a:extLst>
          </p:cNvPr>
          <p:cNvSpPr/>
          <p:nvPr/>
        </p:nvSpPr>
        <p:spPr>
          <a:xfrm>
            <a:off x="6118150" y="2700647"/>
            <a:ext cx="218831" cy="416092"/>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2" name="Arrow: Down 21">
            <a:extLst>
              <a:ext uri="{FF2B5EF4-FFF2-40B4-BE49-F238E27FC236}">
                <a16:creationId xmlns:a16="http://schemas.microsoft.com/office/drawing/2014/main" id="{B792B61B-A961-4F22-B11A-ACB6F18F428D}"/>
              </a:ext>
            </a:extLst>
          </p:cNvPr>
          <p:cNvSpPr/>
          <p:nvPr/>
        </p:nvSpPr>
        <p:spPr>
          <a:xfrm>
            <a:off x="6118150" y="3641975"/>
            <a:ext cx="218831" cy="416092"/>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693763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5" name="Straight Connector 24">
            <a:extLst>
              <a:ext uri="{FF2B5EF4-FFF2-40B4-BE49-F238E27FC236}">
                <a16:creationId xmlns:a16="http://schemas.microsoft.com/office/drawing/2014/main" id="{10671B12-4C68-4F90-A02A-E79DEF908C5F}"/>
              </a:ext>
            </a:extLst>
          </p:cNvPr>
          <p:cNvCxnSpPr/>
          <p:nvPr/>
        </p:nvCxnSpPr>
        <p:spPr>
          <a:xfrm>
            <a:off x="5051572" y="2908693"/>
            <a:ext cx="3623939"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7EF9E544-9FA8-4DA2-BBD1-344D5F1CB634}"/>
              </a:ext>
            </a:extLst>
          </p:cNvPr>
          <p:cNvCxnSpPr/>
          <p:nvPr/>
        </p:nvCxnSpPr>
        <p:spPr>
          <a:xfrm>
            <a:off x="5040923" y="1672493"/>
            <a:ext cx="3623939"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BA5262E9-DF6B-4421-ABF1-C3BA07E9D303}"/>
              </a:ext>
            </a:extLst>
          </p:cNvPr>
          <p:cNvSpPr>
            <a:spLocks noGrp="1"/>
          </p:cNvSpPr>
          <p:nvPr>
            <p:ph type="title"/>
          </p:nvPr>
        </p:nvSpPr>
        <p:spPr/>
        <p:txBody>
          <a:bodyPr/>
          <a:lstStyle/>
          <a:p>
            <a:r>
              <a:rPr lang="en-US" dirty="0"/>
              <a:t>Breach of Contract – at Dutch Court Systems</a:t>
            </a:r>
            <a:br>
              <a:rPr lang="en-US" dirty="0"/>
            </a:br>
            <a:r>
              <a:rPr lang="en-US" dirty="0"/>
              <a:t>Process Refinement</a:t>
            </a:r>
          </a:p>
        </p:txBody>
      </p:sp>
      <p:pic>
        <p:nvPicPr>
          <p:cNvPr id="10" name="Content Placeholder 9" descr="Group success outline">
            <a:extLst>
              <a:ext uri="{FF2B5EF4-FFF2-40B4-BE49-F238E27FC236}">
                <a16:creationId xmlns:a16="http://schemas.microsoft.com/office/drawing/2014/main" id="{7F98D70B-1990-4321-AB70-F2C594FC7BCB}"/>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tretch>
            <a:fillRect/>
          </a:stretch>
        </p:blipFill>
        <p:spPr>
          <a:xfrm>
            <a:off x="7631232" y="621222"/>
            <a:ext cx="914400" cy="914400"/>
          </a:xfrm>
        </p:spPr>
      </p:pic>
      <p:sp>
        <p:nvSpPr>
          <p:cNvPr id="4" name="Footer Placeholder 3">
            <a:extLst>
              <a:ext uri="{FF2B5EF4-FFF2-40B4-BE49-F238E27FC236}">
                <a16:creationId xmlns:a16="http://schemas.microsoft.com/office/drawing/2014/main" id="{06BA00AE-933A-4150-A254-D3B48706664C}"/>
              </a:ext>
            </a:extLst>
          </p:cNvPr>
          <p:cNvSpPr>
            <a:spLocks noGrp="1"/>
          </p:cNvSpPr>
          <p:nvPr>
            <p:ph type="ftr" sz="quarter" idx="11"/>
          </p:nvPr>
        </p:nvSpPr>
        <p:spPr/>
        <p:txBody>
          <a:bodyPr/>
          <a:lstStyle/>
          <a:p>
            <a:r>
              <a:rPr lang="en-US"/>
              <a:t>Who Wants to Become an IT Architect? - DigitalXChange 2022</a:t>
            </a:r>
            <a:endParaRPr lang="nl-NL"/>
          </a:p>
        </p:txBody>
      </p:sp>
      <p:sp>
        <p:nvSpPr>
          <p:cNvPr id="5" name="Cylinder 4">
            <a:extLst>
              <a:ext uri="{FF2B5EF4-FFF2-40B4-BE49-F238E27FC236}">
                <a16:creationId xmlns:a16="http://schemas.microsoft.com/office/drawing/2014/main" id="{5742B164-73F9-47F2-B2B8-1F1CBB4C4DEC}"/>
              </a:ext>
            </a:extLst>
          </p:cNvPr>
          <p:cNvSpPr/>
          <p:nvPr/>
        </p:nvSpPr>
        <p:spPr>
          <a:xfrm>
            <a:off x="4968000" y="3860800"/>
            <a:ext cx="2519138" cy="99470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Court Cases DB</a:t>
            </a:r>
          </a:p>
        </p:txBody>
      </p:sp>
      <p:sp>
        <p:nvSpPr>
          <p:cNvPr id="6" name="Rectangle 5">
            <a:extLst>
              <a:ext uri="{FF2B5EF4-FFF2-40B4-BE49-F238E27FC236}">
                <a16:creationId xmlns:a16="http://schemas.microsoft.com/office/drawing/2014/main" id="{ED7C6381-48BC-40F7-B9E2-81422E6471C2}"/>
              </a:ext>
            </a:extLst>
          </p:cNvPr>
          <p:cNvSpPr/>
          <p:nvPr/>
        </p:nvSpPr>
        <p:spPr>
          <a:xfrm>
            <a:off x="5664860" y="3133962"/>
            <a:ext cx="1125415" cy="5783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Entity Service</a:t>
            </a:r>
          </a:p>
        </p:txBody>
      </p:sp>
      <p:sp>
        <p:nvSpPr>
          <p:cNvPr id="7" name="Rectangle 6">
            <a:extLst>
              <a:ext uri="{FF2B5EF4-FFF2-40B4-BE49-F238E27FC236}">
                <a16:creationId xmlns:a16="http://schemas.microsoft.com/office/drawing/2014/main" id="{388D5840-3B9F-4B4B-9DDB-DCF5D58D8254}"/>
              </a:ext>
            </a:extLst>
          </p:cNvPr>
          <p:cNvSpPr/>
          <p:nvPr/>
        </p:nvSpPr>
        <p:spPr>
          <a:xfrm>
            <a:off x="5591591" y="1995317"/>
            <a:ext cx="1271951" cy="726838"/>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t>Composite Business  Service</a:t>
            </a:r>
          </a:p>
        </p:txBody>
      </p:sp>
      <p:sp>
        <p:nvSpPr>
          <p:cNvPr id="8" name="Rectangle 7">
            <a:extLst>
              <a:ext uri="{FF2B5EF4-FFF2-40B4-BE49-F238E27FC236}">
                <a16:creationId xmlns:a16="http://schemas.microsoft.com/office/drawing/2014/main" id="{43FD1EA4-A6A4-4B3E-96DF-CE342AF99602}"/>
              </a:ext>
            </a:extLst>
          </p:cNvPr>
          <p:cNvSpPr/>
          <p:nvPr/>
        </p:nvSpPr>
        <p:spPr>
          <a:xfrm>
            <a:off x="5395227" y="885098"/>
            <a:ext cx="1593595" cy="62957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dirty="0" err="1"/>
              <a:t>eCase</a:t>
            </a:r>
            <a:endParaRPr lang="en-US" dirty="0"/>
          </a:p>
          <a:p>
            <a:pPr algn="ctr"/>
            <a:r>
              <a:rPr lang="en-US" dirty="0"/>
              <a:t>Portal</a:t>
            </a:r>
          </a:p>
        </p:txBody>
      </p:sp>
      <p:pic>
        <p:nvPicPr>
          <p:cNvPr id="12" name="Graphic 11" descr="Group with solid fill">
            <a:extLst>
              <a:ext uri="{FF2B5EF4-FFF2-40B4-BE49-F238E27FC236}">
                <a16:creationId xmlns:a16="http://schemas.microsoft.com/office/drawing/2014/main" id="{44939BFC-8E67-468B-BF63-2EAE76ADFEA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750462" y="3243695"/>
            <a:ext cx="914400" cy="914400"/>
          </a:xfrm>
          <a:prstGeom prst="rect">
            <a:avLst/>
          </a:prstGeom>
        </p:spPr>
      </p:pic>
      <p:pic>
        <p:nvPicPr>
          <p:cNvPr id="14" name="Graphic 13" descr="Group outline">
            <a:extLst>
              <a:ext uri="{FF2B5EF4-FFF2-40B4-BE49-F238E27FC236}">
                <a16:creationId xmlns:a16="http://schemas.microsoft.com/office/drawing/2014/main" id="{12FA562F-8426-4C94-A60F-3FDDCB6119D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615604" y="1847587"/>
            <a:ext cx="914400" cy="914400"/>
          </a:xfrm>
          <a:prstGeom prst="rect">
            <a:avLst/>
          </a:prstGeom>
        </p:spPr>
      </p:pic>
      <p:sp>
        <p:nvSpPr>
          <p:cNvPr id="15" name="TextBox 14">
            <a:extLst>
              <a:ext uri="{FF2B5EF4-FFF2-40B4-BE49-F238E27FC236}">
                <a16:creationId xmlns:a16="http://schemas.microsoft.com/office/drawing/2014/main" id="{C5240A14-5F49-4D32-BD63-C12528402AFD}"/>
              </a:ext>
            </a:extLst>
          </p:cNvPr>
          <p:cNvSpPr txBox="1"/>
          <p:nvPr/>
        </p:nvSpPr>
        <p:spPr>
          <a:xfrm>
            <a:off x="7777066" y="1330249"/>
            <a:ext cx="622735" cy="200055"/>
          </a:xfrm>
          <a:prstGeom prst="rect">
            <a:avLst/>
          </a:prstGeom>
          <a:noFill/>
        </p:spPr>
        <p:txBody>
          <a:bodyPr wrap="none" lIns="0" tIns="0" rIns="0" bIns="0" rtlCol="0">
            <a:spAutoFit/>
          </a:bodyPr>
          <a:lstStyle/>
          <a:p>
            <a:r>
              <a:rPr lang="en-US" sz="1300" dirty="0"/>
              <a:t>Team UI</a:t>
            </a:r>
          </a:p>
        </p:txBody>
      </p:sp>
      <p:sp>
        <p:nvSpPr>
          <p:cNvPr id="16" name="TextBox 15">
            <a:extLst>
              <a:ext uri="{FF2B5EF4-FFF2-40B4-BE49-F238E27FC236}">
                <a16:creationId xmlns:a16="http://schemas.microsoft.com/office/drawing/2014/main" id="{7D466BCC-75D6-47F4-8812-7ED1CFEDC485}"/>
              </a:ext>
            </a:extLst>
          </p:cNvPr>
          <p:cNvSpPr txBox="1"/>
          <p:nvPr/>
        </p:nvSpPr>
        <p:spPr>
          <a:xfrm>
            <a:off x="7452457" y="2572568"/>
            <a:ext cx="1271951" cy="200055"/>
          </a:xfrm>
          <a:prstGeom prst="rect">
            <a:avLst/>
          </a:prstGeom>
          <a:noFill/>
        </p:spPr>
        <p:txBody>
          <a:bodyPr wrap="none" lIns="0" tIns="0" rIns="0" bIns="0" rtlCol="0">
            <a:spAutoFit/>
          </a:bodyPr>
          <a:lstStyle/>
          <a:p>
            <a:r>
              <a:rPr lang="en-US" sz="1300" dirty="0"/>
              <a:t>Team Linking Pin</a:t>
            </a:r>
          </a:p>
        </p:txBody>
      </p:sp>
      <p:sp>
        <p:nvSpPr>
          <p:cNvPr id="17" name="TextBox 16">
            <a:extLst>
              <a:ext uri="{FF2B5EF4-FFF2-40B4-BE49-F238E27FC236}">
                <a16:creationId xmlns:a16="http://schemas.microsoft.com/office/drawing/2014/main" id="{F2D2A124-3ADC-48E6-B15D-337E5B343D78}"/>
              </a:ext>
            </a:extLst>
          </p:cNvPr>
          <p:cNvSpPr txBox="1"/>
          <p:nvPr/>
        </p:nvSpPr>
        <p:spPr>
          <a:xfrm>
            <a:off x="7615604" y="3958040"/>
            <a:ext cx="1495666" cy="200055"/>
          </a:xfrm>
          <a:prstGeom prst="rect">
            <a:avLst/>
          </a:prstGeom>
          <a:noFill/>
        </p:spPr>
        <p:txBody>
          <a:bodyPr wrap="none" lIns="0" tIns="0" rIns="0" bIns="0" rtlCol="0">
            <a:spAutoFit/>
          </a:bodyPr>
          <a:lstStyle/>
          <a:p>
            <a:r>
              <a:rPr lang="en-US" sz="1300" dirty="0"/>
              <a:t>Team On Your Case</a:t>
            </a:r>
          </a:p>
        </p:txBody>
      </p:sp>
      <p:sp>
        <p:nvSpPr>
          <p:cNvPr id="20" name="Arrow: Down 19">
            <a:extLst>
              <a:ext uri="{FF2B5EF4-FFF2-40B4-BE49-F238E27FC236}">
                <a16:creationId xmlns:a16="http://schemas.microsoft.com/office/drawing/2014/main" id="{E00DFAD5-EA0F-487B-9D5C-F72268983F9D}"/>
              </a:ext>
            </a:extLst>
          </p:cNvPr>
          <p:cNvSpPr/>
          <p:nvPr/>
        </p:nvSpPr>
        <p:spPr>
          <a:xfrm>
            <a:off x="6118150" y="1492243"/>
            <a:ext cx="218831" cy="416092"/>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1" name="Arrow: Down 20">
            <a:extLst>
              <a:ext uri="{FF2B5EF4-FFF2-40B4-BE49-F238E27FC236}">
                <a16:creationId xmlns:a16="http://schemas.microsoft.com/office/drawing/2014/main" id="{D9C3630D-1730-4E65-A119-FC57EDBC9B12}"/>
              </a:ext>
            </a:extLst>
          </p:cNvPr>
          <p:cNvSpPr/>
          <p:nvPr/>
        </p:nvSpPr>
        <p:spPr>
          <a:xfrm>
            <a:off x="6118150" y="2700647"/>
            <a:ext cx="218831" cy="416092"/>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2" name="Arrow: Down 21">
            <a:extLst>
              <a:ext uri="{FF2B5EF4-FFF2-40B4-BE49-F238E27FC236}">
                <a16:creationId xmlns:a16="http://schemas.microsoft.com/office/drawing/2014/main" id="{B792B61B-A961-4F22-B11A-ACB6F18F428D}"/>
              </a:ext>
            </a:extLst>
          </p:cNvPr>
          <p:cNvSpPr/>
          <p:nvPr/>
        </p:nvSpPr>
        <p:spPr>
          <a:xfrm>
            <a:off x="6118150" y="3641975"/>
            <a:ext cx="218831" cy="416092"/>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pic>
        <p:nvPicPr>
          <p:cNvPr id="9" name="Graphic 8" descr="Suitcase with solid fill">
            <a:extLst>
              <a:ext uri="{FF2B5EF4-FFF2-40B4-BE49-F238E27FC236}">
                <a16:creationId xmlns:a16="http://schemas.microsoft.com/office/drawing/2014/main" id="{913E67CE-A838-45AE-8293-A05781A940B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028118" y="3255100"/>
            <a:ext cx="914400" cy="914400"/>
          </a:xfrm>
          <a:prstGeom prst="rect">
            <a:avLst/>
          </a:prstGeom>
        </p:spPr>
      </p:pic>
      <p:pic>
        <p:nvPicPr>
          <p:cNvPr id="13" name="Graphic 12" descr="Suitcase outline">
            <a:extLst>
              <a:ext uri="{FF2B5EF4-FFF2-40B4-BE49-F238E27FC236}">
                <a16:creationId xmlns:a16="http://schemas.microsoft.com/office/drawing/2014/main" id="{DD0DFA01-D91F-4D60-B01E-57CB8E3F49D0}"/>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430432" y="2819508"/>
            <a:ext cx="914400" cy="914400"/>
          </a:xfrm>
          <a:prstGeom prst="rect">
            <a:avLst/>
          </a:prstGeom>
        </p:spPr>
      </p:pic>
      <p:sp>
        <p:nvSpPr>
          <p:cNvPr id="26" name="Freeform: Shape 25">
            <a:extLst>
              <a:ext uri="{FF2B5EF4-FFF2-40B4-BE49-F238E27FC236}">
                <a16:creationId xmlns:a16="http://schemas.microsoft.com/office/drawing/2014/main" id="{A394CF49-F6ED-4F89-BB13-37010BB9E2CE}"/>
              </a:ext>
            </a:extLst>
          </p:cNvPr>
          <p:cNvSpPr/>
          <p:nvPr/>
        </p:nvSpPr>
        <p:spPr>
          <a:xfrm>
            <a:off x="3680460" y="1165860"/>
            <a:ext cx="1691640" cy="1882140"/>
          </a:xfrm>
          <a:custGeom>
            <a:avLst/>
            <a:gdLst>
              <a:gd name="connsiteX0" fmla="*/ 1691640 w 1691640"/>
              <a:gd name="connsiteY0" fmla="*/ 0 h 1882140"/>
              <a:gd name="connsiteX1" fmla="*/ 350520 w 1691640"/>
              <a:gd name="connsiteY1" fmla="*/ 381000 h 1882140"/>
              <a:gd name="connsiteX2" fmla="*/ 0 w 1691640"/>
              <a:gd name="connsiteY2" fmla="*/ 1882140 h 1882140"/>
            </a:gdLst>
            <a:ahLst/>
            <a:cxnLst>
              <a:cxn ang="0">
                <a:pos x="connsiteX0" y="connsiteY0"/>
              </a:cxn>
              <a:cxn ang="0">
                <a:pos x="connsiteX1" y="connsiteY1"/>
              </a:cxn>
              <a:cxn ang="0">
                <a:pos x="connsiteX2" y="connsiteY2"/>
              </a:cxn>
            </a:cxnLst>
            <a:rect l="l" t="t" r="r" b="b"/>
            <a:pathLst>
              <a:path w="1691640" h="1882140" fill="none" extrusionOk="0">
                <a:moveTo>
                  <a:pt x="1691640" y="0"/>
                </a:moveTo>
                <a:cubicBezTo>
                  <a:pt x="1161314" y="39267"/>
                  <a:pt x="694173" y="59382"/>
                  <a:pt x="350520" y="381000"/>
                </a:cubicBezTo>
                <a:cubicBezTo>
                  <a:pt x="78889" y="697430"/>
                  <a:pt x="-249" y="1278326"/>
                  <a:pt x="0" y="1882140"/>
                </a:cubicBezTo>
              </a:path>
              <a:path w="1691640" h="1882140" stroke="0" extrusionOk="0">
                <a:moveTo>
                  <a:pt x="1691640" y="0"/>
                </a:moveTo>
                <a:cubicBezTo>
                  <a:pt x="1089869" y="35000"/>
                  <a:pt x="632772" y="75662"/>
                  <a:pt x="350520" y="381000"/>
                </a:cubicBezTo>
                <a:cubicBezTo>
                  <a:pt x="100310" y="712250"/>
                  <a:pt x="1910" y="1242755"/>
                  <a:pt x="0" y="1882140"/>
                </a:cubicBezTo>
              </a:path>
            </a:pathLst>
          </a:custGeom>
          <a:ln>
            <a:headEnd type="none" w="med" len="med"/>
            <a:tailEnd type="arrow" w="med" len="med"/>
            <a:extLst>
              <a:ext uri="{C807C97D-BFC1-408E-A445-0C87EB9F89A2}">
                <ask:lineSketchStyleProps xmlns:ask="http://schemas.microsoft.com/office/drawing/2018/sketchyshapes" sd="1268953324">
                  <a:custGeom>
                    <a:avLst/>
                    <a:gdLst>
                      <a:gd name="connsiteX0" fmla="*/ 1691640 w 1691640"/>
                      <a:gd name="connsiteY0" fmla="*/ 0 h 1882140"/>
                      <a:gd name="connsiteX1" fmla="*/ 350520 w 1691640"/>
                      <a:gd name="connsiteY1" fmla="*/ 381000 h 1882140"/>
                      <a:gd name="connsiteX2" fmla="*/ 0 w 1691640"/>
                      <a:gd name="connsiteY2" fmla="*/ 1882140 h 1882140"/>
                    </a:gdLst>
                    <a:ahLst/>
                    <a:cxnLst>
                      <a:cxn ang="0">
                        <a:pos x="connsiteX0" y="connsiteY0"/>
                      </a:cxn>
                      <a:cxn ang="0">
                        <a:pos x="connsiteX1" y="connsiteY1"/>
                      </a:cxn>
                      <a:cxn ang="0">
                        <a:pos x="connsiteX2" y="connsiteY2"/>
                      </a:cxn>
                    </a:cxnLst>
                    <a:rect l="l" t="t" r="r" b="b"/>
                    <a:pathLst>
                      <a:path w="1691640" h="1882140">
                        <a:moveTo>
                          <a:pt x="1691640" y="0"/>
                        </a:moveTo>
                        <a:cubicBezTo>
                          <a:pt x="1162050" y="33655"/>
                          <a:pt x="632460" y="67310"/>
                          <a:pt x="350520" y="381000"/>
                        </a:cubicBezTo>
                        <a:cubicBezTo>
                          <a:pt x="68580" y="694690"/>
                          <a:pt x="34290" y="1288415"/>
                          <a:pt x="0" y="1882140"/>
                        </a:cubicBezTo>
                      </a:path>
                    </a:pathLst>
                  </a:custGeom>
                  <ask:type>
                    <ask:lineSketchCurved/>
                  </ask:type>
                </ask:lineSketchStyleProps>
              </a:ext>
            </a:extLst>
          </a:ln>
        </p:spPr>
        <p:style>
          <a:lnRef idx="1">
            <a:schemeClr val="accent5"/>
          </a:lnRef>
          <a:fillRef idx="0">
            <a:schemeClr val="accent5"/>
          </a:fillRef>
          <a:effectRef idx="0">
            <a:schemeClr val="accent5"/>
          </a:effectRef>
          <a:fontRef idx="minor">
            <a:schemeClr val="tx1"/>
          </a:fontRef>
        </p:style>
        <p:txBody>
          <a:bodyPr rtlCol="0" anchor="ctr"/>
          <a:lstStyle/>
          <a:p>
            <a:pPr algn="ctr"/>
            <a:endParaRPr lang="en-US"/>
          </a:p>
        </p:txBody>
      </p:sp>
      <p:sp>
        <p:nvSpPr>
          <p:cNvPr id="27" name="Freeform: Shape 26">
            <a:extLst>
              <a:ext uri="{FF2B5EF4-FFF2-40B4-BE49-F238E27FC236}">
                <a16:creationId xmlns:a16="http://schemas.microsoft.com/office/drawing/2014/main" id="{E28FBE8A-F7AD-44EB-B388-D7C4387CB413}"/>
              </a:ext>
            </a:extLst>
          </p:cNvPr>
          <p:cNvSpPr/>
          <p:nvPr/>
        </p:nvSpPr>
        <p:spPr>
          <a:xfrm>
            <a:off x="4481407" y="2354580"/>
            <a:ext cx="1050713" cy="1005840"/>
          </a:xfrm>
          <a:custGeom>
            <a:avLst/>
            <a:gdLst>
              <a:gd name="connsiteX0" fmla="*/ 1050713 w 1050713"/>
              <a:gd name="connsiteY0" fmla="*/ 0 h 1005840"/>
              <a:gd name="connsiteX1" fmla="*/ 143933 w 1050713"/>
              <a:gd name="connsiteY1" fmla="*/ 327660 h 1005840"/>
              <a:gd name="connsiteX2" fmla="*/ 14393 w 1050713"/>
              <a:gd name="connsiteY2" fmla="*/ 1005840 h 1005840"/>
            </a:gdLst>
            <a:ahLst/>
            <a:cxnLst>
              <a:cxn ang="0">
                <a:pos x="connsiteX0" y="connsiteY0"/>
              </a:cxn>
              <a:cxn ang="0">
                <a:pos x="connsiteX1" y="connsiteY1"/>
              </a:cxn>
              <a:cxn ang="0">
                <a:pos x="connsiteX2" y="connsiteY2"/>
              </a:cxn>
            </a:cxnLst>
            <a:rect l="l" t="t" r="r" b="b"/>
            <a:pathLst>
              <a:path w="1050713" h="1005840">
                <a:moveTo>
                  <a:pt x="1050713" y="0"/>
                </a:moveTo>
                <a:cubicBezTo>
                  <a:pt x="683683" y="80010"/>
                  <a:pt x="316653" y="160020"/>
                  <a:pt x="143933" y="327660"/>
                </a:cubicBezTo>
                <a:cubicBezTo>
                  <a:pt x="-28787" y="495300"/>
                  <a:pt x="-7197" y="750570"/>
                  <a:pt x="14393" y="1005840"/>
                </a:cubicBezTo>
              </a:path>
            </a:pathLst>
          </a:custGeom>
          <a:ln>
            <a:solidFill>
              <a:srgbClr val="FBD100"/>
            </a:solidFill>
            <a:headEnd type="none" w="med" len="med"/>
            <a:tailEnd type="arrow" w="med" len="med"/>
            <a:extLst>
              <a:ext uri="{C807C97D-BFC1-408E-A445-0C87EB9F89A2}">
                <ask:lineSketchStyleProps xmlns:ask="http://schemas.microsoft.com/office/drawing/2018/sketchyshapes" sd="1103912513">
                  <ask:type>
                    <ask:lineSketchCurved/>
                  </ask:type>
                </ask:lineSketchStyleProps>
              </a:ext>
            </a:extLst>
          </a:ln>
        </p:spPr>
        <p:style>
          <a:lnRef idx="1">
            <a:schemeClr val="accent5"/>
          </a:lnRef>
          <a:fillRef idx="0">
            <a:schemeClr val="accent5"/>
          </a:fillRef>
          <a:effectRef idx="0">
            <a:schemeClr val="accent5"/>
          </a:effectRef>
          <a:fontRef idx="minor">
            <a:schemeClr val="tx1"/>
          </a:fontRef>
        </p:style>
        <p:txBody>
          <a:bodyPr rtlCol="0" anchor="ctr"/>
          <a:lstStyle/>
          <a:p>
            <a:pPr algn="ctr"/>
            <a:endParaRPr lang="en-US">
              <a:solidFill>
                <a:schemeClr val="tx1"/>
              </a:solidFill>
            </a:endParaRPr>
          </a:p>
        </p:txBody>
      </p:sp>
      <p:sp>
        <p:nvSpPr>
          <p:cNvPr id="28" name="Speech Bubble: Rectangle 27">
            <a:extLst>
              <a:ext uri="{FF2B5EF4-FFF2-40B4-BE49-F238E27FC236}">
                <a16:creationId xmlns:a16="http://schemas.microsoft.com/office/drawing/2014/main" id="{A076A51B-7509-4374-BABE-64913191B855}"/>
              </a:ext>
            </a:extLst>
          </p:cNvPr>
          <p:cNvSpPr/>
          <p:nvPr/>
        </p:nvSpPr>
        <p:spPr>
          <a:xfrm>
            <a:off x="117231" y="2932545"/>
            <a:ext cx="3036667" cy="914400"/>
          </a:xfrm>
          <a:prstGeom prst="wedgeRectCallout">
            <a:avLst>
              <a:gd name="adj1" fmla="val 72927"/>
              <a:gd name="adj2" fmla="val 108054"/>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Every team prepares test set </a:t>
            </a:r>
          </a:p>
          <a:p>
            <a:pPr algn="ctr"/>
            <a:r>
              <a:rPr lang="en-US" dirty="0"/>
              <a:t>for other teams to automatically run when they roll out any changes</a:t>
            </a:r>
          </a:p>
        </p:txBody>
      </p:sp>
      <p:pic>
        <p:nvPicPr>
          <p:cNvPr id="30" name="Graphic 29" descr="Continuous Improvement outline">
            <a:extLst>
              <a:ext uri="{FF2B5EF4-FFF2-40B4-BE49-F238E27FC236}">
                <a16:creationId xmlns:a16="http://schemas.microsoft.com/office/drawing/2014/main" id="{3646BD21-F1B6-46A8-859F-9AD9649FCE93}"/>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619500" y="3977640"/>
            <a:ext cx="914400" cy="914400"/>
          </a:xfrm>
          <a:prstGeom prst="rect">
            <a:avLst/>
          </a:prstGeom>
        </p:spPr>
      </p:pic>
      <p:sp>
        <p:nvSpPr>
          <p:cNvPr id="29" name="Speech Bubble: Rectangle 28">
            <a:extLst>
              <a:ext uri="{FF2B5EF4-FFF2-40B4-BE49-F238E27FC236}">
                <a16:creationId xmlns:a16="http://schemas.microsoft.com/office/drawing/2014/main" id="{A7BF636B-06FB-DEE3-39BE-79DBEC0B690A}"/>
              </a:ext>
            </a:extLst>
          </p:cNvPr>
          <p:cNvSpPr/>
          <p:nvPr/>
        </p:nvSpPr>
        <p:spPr>
          <a:xfrm>
            <a:off x="250166" y="844729"/>
            <a:ext cx="3572849" cy="504001"/>
          </a:xfrm>
          <a:prstGeom prst="wedgeRectCallout">
            <a:avLst>
              <a:gd name="adj1" fmla="val 85994"/>
              <a:gd name="adj2" fmla="val -42606"/>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Automated End-to-End tests – run on Acceptance environment after every change </a:t>
            </a:r>
          </a:p>
        </p:txBody>
      </p:sp>
      <p:sp>
        <p:nvSpPr>
          <p:cNvPr id="3" name="Rectangle 2">
            <a:extLst>
              <a:ext uri="{FF2B5EF4-FFF2-40B4-BE49-F238E27FC236}">
                <a16:creationId xmlns:a16="http://schemas.microsoft.com/office/drawing/2014/main" id="{F7CF3CA0-17FD-5431-9B91-24946A4EF30D}"/>
              </a:ext>
            </a:extLst>
          </p:cNvPr>
          <p:cNvSpPr/>
          <p:nvPr/>
        </p:nvSpPr>
        <p:spPr>
          <a:xfrm>
            <a:off x="4907616" y="795940"/>
            <a:ext cx="2626027" cy="4128566"/>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8266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28" grpId="0" animBg="1"/>
      <p:bldP spid="29"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75095B-3B28-4A59-B043-7D00E377ABD3}"/>
              </a:ext>
            </a:extLst>
          </p:cNvPr>
          <p:cNvSpPr>
            <a:spLocks noGrp="1"/>
          </p:cNvSpPr>
          <p:nvPr>
            <p:ph type="title"/>
          </p:nvPr>
        </p:nvSpPr>
        <p:spPr/>
        <p:txBody>
          <a:bodyPr/>
          <a:lstStyle/>
          <a:p>
            <a:r>
              <a:rPr lang="en-US" dirty="0"/>
              <a:t>Architect’s Self Training</a:t>
            </a:r>
          </a:p>
        </p:txBody>
      </p:sp>
      <p:sp>
        <p:nvSpPr>
          <p:cNvPr id="3" name="Content Placeholder 2">
            <a:extLst>
              <a:ext uri="{FF2B5EF4-FFF2-40B4-BE49-F238E27FC236}">
                <a16:creationId xmlns:a16="http://schemas.microsoft.com/office/drawing/2014/main" id="{DC79107E-7664-40F6-BE88-D9CE13880B0A}"/>
              </a:ext>
            </a:extLst>
          </p:cNvPr>
          <p:cNvSpPr>
            <a:spLocks noGrp="1"/>
          </p:cNvSpPr>
          <p:nvPr>
            <p:ph idx="1"/>
          </p:nvPr>
        </p:nvSpPr>
        <p:spPr>
          <a:xfrm>
            <a:off x="720003" y="936000"/>
            <a:ext cx="7195496" cy="3780000"/>
          </a:xfrm>
        </p:spPr>
        <p:txBody>
          <a:bodyPr/>
          <a:lstStyle/>
          <a:p>
            <a:r>
              <a:rPr lang="en-US" dirty="0"/>
              <a:t>Think in Systems</a:t>
            </a:r>
          </a:p>
          <a:p>
            <a:pPr lvl="1"/>
            <a:r>
              <a:rPr lang="en-US" dirty="0"/>
              <a:t>subsystems, interactions, decoupling, boundaries, flow, state &amp; persistence</a:t>
            </a:r>
          </a:p>
          <a:p>
            <a:pPr lvl="1"/>
            <a:r>
              <a:rPr lang="en-US" dirty="0"/>
              <a:t>coffee machine</a:t>
            </a:r>
          </a:p>
          <a:p>
            <a:endParaRPr lang="en-US" dirty="0"/>
          </a:p>
        </p:txBody>
      </p:sp>
      <p:sp>
        <p:nvSpPr>
          <p:cNvPr id="4" name="Footer Placeholder 3">
            <a:extLst>
              <a:ext uri="{FF2B5EF4-FFF2-40B4-BE49-F238E27FC236}">
                <a16:creationId xmlns:a16="http://schemas.microsoft.com/office/drawing/2014/main" id="{16C67849-1F65-40A0-8DCD-EA1D00A45E71}"/>
              </a:ext>
            </a:extLst>
          </p:cNvPr>
          <p:cNvSpPr>
            <a:spLocks noGrp="1"/>
          </p:cNvSpPr>
          <p:nvPr>
            <p:ph type="ftr" sz="quarter" idx="11"/>
          </p:nvPr>
        </p:nvSpPr>
        <p:spPr/>
        <p:txBody>
          <a:bodyPr/>
          <a:lstStyle/>
          <a:p>
            <a:r>
              <a:rPr lang="en-US"/>
              <a:t>Who Wants to Become an IT Architect? - DigitalXChange 2022</a:t>
            </a:r>
            <a:endParaRPr lang="nl-NL"/>
          </a:p>
        </p:txBody>
      </p:sp>
    </p:spTree>
    <p:extLst>
      <p:ext uri="{BB962C8B-B14F-4D97-AF65-F5344CB8AC3E}">
        <p14:creationId xmlns:p14="http://schemas.microsoft.com/office/powerpoint/2010/main" val="376371117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15D1C6-8F13-4A8A-AE3B-9D4BAAB06D0A}"/>
              </a:ext>
            </a:extLst>
          </p:cNvPr>
          <p:cNvSpPr>
            <a:spLocks noGrp="1"/>
          </p:cNvSpPr>
          <p:nvPr>
            <p:ph type="title"/>
          </p:nvPr>
        </p:nvSpPr>
        <p:spPr/>
        <p:txBody>
          <a:bodyPr/>
          <a:lstStyle/>
          <a:p>
            <a:r>
              <a:rPr lang="en-US" dirty="0"/>
              <a:t>Look for Architecture in </a:t>
            </a:r>
            <a:br>
              <a:rPr lang="en-US" dirty="0"/>
            </a:br>
            <a:r>
              <a:rPr lang="en-US" dirty="0"/>
              <a:t>everyday life</a:t>
            </a:r>
          </a:p>
        </p:txBody>
      </p:sp>
      <p:pic>
        <p:nvPicPr>
          <p:cNvPr id="9" name="Content Placeholder 8" descr="Coffee with solid fill">
            <a:extLst>
              <a:ext uri="{FF2B5EF4-FFF2-40B4-BE49-F238E27FC236}">
                <a16:creationId xmlns:a16="http://schemas.microsoft.com/office/drawing/2014/main" id="{BBB809D3-2665-4DD2-BE41-C5EABC07075E}"/>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tretch>
            <a:fillRect/>
          </a:stretch>
        </p:blipFill>
        <p:spPr>
          <a:xfrm>
            <a:off x="1461598" y="1243928"/>
            <a:ext cx="1510201" cy="1510201"/>
          </a:xfrm>
        </p:spPr>
      </p:pic>
      <p:sp>
        <p:nvSpPr>
          <p:cNvPr id="4" name="Footer Placeholder 3">
            <a:extLst>
              <a:ext uri="{FF2B5EF4-FFF2-40B4-BE49-F238E27FC236}">
                <a16:creationId xmlns:a16="http://schemas.microsoft.com/office/drawing/2014/main" id="{23105473-E99E-4B24-A80C-A345E68F617F}"/>
              </a:ext>
            </a:extLst>
          </p:cNvPr>
          <p:cNvSpPr>
            <a:spLocks noGrp="1"/>
          </p:cNvSpPr>
          <p:nvPr>
            <p:ph type="ftr" sz="quarter" idx="11"/>
          </p:nvPr>
        </p:nvSpPr>
        <p:spPr/>
        <p:txBody>
          <a:bodyPr/>
          <a:lstStyle/>
          <a:p>
            <a:r>
              <a:rPr lang="en-US"/>
              <a:t>Who Wants to Become an IT Architect? - DigitalXChange 2022</a:t>
            </a:r>
            <a:endParaRPr lang="nl-NL"/>
          </a:p>
        </p:txBody>
      </p:sp>
      <p:pic>
        <p:nvPicPr>
          <p:cNvPr id="7" name="Picture 6">
            <a:extLst>
              <a:ext uri="{FF2B5EF4-FFF2-40B4-BE49-F238E27FC236}">
                <a16:creationId xmlns:a16="http://schemas.microsoft.com/office/drawing/2014/main" id="{A3E83610-B03D-406A-96C7-FC880BA38910}"/>
              </a:ext>
            </a:extLst>
          </p:cNvPr>
          <p:cNvPicPr>
            <a:picLocks noChangeAspect="1"/>
          </p:cNvPicPr>
          <p:nvPr/>
        </p:nvPicPr>
        <p:blipFill>
          <a:blip r:embed="rId4"/>
          <a:stretch>
            <a:fillRect/>
          </a:stretch>
        </p:blipFill>
        <p:spPr>
          <a:xfrm>
            <a:off x="4031999" y="396000"/>
            <a:ext cx="3263625" cy="4351500"/>
          </a:xfrm>
          <a:prstGeom prst="rect">
            <a:avLst/>
          </a:prstGeom>
        </p:spPr>
      </p:pic>
    </p:spTree>
    <p:extLst>
      <p:ext uri="{BB962C8B-B14F-4D97-AF65-F5344CB8AC3E}">
        <p14:creationId xmlns:p14="http://schemas.microsoft.com/office/powerpoint/2010/main" val="58339942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0DE09B-D2AB-4586-84A7-18C24BD7128B}"/>
              </a:ext>
            </a:extLst>
          </p:cNvPr>
          <p:cNvSpPr>
            <a:spLocks noGrp="1"/>
          </p:cNvSpPr>
          <p:nvPr>
            <p:ph type="title"/>
          </p:nvPr>
        </p:nvSpPr>
        <p:spPr/>
        <p:txBody>
          <a:bodyPr/>
          <a:lstStyle/>
          <a:p>
            <a:r>
              <a:rPr lang="en-US" dirty="0"/>
              <a:t>Coffee Machine Platform &amp; App Services</a:t>
            </a:r>
          </a:p>
        </p:txBody>
      </p:sp>
      <p:sp>
        <p:nvSpPr>
          <p:cNvPr id="3" name="Content Placeholder 2">
            <a:extLst>
              <a:ext uri="{FF2B5EF4-FFF2-40B4-BE49-F238E27FC236}">
                <a16:creationId xmlns:a16="http://schemas.microsoft.com/office/drawing/2014/main" id="{2269E1C7-B092-4831-B8DF-F33308A1C405}"/>
              </a:ext>
            </a:extLst>
          </p:cNvPr>
          <p:cNvSpPr>
            <a:spLocks noGrp="1"/>
          </p:cNvSpPr>
          <p:nvPr>
            <p:ph idx="1"/>
          </p:nvPr>
        </p:nvSpPr>
        <p:spPr/>
        <p:txBody>
          <a:bodyPr/>
          <a:lstStyle/>
          <a:p>
            <a:r>
              <a:rPr lang="en-US" dirty="0"/>
              <a:t>Platform</a:t>
            </a:r>
          </a:p>
          <a:p>
            <a:pPr marL="522900" lvl="1" indent="-342900">
              <a:buFont typeface="+mj-lt"/>
              <a:buAutoNum type="arabicPeriod"/>
            </a:pPr>
            <a:r>
              <a:rPr lang="en-US" dirty="0"/>
              <a:t>Power</a:t>
            </a:r>
          </a:p>
          <a:p>
            <a:pPr marL="522900" lvl="1" indent="-342900">
              <a:buFont typeface="+mj-lt"/>
              <a:buAutoNum type="arabicPeriod"/>
            </a:pPr>
            <a:r>
              <a:rPr lang="en-US" dirty="0"/>
              <a:t>Water</a:t>
            </a:r>
          </a:p>
          <a:p>
            <a:pPr marL="522900" lvl="1" indent="-342900">
              <a:buFont typeface="+mj-lt"/>
              <a:buAutoNum type="arabicPeriod"/>
            </a:pPr>
            <a:r>
              <a:rPr lang="en-US" dirty="0"/>
              <a:t>Waste</a:t>
            </a:r>
          </a:p>
          <a:p>
            <a:pPr marL="522900" lvl="1" indent="-342900">
              <a:buFont typeface="+mj-lt"/>
              <a:buAutoNum type="arabicPeriod"/>
            </a:pPr>
            <a:r>
              <a:rPr lang="en-US" dirty="0"/>
              <a:t>Casing &amp; Rack</a:t>
            </a:r>
          </a:p>
          <a:p>
            <a:pPr marL="522900" lvl="1" indent="-342900">
              <a:buFont typeface="+mj-lt"/>
              <a:buAutoNum type="arabicPeriod"/>
            </a:pPr>
            <a:r>
              <a:rPr lang="en-US" dirty="0"/>
              <a:t>User Controls</a:t>
            </a:r>
          </a:p>
          <a:p>
            <a:r>
              <a:rPr lang="en-US" dirty="0"/>
              <a:t>App Services</a:t>
            </a:r>
          </a:p>
          <a:p>
            <a:pPr marL="522900" lvl="1" indent="-342900">
              <a:buFont typeface="+mj-lt"/>
              <a:buAutoNum type="alphaUcPeriod"/>
            </a:pPr>
            <a:r>
              <a:rPr lang="en-US" dirty="0"/>
              <a:t>Grind Beans</a:t>
            </a:r>
          </a:p>
          <a:p>
            <a:pPr marL="522900" lvl="1" indent="-342900">
              <a:buFont typeface="+mj-lt"/>
              <a:buAutoNum type="alphaUcPeriod"/>
            </a:pPr>
            <a:r>
              <a:rPr lang="en-US" dirty="0"/>
              <a:t>Brew Coffee</a:t>
            </a:r>
          </a:p>
          <a:p>
            <a:pPr marL="522900" lvl="1" indent="-342900">
              <a:buFont typeface="+mj-lt"/>
              <a:buAutoNum type="alphaUcPeriod"/>
            </a:pPr>
            <a:r>
              <a:rPr lang="en-US" dirty="0"/>
              <a:t>Produce Hot Water</a:t>
            </a:r>
          </a:p>
          <a:p>
            <a:pPr marL="522900" lvl="1" indent="-342900">
              <a:buFont typeface="+mj-lt"/>
              <a:buAutoNum type="alphaUcPeriod"/>
            </a:pPr>
            <a:r>
              <a:rPr lang="en-US" dirty="0"/>
              <a:t>Produce Steam</a:t>
            </a:r>
          </a:p>
        </p:txBody>
      </p:sp>
      <p:sp>
        <p:nvSpPr>
          <p:cNvPr id="4" name="Footer Placeholder 3">
            <a:extLst>
              <a:ext uri="{FF2B5EF4-FFF2-40B4-BE49-F238E27FC236}">
                <a16:creationId xmlns:a16="http://schemas.microsoft.com/office/drawing/2014/main" id="{718D9634-3441-4739-A153-616E84B2CBF5}"/>
              </a:ext>
            </a:extLst>
          </p:cNvPr>
          <p:cNvSpPr>
            <a:spLocks noGrp="1"/>
          </p:cNvSpPr>
          <p:nvPr>
            <p:ph type="ftr" sz="quarter" idx="11"/>
          </p:nvPr>
        </p:nvSpPr>
        <p:spPr/>
        <p:txBody>
          <a:bodyPr/>
          <a:lstStyle/>
          <a:p>
            <a:r>
              <a:rPr lang="en-US"/>
              <a:t>Who Wants to Become an IT Architect? - DigitalXChange 2022</a:t>
            </a:r>
            <a:endParaRPr lang="nl-NL"/>
          </a:p>
        </p:txBody>
      </p:sp>
      <p:pic>
        <p:nvPicPr>
          <p:cNvPr id="7" name="Picture 6">
            <a:extLst>
              <a:ext uri="{FF2B5EF4-FFF2-40B4-BE49-F238E27FC236}">
                <a16:creationId xmlns:a16="http://schemas.microsoft.com/office/drawing/2014/main" id="{E5891F4E-630E-473F-A40D-D08572D30A7E}"/>
              </a:ext>
            </a:extLst>
          </p:cNvPr>
          <p:cNvPicPr>
            <a:picLocks noChangeAspect="1"/>
          </p:cNvPicPr>
          <p:nvPr/>
        </p:nvPicPr>
        <p:blipFill rotWithShape="1">
          <a:blip r:embed="rId2"/>
          <a:srcRect l="8568" t="18198" r="2592"/>
          <a:stretch/>
        </p:blipFill>
        <p:spPr>
          <a:xfrm>
            <a:off x="3731942" y="652500"/>
            <a:ext cx="3427141" cy="4207500"/>
          </a:xfrm>
          <a:prstGeom prst="rect">
            <a:avLst/>
          </a:prstGeom>
        </p:spPr>
      </p:pic>
      <p:sp>
        <p:nvSpPr>
          <p:cNvPr id="8" name="Rectangle: Rounded Corners 7">
            <a:extLst>
              <a:ext uri="{FF2B5EF4-FFF2-40B4-BE49-F238E27FC236}">
                <a16:creationId xmlns:a16="http://schemas.microsoft.com/office/drawing/2014/main" id="{C91645D4-A6D6-424A-8613-EB8BFBCD76FF}"/>
              </a:ext>
            </a:extLst>
          </p:cNvPr>
          <p:cNvSpPr/>
          <p:nvPr/>
        </p:nvSpPr>
        <p:spPr>
          <a:xfrm>
            <a:off x="4031999" y="1397620"/>
            <a:ext cx="2770245" cy="750848"/>
          </a:xfrm>
          <a:custGeom>
            <a:avLst/>
            <a:gdLst>
              <a:gd name="connsiteX0" fmla="*/ 0 w 2770245"/>
              <a:gd name="connsiteY0" fmla="*/ 125144 h 750848"/>
              <a:gd name="connsiteX1" fmla="*/ 125144 w 2770245"/>
              <a:gd name="connsiteY1" fmla="*/ 0 h 750848"/>
              <a:gd name="connsiteX2" fmla="*/ 805532 w 2770245"/>
              <a:gd name="connsiteY2" fmla="*/ 0 h 750848"/>
              <a:gd name="connsiteX3" fmla="*/ 1460721 w 2770245"/>
              <a:gd name="connsiteY3" fmla="*/ 0 h 750848"/>
              <a:gd name="connsiteX4" fmla="*/ 2015112 w 2770245"/>
              <a:gd name="connsiteY4" fmla="*/ 0 h 750848"/>
              <a:gd name="connsiteX5" fmla="*/ 2645101 w 2770245"/>
              <a:gd name="connsiteY5" fmla="*/ 0 h 750848"/>
              <a:gd name="connsiteX6" fmla="*/ 2770245 w 2770245"/>
              <a:gd name="connsiteY6" fmla="*/ 125144 h 750848"/>
              <a:gd name="connsiteX7" fmla="*/ 2770245 w 2770245"/>
              <a:gd name="connsiteY7" fmla="*/ 625704 h 750848"/>
              <a:gd name="connsiteX8" fmla="*/ 2645101 w 2770245"/>
              <a:gd name="connsiteY8" fmla="*/ 750848 h 750848"/>
              <a:gd name="connsiteX9" fmla="*/ 1964713 w 2770245"/>
              <a:gd name="connsiteY9" fmla="*/ 750848 h 750848"/>
              <a:gd name="connsiteX10" fmla="*/ 1334723 w 2770245"/>
              <a:gd name="connsiteY10" fmla="*/ 750848 h 750848"/>
              <a:gd name="connsiteX11" fmla="*/ 125144 w 2770245"/>
              <a:gd name="connsiteY11" fmla="*/ 750848 h 750848"/>
              <a:gd name="connsiteX12" fmla="*/ 0 w 2770245"/>
              <a:gd name="connsiteY12" fmla="*/ 625704 h 750848"/>
              <a:gd name="connsiteX13" fmla="*/ 0 w 2770245"/>
              <a:gd name="connsiteY13" fmla="*/ 125144 h 750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70245" h="750848" extrusionOk="0">
                <a:moveTo>
                  <a:pt x="0" y="125144"/>
                </a:moveTo>
                <a:cubicBezTo>
                  <a:pt x="-6694" y="46000"/>
                  <a:pt x="56881" y="4465"/>
                  <a:pt x="125144" y="0"/>
                </a:cubicBezTo>
                <a:cubicBezTo>
                  <a:pt x="319337" y="-25645"/>
                  <a:pt x="599872" y="6258"/>
                  <a:pt x="805532" y="0"/>
                </a:cubicBezTo>
                <a:cubicBezTo>
                  <a:pt x="1011192" y="-6258"/>
                  <a:pt x="1189312" y="-22741"/>
                  <a:pt x="1460721" y="0"/>
                </a:cubicBezTo>
                <a:cubicBezTo>
                  <a:pt x="1732130" y="22741"/>
                  <a:pt x="1740944" y="-25915"/>
                  <a:pt x="2015112" y="0"/>
                </a:cubicBezTo>
                <a:cubicBezTo>
                  <a:pt x="2289280" y="25915"/>
                  <a:pt x="2481304" y="-28225"/>
                  <a:pt x="2645101" y="0"/>
                </a:cubicBezTo>
                <a:cubicBezTo>
                  <a:pt x="2701912" y="6264"/>
                  <a:pt x="2768131" y="49803"/>
                  <a:pt x="2770245" y="125144"/>
                </a:cubicBezTo>
                <a:cubicBezTo>
                  <a:pt x="2747666" y="281223"/>
                  <a:pt x="2777631" y="429188"/>
                  <a:pt x="2770245" y="625704"/>
                </a:cubicBezTo>
                <a:cubicBezTo>
                  <a:pt x="2771912" y="690968"/>
                  <a:pt x="2720409" y="758021"/>
                  <a:pt x="2645101" y="750848"/>
                </a:cubicBezTo>
                <a:cubicBezTo>
                  <a:pt x="2357650" y="718555"/>
                  <a:pt x="2152684" y="726297"/>
                  <a:pt x="1964713" y="750848"/>
                </a:cubicBezTo>
                <a:cubicBezTo>
                  <a:pt x="1776742" y="775399"/>
                  <a:pt x="1567146" y="720359"/>
                  <a:pt x="1334723" y="750848"/>
                </a:cubicBezTo>
                <a:cubicBezTo>
                  <a:pt x="1102300" y="781338"/>
                  <a:pt x="406772" y="734237"/>
                  <a:pt x="125144" y="750848"/>
                </a:cubicBezTo>
                <a:cubicBezTo>
                  <a:pt x="57795" y="761821"/>
                  <a:pt x="13857" y="694775"/>
                  <a:pt x="0" y="625704"/>
                </a:cubicBezTo>
                <a:cubicBezTo>
                  <a:pt x="-8293" y="515347"/>
                  <a:pt x="299" y="285920"/>
                  <a:pt x="0" y="125144"/>
                </a:cubicBezTo>
                <a:close/>
              </a:path>
            </a:pathLst>
          </a:custGeom>
          <a:noFill/>
          <a:ln w="38100">
            <a:solidFill>
              <a:srgbClr val="FFFF00"/>
            </a:solidFill>
            <a:extLst>
              <a:ext uri="{C807C97D-BFC1-408E-A445-0C87EB9F89A2}">
                <ask:lineSketchStyleProps xmlns:ask="http://schemas.microsoft.com/office/drawing/2018/sketchyshapes" sd="2772510381">
                  <a:prstGeom prst="round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9DAA56E2-75BF-452A-9F67-D8F29A504746}"/>
              </a:ext>
            </a:extLst>
          </p:cNvPr>
          <p:cNvSpPr/>
          <p:nvPr/>
        </p:nvSpPr>
        <p:spPr>
          <a:xfrm>
            <a:off x="3790391" y="2681385"/>
            <a:ext cx="499111" cy="1110029"/>
          </a:xfrm>
          <a:custGeom>
            <a:avLst/>
            <a:gdLst>
              <a:gd name="connsiteX0" fmla="*/ 0 w 499111"/>
              <a:gd name="connsiteY0" fmla="*/ 83187 h 1110029"/>
              <a:gd name="connsiteX1" fmla="*/ 83187 w 499111"/>
              <a:gd name="connsiteY1" fmla="*/ 0 h 1110029"/>
              <a:gd name="connsiteX2" fmla="*/ 415924 w 499111"/>
              <a:gd name="connsiteY2" fmla="*/ 0 h 1110029"/>
              <a:gd name="connsiteX3" fmla="*/ 499111 w 499111"/>
              <a:gd name="connsiteY3" fmla="*/ 83187 h 1110029"/>
              <a:gd name="connsiteX4" fmla="*/ 499111 w 499111"/>
              <a:gd name="connsiteY4" fmla="*/ 573888 h 1110029"/>
              <a:gd name="connsiteX5" fmla="*/ 499111 w 499111"/>
              <a:gd name="connsiteY5" fmla="*/ 1026842 h 1110029"/>
              <a:gd name="connsiteX6" fmla="*/ 415924 w 499111"/>
              <a:gd name="connsiteY6" fmla="*/ 1110029 h 1110029"/>
              <a:gd name="connsiteX7" fmla="*/ 83187 w 499111"/>
              <a:gd name="connsiteY7" fmla="*/ 1110029 h 1110029"/>
              <a:gd name="connsiteX8" fmla="*/ 0 w 499111"/>
              <a:gd name="connsiteY8" fmla="*/ 1026842 h 1110029"/>
              <a:gd name="connsiteX9" fmla="*/ 0 w 499111"/>
              <a:gd name="connsiteY9" fmla="*/ 536141 h 1110029"/>
              <a:gd name="connsiteX10" fmla="*/ 0 w 499111"/>
              <a:gd name="connsiteY10" fmla="*/ 83187 h 1110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99111" h="1110029" extrusionOk="0">
                <a:moveTo>
                  <a:pt x="0" y="83187"/>
                </a:moveTo>
                <a:cubicBezTo>
                  <a:pt x="-3053" y="32670"/>
                  <a:pt x="37838" y="3112"/>
                  <a:pt x="83187" y="0"/>
                </a:cubicBezTo>
                <a:cubicBezTo>
                  <a:pt x="222796" y="13428"/>
                  <a:pt x="259229" y="-7372"/>
                  <a:pt x="415924" y="0"/>
                </a:cubicBezTo>
                <a:cubicBezTo>
                  <a:pt x="469086" y="2820"/>
                  <a:pt x="492662" y="42669"/>
                  <a:pt x="499111" y="83187"/>
                </a:cubicBezTo>
                <a:cubicBezTo>
                  <a:pt x="490668" y="192855"/>
                  <a:pt x="506295" y="328579"/>
                  <a:pt x="499111" y="573888"/>
                </a:cubicBezTo>
                <a:cubicBezTo>
                  <a:pt x="491927" y="819197"/>
                  <a:pt x="509218" y="818970"/>
                  <a:pt x="499111" y="1026842"/>
                </a:cubicBezTo>
                <a:cubicBezTo>
                  <a:pt x="506545" y="1070748"/>
                  <a:pt x="462664" y="1107259"/>
                  <a:pt x="415924" y="1110029"/>
                </a:cubicBezTo>
                <a:cubicBezTo>
                  <a:pt x="335499" y="1110942"/>
                  <a:pt x="156066" y="1109633"/>
                  <a:pt x="83187" y="1110029"/>
                </a:cubicBezTo>
                <a:cubicBezTo>
                  <a:pt x="29234" y="1107661"/>
                  <a:pt x="-1335" y="1074509"/>
                  <a:pt x="0" y="1026842"/>
                </a:cubicBezTo>
                <a:cubicBezTo>
                  <a:pt x="324" y="794203"/>
                  <a:pt x="12218" y="780851"/>
                  <a:pt x="0" y="536141"/>
                </a:cubicBezTo>
                <a:cubicBezTo>
                  <a:pt x="-12218" y="291431"/>
                  <a:pt x="16467" y="187941"/>
                  <a:pt x="0" y="83187"/>
                </a:cubicBezTo>
                <a:close/>
              </a:path>
            </a:pathLst>
          </a:custGeom>
          <a:noFill/>
          <a:ln w="38100">
            <a:solidFill>
              <a:srgbClr val="FFFF00"/>
            </a:solidFill>
            <a:extLst>
              <a:ext uri="{C807C97D-BFC1-408E-A445-0C87EB9F89A2}">
                <ask:lineSketchStyleProps xmlns:ask="http://schemas.microsoft.com/office/drawing/2018/sketchyshapes" sd="2772510381">
                  <a:prstGeom prst="round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7DB1214E-6F08-46DC-BCBD-5949EEC43C0B}"/>
              </a:ext>
            </a:extLst>
          </p:cNvPr>
          <p:cNvSpPr/>
          <p:nvPr/>
        </p:nvSpPr>
        <p:spPr>
          <a:xfrm>
            <a:off x="3790391" y="3791414"/>
            <a:ext cx="3156817" cy="960237"/>
          </a:xfrm>
          <a:custGeom>
            <a:avLst/>
            <a:gdLst>
              <a:gd name="connsiteX0" fmla="*/ 0 w 3156817"/>
              <a:gd name="connsiteY0" fmla="*/ 160043 h 960237"/>
              <a:gd name="connsiteX1" fmla="*/ 160043 w 3156817"/>
              <a:gd name="connsiteY1" fmla="*/ 0 h 960237"/>
              <a:gd name="connsiteX2" fmla="*/ 784124 w 3156817"/>
              <a:gd name="connsiteY2" fmla="*/ 0 h 960237"/>
              <a:gd name="connsiteX3" fmla="*/ 1379837 w 3156817"/>
              <a:gd name="connsiteY3" fmla="*/ 0 h 960237"/>
              <a:gd name="connsiteX4" fmla="*/ 1862082 w 3156817"/>
              <a:gd name="connsiteY4" fmla="*/ 0 h 960237"/>
              <a:gd name="connsiteX5" fmla="*/ 2457795 w 3156817"/>
              <a:gd name="connsiteY5" fmla="*/ 0 h 960237"/>
              <a:gd name="connsiteX6" fmla="*/ 2996774 w 3156817"/>
              <a:gd name="connsiteY6" fmla="*/ 0 h 960237"/>
              <a:gd name="connsiteX7" fmla="*/ 3156817 w 3156817"/>
              <a:gd name="connsiteY7" fmla="*/ 160043 h 960237"/>
              <a:gd name="connsiteX8" fmla="*/ 3156817 w 3156817"/>
              <a:gd name="connsiteY8" fmla="*/ 800194 h 960237"/>
              <a:gd name="connsiteX9" fmla="*/ 2996774 w 3156817"/>
              <a:gd name="connsiteY9" fmla="*/ 960237 h 960237"/>
              <a:gd name="connsiteX10" fmla="*/ 2372693 w 3156817"/>
              <a:gd name="connsiteY10" fmla="*/ 960237 h 960237"/>
              <a:gd name="connsiteX11" fmla="*/ 1748612 w 3156817"/>
              <a:gd name="connsiteY11" fmla="*/ 960237 h 960237"/>
              <a:gd name="connsiteX12" fmla="*/ 1238001 w 3156817"/>
              <a:gd name="connsiteY12" fmla="*/ 960237 h 960237"/>
              <a:gd name="connsiteX13" fmla="*/ 727389 w 3156817"/>
              <a:gd name="connsiteY13" fmla="*/ 960237 h 960237"/>
              <a:gd name="connsiteX14" fmla="*/ 160043 w 3156817"/>
              <a:gd name="connsiteY14" fmla="*/ 960237 h 960237"/>
              <a:gd name="connsiteX15" fmla="*/ 0 w 3156817"/>
              <a:gd name="connsiteY15" fmla="*/ 800194 h 960237"/>
              <a:gd name="connsiteX16" fmla="*/ 0 w 3156817"/>
              <a:gd name="connsiteY16" fmla="*/ 160043 h 960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156817" h="960237" extrusionOk="0">
                <a:moveTo>
                  <a:pt x="0" y="160043"/>
                </a:moveTo>
                <a:cubicBezTo>
                  <a:pt x="-5985" y="62687"/>
                  <a:pt x="74386" y="14316"/>
                  <a:pt x="160043" y="0"/>
                </a:cubicBezTo>
                <a:cubicBezTo>
                  <a:pt x="363725" y="-10253"/>
                  <a:pt x="481585" y="21230"/>
                  <a:pt x="784124" y="0"/>
                </a:cubicBezTo>
                <a:cubicBezTo>
                  <a:pt x="1086663" y="-21230"/>
                  <a:pt x="1212810" y="8776"/>
                  <a:pt x="1379837" y="0"/>
                </a:cubicBezTo>
                <a:cubicBezTo>
                  <a:pt x="1546864" y="-8776"/>
                  <a:pt x="1643779" y="-1945"/>
                  <a:pt x="1862082" y="0"/>
                </a:cubicBezTo>
                <a:cubicBezTo>
                  <a:pt x="2080385" y="1945"/>
                  <a:pt x="2234897" y="20308"/>
                  <a:pt x="2457795" y="0"/>
                </a:cubicBezTo>
                <a:cubicBezTo>
                  <a:pt x="2680693" y="-20308"/>
                  <a:pt x="2862286" y="3178"/>
                  <a:pt x="2996774" y="0"/>
                </a:cubicBezTo>
                <a:cubicBezTo>
                  <a:pt x="3087590" y="-665"/>
                  <a:pt x="3160668" y="58276"/>
                  <a:pt x="3156817" y="160043"/>
                </a:cubicBezTo>
                <a:cubicBezTo>
                  <a:pt x="3161671" y="478398"/>
                  <a:pt x="3155272" y="638532"/>
                  <a:pt x="3156817" y="800194"/>
                </a:cubicBezTo>
                <a:cubicBezTo>
                  <a:pt x="3141467" y="884045"/>
                  <a:pt x="3074016" y="974626"/>
                  <a:pt x="2996774" y="960237"/>
                </a:cubicBezTo>
                <a:cubicBezTo>
                  <a:pt x="2724505" y="976281"/>
                  <a:pt x="2627320" y="934165"/>
                  <a:pt x="2372693" y="960237"/>
                </a:cubicBezTo>
                <a:cubicBezTo>
                  <a:pt x="2118066" y="986309"/>
                  <a:pt x="1963505" y="983265"/>
                  <a:pt x="1748612" y="960237"/>
                </a:cubicBezTo>
                <a:cubicBezTo>
                  <a:pt x="1533719" y="937209"/>
                  <a:pt x="1344601" y="956779"/>
                  <a:pt x="1238001" y="960237"/>
                </a:cubicBezTo>
                <a:cubicBezTo>
                  <a:pt x="1131401" y="963695"/>
                  <a:pt x="881789" y="938295"/>
                  <a:pt x="727389" y="960237"/>
                </a:cubicBezTo>
                <a:cubicBezTo>
                  <a:pt x="572989" y="982179"/>
                  <a:pt x="426326" y="970358"/>
                  <a:pt x="160043" y="960237"/>
                </a:cubicBezTo>
                <a:cubicBezTo>
                  <a:pt x="70459" y="980750"/>
                  <a:pt x="-10500" y="906838"/>
                  <a:pt x="0" y="800194"/>
                </a:cubicBezTo>
                <a:cubicBezTo>
                  <a:pt x="17452" y="593457"/>
                  <a:pt x="-13689" y="410765"/>
                  <a:pt x="0" y="160043"/>
                </a:cubicBezTo>
                <a:close/>
              </a:path>
            </a:pathLst>
          </a:custGeom>
          <a:noFill/>
          <a:ln w="38100">
            <a:solidFill>
              <a:srgbClr val="FFFF00"/>
            </a:solidFill>
            <a:extLst>
              <a:ext uri="{C807C97D-BFC1-408E-A445-0C87EB9F89A2}">
                <ask:lineSketchStyleProps xmlns:ask="http://schemas.microsoft.com/office/drawing/2018/sketchyshapes" sd="2772510381">
                  <a:prstGeom prst="round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row: Down 11">
            <a:extLst>
              <a:ext uri="{FF2B5EF4-FFF2-40B4-BE49-F238E27FC236}">
                <a16:creationId xmlns:a16="http://schemas.microsoft.com/office/drawing/2014/main" id="{9D967067-C646-4455-B5BA-0EF8CACE615F}"/>
              </a:ext>
            </a:extLst>
          </p:cNvPr>
          <p:cNvSpPr/>
          <p:nvPr/>
        </p:nvSpPr>
        <p:spPr>
          <a:xfrm>
            <a:off x="6200078" y="792000"/>
            <a:ext cx="602166" cy="497271"/>
          </a:xfrm>
          <a:prstGeom prst="downArrow">
            <a:avLst/>
          </a:prstGeom>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Left Brace 12">
            <a:extLst>
              <a:ext uri="{FF2B5EF4-FFF2-40B4-BE49-F238E27FC236}">
                <a16:creationId xmlns:a16="http://schemas.microsoft.com/office/drawing/2014/main" id="{81D4CFD0-CB7B-40CD-91E8-EC277C41F443}"/>
              </a:ext>
            </a:extLst>
          </p:cNvPr>
          <p:cNvSpPr/>
          <p:nvPr/>
        </p:nvSpPr>
        <p:spPr>
          <a:xfrm>
            <a:off x="3597435" y="1289271"/>
            <a:ext cx="192955" cy="3566229"/>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Rectangle 13">
            <a:extLst>
              <a:ext uri="{FF2B5EF4-FFF2-40B4-BE49-F238E27FC236}">
                <a16:creationId xmlns:a16="http://schemas.microsoft.com/office/drawing/2014/main" id="{0095EF7B-31C7-432D-B774-D33DA5D76661}"/>
              </a:ext>
            </a:extLst>
          </p:cNvPr>
          <p:cNvSpPr/>
          <p:nvPr/>
        </p:nvSpPr>
        <p:spPr>
          <a:xfrm>
            <a:off x="3932664" y="713678"/>
            <a:ext cx="1479396" cy="3077736"/>
          </a:xfrm>
          <a:prstGeom prst="rect">
            <a:avLst/>
          </a:prstGeom>
          <a:noFill/>
          <a:ln w="38100">
            <a:solidFill>
              <a:schemeClr val="tx2">
                <a:lumMod val="60000"/>
                <a:lumOff val="4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547A8050-A33B-4FC2-A78A-AAB96AFF41AE}"/>
              </a:ext>
            </a:extLst>
          </p:cNvPr>
          <p:cNvSpPr/>
          <p:nvPr/>
        </p:nvSpPr>
        <p:spPr>
          <a:xfrm>
            <a:off x="6556915" y="2089386"/>
            <a:ext cx="602167" cy="1558027"/>
          </a:xfrm>
          <a:prstGeom prst="rect">
            <a:avLst/>
          </a:prstGeom>
          <a:noFill/>
          <a:ln w="38100">
            <a:solidFill>
              <a:schemeClr val="tx2">
                <a:lumMod val="60000"/>
                <a:lumOff val="4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F4F7DD48-D7D4-4B5D-8A7B-01221FD94442}"/>
              </a:ext>
            </a:extLst>
          </p:cNvPr>
          <p:cNvSpPr/>
          <p:nvPr/>
        </p:nvSpPr>
        <p:spPr>
          <a:xfrm>
            <a:off x="5470561" y="1977236"/>
            <a:ext cx="729517" cy="832871"/>
          </a:xfrm>
          <a:prstGeom prst="rect">
            <a:avLst/>
          </a:prstGeom>
          <a:noFill/>
          <a:ln w="38100">
            <a:solidFill>
              <a:schemeClr val="tx2">
                <a:lumMod val="60000"/>
                <a:lumOff val="4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6CBE8BEE-FCB3-4C04-810B-5DC9AABCA76F}"/>
              </a:ext>
            </a:extLst>
          </p:cNvPr>
          <p:cNvSpPr/>
          <p:nvPr/>
        </p:nvSpPr>
        <p:spPr>
          <a:xfrm>
            <a:off x="6258579" y="1969555"/>
            <a:ext cx="231431" cy="832871"/>
          </a:xfrm>
          <a:prstGeom prst="rect">
            <a:avLst/>
          </a:prstGeom>
          <a:noFill/>
          <a:ln w="38100">
            <a:solidFill>
              <a:schemeClr val="tx2">
                <a:lumMod val="60000"/>
                <a:lumOff val="4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87D18A07-9F06-4941-9C47-4BD9F63EBBFA}"/>
              </a:ext>
            </a:extLst>
          </p:cNvPr>
          <p:cNvSpPr/>
          <p:nvPr/>
        </p:nvSpPr>
        <p:spPr>
          <a:xfrm>
            <a:off x="3648862" y="3402857"/>
            <a:ext cx="208433" cy="2011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9" name="Oval 18">
            <a:extLst>
              <a:ext uri="{FF2B5EF4-FFF2-40B4-BE49-F238E27FC236}">
                <a16:creationId xmlns:a16="http://schemas.microsoft.com/office/drawing/2014/main" id="{87C87E65-F20D-4262-B2E7-AE51D7B1BC21}"/>
              </a:ext>
            </a:extLst>
          </p:cNvPr>
          <p:cNvSpPr/>
          <p:nvPr/>
        </p:nvSpPr>
        <p:spPr>
          <a:xfrm>
            <a:off x="6556915" y="713678"/>
            <a:ext cx="208433" cy="2011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20" name="Oval 19">
            <a:extLst>
              <a:ext uri="{FF2B5EF4-FFF2-40B4-BE49-F238E27FC236}">
                <a16:creationId xmlns:a16="http://schemas.microsoft.com/office/drawing/2014/main" id="{B18B805C-7082-422D-9915-CA66001EE696}"/>
              </a:ext>
            </a:extLst>
          </p:cNvPr>
          <p:cNvSpPr/>
          <p:nvPr/>
        </p:nvSpPr>
        <p:spPr>
          <a:xfrm>
            <a:off x="6385793" y="4170975"/>
            <a:ext cx="208433" cy="2011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21" name="Oval 20">
            <a:extLst>
              <a:ext uri="{FF2B5EF4-FFF2-40B4-BE49-F238E27FC236}">
                <a16:creationId xmlns:a16="http://schemas.microsoft.com/office/drawing/2014/main" id="{7A490F8F-C913-4485-8317-D0C61DA09F64}"/>
              </a:ext>
            </a:extLst>
          </p:cNvPr>
          <p:cNvSpPr/>
          <p:nvPr/>
        </p:nvSpPr>
        <p:spPr>
          <a:xfrm>
            <a:off x="3377381" y="2971828"/>
            <a:ext cx="208433" cy="2011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22" name="Oval 21">
            <a:extLst>
              <a:ext uri="{FF2B5EF4-FFF2-40B4-BE49-F238E27FC236}">
                <a16:creationId xmlns:a16="http://schemas.microsoft.com/office/drawing/2014/main" id="{1CA3C316-36FA-41D5-94B3-0F3673EEF1B4}"/>
              </a:ext>
            </a:extLst>
          </p:cNvPr>
          <p:cNvSpPr/>
          <p:nvPr/>
        </p:nvSpPr>
        <p:spPr>
          <a:xfrm>
            <a:off x="6738775" y="1584858"/>
            <a:ext cx="208433" cy="2011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25" name="Oval 24">
            <a:extLst>
              <a:ext uri="{FF2B5EF4-FFF2-40B4-BE49-F238E27FC236}">
                <a16:creationId xmlns:a16="http://schemas.microsoft.com/office/drawing/2014/main" id="{5C19646D-F0AD-469F-93E1-8713273CF2E9}"/>
              </a:ext>
            </a:extLst>
          </p:cNvPr>
          <p:cNvSpPr/>
          <p:nvPr/>
        </p:nvSpPr>
        <p:spPr>
          <a:xfrm>
            <a:off x="5276896" y="1080000"/>
            <a:ext cx="208433" cy="201113"/>
          </a:xfrm>
          <a:prstGeom prst="ellipse">
            <a:avLst/>
          </a:prstGeom>
          <a:solidFill>
            <a:srgbClr val="F0848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26" name="Oval 25">
            <a:extLst>
              <a:ext uri="{FF2B5EF4-FFF2-40B4-BE49-F238E27FC236}">
                <a16:creationId xmlns:a16="http://schemas.microsoft.com/office/drawing/2014/main" id="{0AFA6B49-F14C-46D6-AEB7-5E3C2E512411}"/>
              </a:ext>
            </a:extLst>
          </p:cNvPr>
          <p:cNvSpPr/>
          <p:nvPr/>
        </p:nvSpPr>
        <p:spPr>
          <a:xfrm>
            <a:off x="5661477" y="2696827"/>
            <a:ext cx="208433" cy="201113"/>
          </a:xfrm>
          <a:prstGeom prst="ellipse">
            <a:avLst/>
          </a:prstGeom>
          <a:solidFill>
            <a:srgbClr val="F0848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t>
            </a:r>
          </a:p>
        </p:txBody>
      </p:sp>
      <p:sp>
        <p:nvSpPr>
          <p:cNvPr id="27" name="Oval 26">
            <a:extLst>
              <a:ext uri="{FF2B5EF4-FFF2-40B4-BE49-F238E27FC236}">
                <a16:creationId xmlns:a16="http://schemas.microsoft.com/office/drawing/2014/main" id="{7A5C7CDF-9C95-43E7-B41A-9160ABD68791}"/>
              </a:ext>
            </a:extLst>
          </p:cNvPr>
          <p:cNvSpPr/>
          <p:nvPr/>
        </p:nvSpPr>
        <p:spPr>
          <a:xfrm>
            <a:off x="6286369" y="2051433"/>
            <a:ext cx="208433" cy="201113"/>
          </a:xfrm>
          <a:prstGeom prst="ellipse">
            <a:avLst/>
          </a:prstGeom>
          <a:solidFill>
            <a:srgbClr val="F0848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t>
            </a:r>
          </a:p>
        </p:txBody>
      </p:sp>
      <p:sp>
        <p:nvSpPr>
          <p:cNvPr id="28" name="Oval 27">
            <a:extLst>
              <a:ext uri="{FF2B5EF4-FFF2-40B4-BE49-F238E27FC236}">
                <a16:creationId xmlns:a16="http://schemas.microsoft.com/office/drawing/2014/main" id="{D2B294E9-F76C-4069-A48C-1160C61893CD}"/>
              </a:ext>
            </a:extLst>
          </p:cNvPr>
          <p:cNvSpPr/>
          <p:nvPr/>
        </p:nvSpPr>
        <p:spPr>
          <a:xfrm>
            <a:off x="7065734" y="2243785"/>
            <a:ext cx="208433" cy="201113"/>
          </a:xfrm>
          <a:prstGeom prst="ellipse">
            <a:avLst/>
          </a:prstGeom>
          <a:solidFill>
            <a:srgbClr val="F0848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
            </a:r>
          </a:p>
        </p:txBody>
      </p:sp>
      <p:sp>
        <p:nvSpPr>
          <p:cNvPr id="30" name="Rectangle: Rounded Corners 29">
            <a:extLst>
              <a:ext uri="{FF2B5EF4-FFF2-40B4-BE49-F238E27FC236}">
                <a16:creationId xmlns:a16="http://schemas.microsoft.com/office/drawing/2014/main" id="{BF89A6A4-47B5-4822-AFC4-DEC07889B5FC}"/>
              </a:ext>
            </a:extLst>
          </p:cNvPr>
          <p:cNvSpPr/>
          <p:nvPr/>
        </p:nvSpPr>
        <p:spPr>
          <a:xfrm>
            <a:off x="801495" y="833696"/>
            <a:ext cx="1740985" cy="1738054"/>
          </a:xfrm>
          <a:custGeom>
            <a:avLst/>
            <a:gdLst>
              <a:gd name="connsiteX0" fmla="*/ 0 w 1740985"/>
              <a:gd name="connsiteY0" fmla="*/ 289681 h 1738054"/>
              <a:gd name="connsiteX1" fmla="*/ 289681 w 1740985"/>
              <a:gd name="connsiteY1" fmla="*/ 0 h 1738054"/>
              <a:gd name="connsiteX2" fmla="*/ 893725 w 1740985"/>
              <a:gd name="connsiteY2" fmla="*/ 0 h 1738054"/>
              <a:gd name="connsiteX3" fmla="*/ 1451304 w 1740985"/>
              <a:gd name="connsiteY3" fmla="*/ 0 h 1738054"/>
              <a:gd name="connsiteX4" fmla="*/ 1740985 w 1740985"/>
              <a:gd name="connsiteY4" fmla="*/ 289681 h 1738054"/>
              <a:gd name="connsiteX5" fmla="*/ 1740985 w 1740985"/>
              <a:gd name="connsiteY5" fmla="*/ 880614 h 1738054"/>
              <a:gd name="connsiteX6" fmla="*/ 1740985 w 1740985"/>
              <a:gd name="connsiteY6" fmla="*/ 1448373 h 1738054"/>
              <a:gd name="connsiteX7" fmla="*/ 1451304 w 1740985"/>
              <a:gd name="connsiteY7" fmla="*/ 1738054 h 1738054"/>
              <a:gd name="connsiteX8" fmla="*/ 858876 w 1740985"/>
              <a:gd name="connsiteY8" fmla="*/ 1738054 h 1738054"/>
              <a:gd name="connsiteX9" fmla="*/ 289681 w 1740985"/>
              <a:gd name="connsiteY9" fmla="*/ 1738054 h 1738054"/>
              <a:gd name="connsiteX10" fmla="*/ 0 w 1740985"/>
              <a:gd name="connsiteY10" fmla="*/ 1448373 h 1738054"/>
              <a:gd name="connsiteX11" fmla="*/ 0 w 1740985"/>
              <a:gd name="connsiteY11" fmla="*/ 892201 h 1738054"/>
              <a:gd name="connsiteX12" fmla="*/ 0 w 1740985"/>
              <a:gd name="connsiteY12" fmla="*/ 289681 h 1738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40985" h="1738054" extrusionOk="0">
                <a:moveTo>
                  <a:pt x="0" y="289681"/>
                </a:moveTo>
                <a:cubicBezTo>
                  <a:pt x="-19080" y="101109"/>
                  <a:pt x="131020" y="6944"/>
                  <a:pt x="289681" y="0"/>
                </a:cubicBezTo>
                <a:cubicBezTo>
                  <a:pt x="514348" y="-1753"/>
                  <a:pt x="724702" y="19548"/>
                  <a:pt x="893725" y="0"/>
                </a:cubicBezTo>
                <a:cubicBezTo>
                  <a:pt x="1062748" y="-19548"/>
                  <a:pt x="1198382" y="-2778"/>
                  <a:pt x="1451304" y="0"/>
                </a:cubicBezTo>
                <a:cubicBezTo>
                  <a:pt x="1606808" y="4812"/>
                  <a:pt x="1749315" y="141714"/>
                  <a:pt x="1740985" y="289681"/>
                </a:cubicBezTo>
                <a:cubicBezTo>
                  <a:pt x="1716232" y="499634"/>
                  <a:pt x="1731799" y="745734"/>
                  <a:pt x="1740985" y="880614"/>
                </a:cubicBezTo>
                <a:cubicBezTo>
                  <a:pt x="1750171" y="1015494"/>
                  <a:pt x="1744657" y="1212192"/>
                  <a:pt x="1740985" y="1448373"/>
                </a:cubicBezTo>
                <a:cubicBezTo>
                  <a:pt x="1748141" y="1610711"/>
                  <a:pt x="1598568" y="1730215"/>
                  <a:pt x="1451304" y="1738054"/>
                </a:cubicBezTo>
                <a:cubicBezTo>
                  <a:pt x="1265014" y="1715620"/>
                  <a:pt x="1095865" y="1749184"/>
                  <a:pt x="858876" y="1738054"/>
                </a:cubicBezTo>
                <a:cubicBezTo>
                  <a:pt x="621887" y="1726924"/>
                  <a:pt x="485572" y="1735007"/>
                  <a:pt x="289681" y="1738054"/>
                </a:cubicBezTo>
                <a:cubicBezTo>
                  <a:pt x="103584" y="1760810"/>
                  <a:pt x="-30330" y="1591838"/>
                  <a:pt x="0" y="1448373"/>
                </a:cubicBezTo>
                <a:cubicBezTo>
                  <a:pt x="277" y="1255235"/>
                  <a:pt x="-4982" y="1159607"/>
                  <a:pt x="0" y="892201"/>
                </a:cubicBezTo>
                <a:cubicBezTo>
                  <a:pt x="4982" y="624795"/>
                  <a:pt x="-10981" y="565986"/>
                  <a:pt x="0" y="289681"/>
                </a:cubicBezTo>
                <a:close/>
              </a:path>
            </a:pathLst>
          </a:custGeom>
          <a:noFill/>
          <a:ln w="38100">
            <a:solidFill>
              <a:srgbClr val="FFFF00"/>
            </a:solidFill>
            <a:extLst>
              <a:ext uri="{C807C97D-BFC1-408E-A445-0C87EB9F89A2}">
                <ask:lineSketchStyleProps xmlns:ask="http://schemas.microsoft.com/office/drawing/2018/sketchyshapes" sd="2772510381">
                  <a:prstGeom prst="round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5EB4FD26-2235-496C-B6CF-78C049D142CB}"/>
              </a:ext>
            </a:extLst>
          </p:cNvPr>
          <p:cNvSpPr/>
          <p:nvPr/>
        </p:nvSpPr>
        <p:spPr>
          <a:xfrm>
            <a:off x="805913" y="2592959"/>
            <a:ext cx="2155943" cy="1372372"/>
          </a:xfrm>
          <a:prstGeom prst="rect">
            <a:avLst/>
          </a:prstGeom>
          <a:noFill/>
          <a:ln w="38100">
            <a:solidFill>
              <a:schemeClr val="tx2">
                <a:lumMod val="60000"/>
                <a:lumOff val="4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10564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6" end="6"/>
                                            </p:txEl>
                                          </p:spTgt>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
                                            <p:txEl>
                                              <p:pRg st="8" end="8"/>
                                            </p:txEl>
                                          </p:spTgt>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
                                            <p:txEl>
                                              <p:pRg st="9" end="9"/>
                                            </p:txEl>
                                          </p:spTgt>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31"/>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4"/>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6"/>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7"/>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5"/>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25"/>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26"/>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28"/>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8" grpId="0" animBg="1"/>
      <p:bldP spid="9" grpId="0" animBg="1"/>
      <p:bldP spid="10" grpId="0" animBg="1"/>
      <p:bldP spid="12" grpId="0" animBg="1"/>
      <p:bldP spid="14" grpId="0" animBg="1"/>
      <p:bldP spid="15" grpId="0" animBg="1"/>
      <p:bldP spid="16" grpId="0" animBg="1"/>
      <p:bldP spid="17" grpId="0" animBg="1"/>
      <p:bldP spid="18" grpId="0" animBg="1"/>
      <p:bldP spid="19" grpId="0" animBg="1"/>
      <p:bldP spid="20" grpId="0" animBg="1"/>
      <p:bldP spid="21" grpId="0" animBg="1"/>
      <p:bldP spid="22" grpId="0" animBg="1"/>
      <p:bldP spid="25" grpId="0" animBg="1"/>
      <p:bldP spid="26" grpId="0" animBg="1"/>
      <p:bldP spid="27" grpId="0" animBg="1"/>
      <p:bldP spid="28" grpId="0" animBg="1"/>
      <p:bldP spid="30" grpId="0" animBg="1"/>
      <p:bldP spid="31"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FF2ABF-5289-4F7A-A254-7AEA6A35C5E7}"/>
              </a:ext>
            </a:extLst>
          </p:cNvPr>
          <p:cNvSpPr>
            <a:spLocks noGrp="1"/>
          </p:cNvSpPr>
          <p:nvPr>
            <p:ph type="title"/>
          </p:nvPr>
        </p:nvSpPr>
        <p:spPr/>
        <p:txBody>
          <a:bodyPr/>
          <a:lstStyle/>
          <a:p>
            <a:r>
              <a:rPr lang="en-US" dirty="0"/>
              <a:t>Coffee Machine Platform &amp; App Services</a:t>
            </a:r>
            <a:br>
              <a:rPr lang="en-US" dirty="0"/>
            </a:br>
            <a:r>
              <a:rPr lang="en-US" dirty="0"/>
              <a:t>Proper Architecture Visualization</a:t>
            </a:r>
          </a:p>
        </p:txBody>
      </p:sp>
      <p:sp>
        <p:nvSpPr>
          <p:cNvPr id="4" name="Footer Placeholder 3">
            <a:extLst>
              <a:ext uri="{FF2B5EF4-FFF2-40B4-BE49-F238E27FC236}">
                <a16:creationId xmlns:a16="http://schemas.microsoft.com/office/drawing/2014/main" id="{4871195E-0887-4D4F-B320-95152536E197}"/>
              </a:ext>
            </a:extLst>
          </p:cNvPr>
          <p:cNvSpPr>
            <a:spLocks noGrp="1"/>
          </p:cNvSpPr>
          <p:nvPr>
            <p:ph type="ftr" sz="quarter" idx="11"/>
          </p:nvPr>
        </p:nvSpPr>
        <p:spPr/>
        <p:txBody>
          <a:bodyPr/>
          <a:lstStyle/>
          <a:p>
            <a:r>
              <a:rPr lang="en-US"/>
              <a:t>Who Wants to Become an IT Architect? - DigitalXChange 2022</a:t>
            </a:r>
            <a:endParaRPr lang="nl-NL"/>
          </a:p>
        </p:txBody>
      </p:sp>
      <p:sp>
        <p:nvSpPr>
          <p:cNvPr id="6" name="Rectangle: Rounded Corners 5">
            <a:extLst>
              <a:ext uri="{FF2B5EF4-FFF2-40B4-BE49-F238E27FC236}">
                <a16:creationId xmlns:a16="http://schemas.microsoft.com/office/drawing/2014/main" id="{D38D9C7F-982C-43DE-814C-D53EAD6C1FDA}"/>
              </a:ext>
            </a:extLst>
          </p:cNvPr>
          <p:cNvSpPr/>
          <p:nvPr/>
        </p:nvSpPr>
        <p:spPr>
          <a:xfrm>
            <a:off x="2083776" y="971551"/>
            <a:ext cx="5814137" cy="7422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UI</a:t>
            </a:r>
          </a:p>
          <a:p>
            <a:pPr algn="ctr"/>
            <a:endParaRPr lang="en-US" dirty="0"/>
          </a:p>
          <a:p>
            <a:pPr algn="ctr"/>
            <a:endParaRPr lang="en-US" dirty="0"/>
          </a:p>
        </p:txBody>
      </p:sp>
      <p:sp>
        <p:nvSpPr>
          <p:cNvPr id="7" name="Rectangle: Rounded Corners 6">
            <a:extLst>
              <a:ext uri="{FF2B5EF4-FFF2-40B4-BE49-F238E27FC236}">
                <a16:creationId xmlns:a16="http://schemas.microsoft.com/office/drawing/2014/main" id="{BADF2727-EEA5-4FD8-A095-B7A3DB0DF083}"/>
              </a:ext>
            </a:extLst>
          </p:cNvPr>
          <p:cNvSpPr/>
          <p:nvPr/>
        </p:nvSpPr>
        <p:spPr>
          <a:xfrm>
            <a:off x="2083777" y="4171949"/>
            <a:ext cx="4229100" cy="65250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Rack</a:t>
            </a:r>
          </a:p>
        </p:txBody>
      </p:sp>
      <p:sp>
        <p:nvSpPr>
          <p:cNvPr id="8" name="Rectangle: Rounded Corners 7">
            <a:extLst>
              <a:ext uri="{FF2B5EF4-FFF2-40B4-BE49-F238E27FC236}">
                <a16:creationId xmlns:a16="http://schemas.microsoft.com/office/drawing/2014/main" id="{82136C01-59C9-4D2B-97BB-05F29AC07E63}"/>
              </a:ext>
            </a:extLst>
          </p:cNvPr>
          <p:cNvSpPr/>
          <p:nvPr/>
        </p:nvSpPr>
        <p:spPr>
          <a:xfrm>
            <a:off x="2075331" y="3429674"/>
            <a:ext cx="4229100" cy="6525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a:p>
            <a:pPr algn="ctr"/>
            <a:r>
              <a:rPr lang="en-US" dirty="0"/>
              <a:t>Platform</a:t>
            </a:r>
          </a:p>
        </p:txBody>
      </p:sp>
      <p:cxnSp>
        <p:nvCxnSpPr>
          <p:cNvPr id="10" name="Connector: Elbow 9">
            <a:extLst>
              <a:ext uri="{FF2B5EF4-FFF2-40B4-BE49-F238E27FC236}">
                <a16:creationId xmlns:a16="http://schemas.microsoft.com/office/drawing/2014/main" id="{E2B86CEA-AA54-4C5C-98BE-4A88A7171D60}"/>
              </a:ext>
            </a:extLst>
          </p:cNvPr>
          <p:cNvCxnSpPr>
            <a:cxnSpLocks/>
            <a:stCxn id="16" idx="1"/>
          </p:cNvCxnSpPr>
          <p:nvPr/>
        </p:nvCxnSpPr>
        <p:spPr>
          <a:xfrm rot="10800000" flipV="1">
            <a:off x="580638" y="3614948"/>
            <a:ext cx="1819696" cy="336024"/>
          </a:xfrm>
          <a:prstGeom prst="bentConnector3">
            <a:avLst/>
          </a:prstGeom>
          <a:ln w="57150">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9ED54C1B-8CE8-4D32-A8A0-E2F49EE00503}"/>
              </a:ext>
            </a:extLst>
          </p:cNvPr>
          <p:cNvSpPr txBox="1"/>
          <p:nvPr/>
        </p:nvSpPr>
        <p:spPr>
          <a:xfrm>
            <a:off x="965693" y="3726994"/>
            <a:ext cx="455253" cy="200055"/>
          </a:xfrm>
          <a:prstGeom prst="rect">
            <a:avLst/>
          </a:prstGeom>
          <a:noFill/>
        </p:spPr>
        <p:txBody>
          <a:bodyPr wrap="none" lIns="0" tIns="0" rIns="0" bIns="0" rtlCol="0">
            <a:spAutoFit/>
          </a:bodyPr>
          <a:lstStyle/>
          <a:p>
            <a:r>
              <a:rPr lang="en-US" sz="1300" dirty="0"/>
              <a:t>power</a:t>
            </a:r>
          </a:p>
        </p:txBody>
      </p:sp>
      <p:sp>
        <p:nvSpPr>
          <p:cNvPr id="12" name="Arrow: Right 11">
            <a:extLst>
              <a:ext uri="{FF2B5EF4-FFF2-40B4-BE49-F238E27FC236}">
                <a16:creationId xmlns:a16="http://schemas.microsoft.com/office/drawing/2014/main" id="{B583D77C-3D7B-4858-BAD0-E2CCADD74C48}"/>
              </a:ext>
            </a:extLst>
          </p:cNvPr>
          <p:cNvSpPr/>
          <p:nvPr/>
        </p:nvSpPr>
        <p:spPr>
          <a:xfrm flipH="1">
            <a:off x="6098666" y="3557927"/>
            <a:ext cx="992519" cy="430264"/>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6EF5E0A4-DBC5-4150-8243-A1D8A1B72937}"/>
              </a:ext>
            </a:extLst>
          </p:cNvPr>
          <p:cNvSpPr txBox="1"/>
          <p:nvPr/>
        </p:nvSpPr>
        <p:spPr>
          <a:xfrm>
            <a:off x="6441749" y="3471372"/>
            <a:ext cx="408766" cy="200055"/>
          </a:xfrm>
          <a:prstGeom prst="rect">
            <a:avLst/>
          </a:prstGeom>
          <a:noFill/>
        </p:spPr>
        <p:txBody>
          <a:bodyPr wrap="none" lIns="0" tIns="0" rIns="0" bIns="0" rtlCol="0">
            <a:spAutoFit/>
          </a:bodyPr>
          <a:lstStyle/>
          <a:p>
            <a:r>
              <a:rPr lang="en-US" sz="1300" dirty="0"/>
              <a:t>water</a:t>
            </a:r>
          </a:p>
        </p:txBody>
      </p:sp>
      <p:sp>
        <p:nvSpPr>
          <p:cNvPr id="14" name="Rectangle: Rounded Corners 13">
            <a:extLst>
              <a:ext uri="{FF2B5EF4-FFF2-40B4-BE49-F238E27FC236}">
                <a16:creationId xmlns:a16="http://schemas.microsoft.com/office/drawing/2014/main" id="{5010DE62-67E7-46D2-9350-75EF18DA1CE1}"/>
              </a:ext>
            </a:extLst>
          </p:cNvPr>
          <p:cNvSpPr/>
          <p:nvPr/>
        </p:nvSpPr>
        <p:spPr>
          <a:xfrm>
            <a:off x="5131512" y="3314699"/>
            <a:ext cx="967154" cy="6525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water</a:t>
            </a:r>
          </a:p>
          <a:p>
            <a:pPr algn="ctr"/>
            <a:endParaRPr lang="en-US" dirty="0"/>
          </a:p>
          <a:p>
            <a:pPr algn="ctr"/>
            <a:endParaRPr lang="en-US" dirty="0"/>
          </a:p>
        </p:txBody>
      </p:sp>
      <p:sp>
        <p:nvSpPr>
          <p:cNvPr id="15" name="Rectangle: Rounded Corners 14">
            <a:extLst>
              <a:ext uri="{FF2B5EF4-FFF2-40B4-BE49-F238E27FC236}">
                <a16:creationId xmlns:a16="http://schemas.microsoft.com/office/drawing/2014/main" id="{DF583F4F-4E56-4946-8084-750A463D0805}"/>
              </a:ext>
            </a:extLst>
          </p:cNvPr>
          <p:cNvSpPr/>
          <p:nvPr/>
        </p:nvSpPr>
        <p:spPr>
          <a:xfrm>
            <a:off x="3763768" y="3314700"/>
            <a:ext cx="967154" cy="34746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waste</a:t>
            </a:r>
          </a:p>
        </p:txBody>
      </p:sp>
      <p:sp>
        <p:nvSpPr>
          <p:cNvPr id="16" name="Rectangle: Rounded Corners 15">
            <a:extLst>
              <a:ext uri="{FF2B5EF4-FFF2-40B4-BE49-F238E27FC236}">
                <a16:creationId xmlns:a16="http://schemas.microsoft.com/office/drawing/2014/main" id="{12582ED2-BE69-45F5-BE00-5CDE4C2E4F42}"/>
              </a:ext>
            </a:extLst>
          </p:cNvPr>
          <p:cNvSpPr/>
          <p:nvPr/>
        </p:nvSpPr>
        <p:spPr>
          <a:xfrm>
            <a:off x="2400334" y="3314701"/>
            <a:ext cx="967154" cy="60049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power</a:t>
            </a:r>
          </a:p>
          <a:p>
            <a:pPr algn="ctr"/>
            <a:endParaRPr lang="en-US" dirty="0"/>
          </a:p>
          <a:p>
            <a:pPr algn="ctr"/>
            <a:endParaRPr lang="en-US" dirty="0"/>
          </a:p>
        </p:txBody>
      </p:sp>
      <p:sp>
        <p:nvSpPr>
          <p:cNvPr id="17" name="Rectangle: Rounded Corners 16">
            <a:extLst>
              <a:ext uri="{FF2B5EF4-FFF2-40B4-BE49-F238E27FC236}">
                <a16:creationId xmlns:a16="http://schemas.microsoft.com/office/drawing/2014/main" id="{BEB6FD66-8EAC-46EA-AADE-4EF5C1D28B3B}"/>
              </a:ext>
            </a:extLst>
          </p:cNvPr>
          <p:cNvSpPr/>
          <p:nvPr/>
        </p:nvSpPr>
        <p:spPr>
          <a:xfrm>
            <a:off x="2119921" y="2031023"/>
            <a:ext cx="1265117" cy="1002323"/>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Grind Beans</a:t>
            </a:r>
          </a:p>
          <a:p>
            <a:pPr algn="ctr"/>
            <a:endParaRPr lang="en-US" dirty="0"/>
          </a:p>
          <a:p>
            <a:pPr algn="ctr"/>
            <a:endParaRPr lang="en-US" dirty="0"/>
          </a:p>
          <a:p>
            <a:pPr algn="ctr"/>
            <a:endParaRPr lang="en-US" dirty="0"/>
          </a:p>
        </p:txBody>
      </p:sp>
      <p:sp>
        <p:nvSpPr>
          <p:cNvPr id="18" name="Rectangle: Rounded Corners 17">
            <a:extLst>
              <a:ext uri="{FF2B5EF4-FFF2-40B4-BE49-F238E27FC236}">
                <a16:creationId xmlns:a16="http://schemas.microsoft.com/office/drawing/2014/main" id="{13894BD8-AD4B-4B9B-8437-7AB882C4B756}"/>
              </a:ext>
            </a:extLst>
          </p:cNvPr>
          <p:cNvSpPr/>
          <p:nvPr/>
        </p:nvSpPr>
        <p:spPr>
          <a:xfrm>
            <a:off x="3632318" y="2046664"/>
            <a:ext cx="1265117" cy="100232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Brew Coffee</a:t>
            </a:r>
          </a:p>
          <a:p>
            <a:pPr algn="ctr"/>
            <a:endParaRPr lang="en-US" dirty="0"/>
          </a:p>
          <a:p>
            <a:pPr algn="ctr"/>
            <a:endParaRPr lang="en-US" dirty="0"/>
          </a:p>
          <a:p>
            <a:pPr algn="ctr"/>
            <a:endParaRPr lang="en-US" dirty="0"/>
          </a:p>
        </p:txBody>
      </p:sp>
      <p:sp>
        <p:nvSpPr>
          <p:cNvPr id="19" name="Rectangle: Rounded Corners 18">
            <a:extLst>
              <a:ext uri="{FF2B5EF4-FFF2-40B4-BE49-F238E27FC236}">
                <a16:creationId xmlns:a16="http://schemas.microsoft.com/office/drawing/2014/main" id="{6E18A715-EDFF-4ACF-A645-6FC0722D36F2}"/>
              </a:ext>
            </a:extLst>
          </p:cNvPr>
          <p:cNvSpPr/>
          <p:nvPr/>
        </p:nvSpPr>
        <p:spPr>
          <a:xfrm>
            <a:off x="5120400" y="2033041"/>
            <a:ext cx="1265117" cy="100232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Heat Water</a:t>
            </a:r>
          </a:p>
        </p:txBody>
      </p:sp>
      <p:sp>
        <p:nvSpPr>
          <p:cNvPr id="20" name="Rectangle: Rounded Corners 19">
            <a:extLst>
              <a:ext uri="{FF2B5EF4-FFF2-40B4-BE49-F238E27FC236}">
                <a16:creationId xmlns:a16="http://schemas.microsoft.com/office/drawing/2014/main" id="{212B2895-BC74-445C-A7CF-DEB3F5835250}"/>
              </a:ext>
            </a:extLst>
          </p:cNvPr>
          <p:cNvSpPr/>
          <p:nvPr/>
        </p:nvSpPr>
        <p:spPr>
          <a:xfrm>
            <a:off x="6632797" y="2033041"/>
            <a:ext cx="1265117" cy="100232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Generate Steam</a:t>
            </a:r>
          </a:p>
        </p:txBody>
      </p:sp>
      <p:sp>
        <p:nvSpPr>
          <p:cNvPr id="21" name="Cylinder 20">
            <a:extLst>
              <a:ext uri="{FF2B5EF4-FFF2-40B4-BE49-F238E27FC236}">
                <a16:creationId xmlns:a16="http://schemas.microsoft.com/office/drawing/2014/main" id="{807FF559-BDCA-4906-969E-A7207587E7E2}"/>
              </a:ext>
            </a:extLst>
          </p:cNvPr>
          <p:cNvSpPr/>
          <p:nvPr/>
        </p:nvSpPr>
        <p:spPr>
          <a:xfrm>
            <a:off x="5380661" y="3607531"/>
            <a:ext cx="665020" cy="288812"/>
          </a:xfrm>
          <a:prstGeom prst="can">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Cylinder 23">
            <a:extLst>
              <a:ext uri="{FF2B5EF4-FFF2-40B4-BE49-F238E27FC236}">
                <a16:creationId xmlns:a16="http://schemas.microsoft.com/office/drawing/2014/main" id="{73BBFDCD-66AD-453C-939C-B2727765792C}"/>
              </a:ext>
            </a:extLst>
          </p:cNvPr>
          <p:cNvSpPr/>
          <p:nvPr/>
        </p:nvSpPr>
        <p:spPr>
          <a:xfrm>
            <a:off x="2249999" y="2444262"/>
            <a:ext cx="665020" cy="502166"/>
          </a:xfrm>
          <a:prstGeom prst="can">
            <a:avLst/>
          </a:prstGeom>
          <a:solidFill>
            <a:schemeClr val="accent3">
              <a:lumMod val="5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Arrow: Right 24">
            <a:extLst>
              <a:ext uri="{FF2B5EF4-FFF2-40B4-BE49-F238E27FC236}">
                <a16:creationId xmlns:a16="http://schemas.microsoft.com/office/drawing/2014/main" id="{4BD606FD-CF96-4B8D-9D5A-C5C6E9E0E1D5}"/>
              </a:ext>
            </a:extLst>
          </p:cNvPr>
          <p:cNvSpPr/>
          <p:nvPr/>
        </p:nvSpPr>
        <p:spPr>
          <a:xfrm>
            <a:off x="1290495" y="2547826"/>
            <a:ext cx="836244" cy="310023"/>
          </a:xfrm>
          <a:prstGeom prst="rightArrow">
            <a:avLst/>
          </a:prstGeom>
          <a:solidFill>
            <a:srgbClr val="7F66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Rounded Corners 25">
            <a:extLst>
              <a:ext uri="{FF2B5EF4-FFF2-40B4-BE49-F238E27FC236}">
                <a16:creationId xmlns:a16="http://schemas.microsoft.com/office/drawing/2014/main" id="{2C10B849-2D82-47BD-B7C0-493380024FC3}"/>
              </a:ext>
            </a:extLst>
          </p:cNvPr>
          <p:cNvSpPr/>
          <p:nvPr/>
        </p:nvSpPr>
        <p:spPr>
          <a:xfrm>
            <a:off x="2249999" y="1292469"/>
            <a:ext cx="783347" cy="282632"/>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dirty="0"/>
          </a:p>
        </p:txBody>
      </p:sp>
      <p:cxnSp>
        <p:nvCxnSpPr>
          <p:cNvPr id="30" name="Connector: Elbow 29">
            <a:extLst>
              <a:ext uri="{FF2B5EF4-FFF2-40B4-BE49-F238E27FC236}">
                <a16:creationId xmlns:a16="http://schemas.microsoft.com/office/drawing/2014/main" id="{67B1E8EF-FE1B-4C14-8F08-C831F0EE2DB8}"/>
              </a:ext>
            </a:extLst>
          </p:cNvPr>
          <p:cNvCxnSpPr>
            <a:cxnSpLocks/>
            <a:stCxn id="26" idx="2"/>
            <a:endCxn id="17" idx="0"/>
          </p:cNvCxnSpPr>
          <p:nvPr/>
        </p:nvCxnSpPr>
        <p:spPr>
          <a:xfrm rot="16200000" flipH="1">
            <a:off x="2469115" y="1747658"/>
            <a:ext cx="455922" cy="110807"/>
          </a:xfrm>
          <a:prstGeom prst="bentConnector3">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32" name="Connector: Elbow 31">
            <a:extLst>
              <a:ext uri="{FF2B5EF4-FFF2-40B4-BE49-F238E27FC236}">
                <a16:creationId xmlns:a16="http://schemas.microsoft.com/office/drawing/2014/main" id="{1FA3822B-8CC1-474F-A293-59456CF61DCB}"/>
              </a:ext>
            </a:extLst>
          </p:cNvPr>
          <p:cNvCxnSpPr>
            <a:cxnSpLocks/>
            <a:stCxn id="17" idx="2"/>
            <a:endCxn id="16" idx="0"/>
          </p:cNvCxnSpPr>
          <p:nvPr/>
        </p:nvCxnSpPr>
        <p:spPr>
          <a:xfrm rot="16200000" flipH="1">
            <a:off x="2677518" y="3108307"/>
            <a:ext cx="281355" cy="13143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Connector: Elbow 33">
            <a:extLst>
              <a:ext uri="{FF2B5EF4-FFF2-40B4-BE49-F238E27FC236}">
                <a16:creationId xmlns:a16="http://schemas.microsoft.com/office/drawing/2014/main" id="{7DE03C78-A5B3-433A-A59C-3F21D313B40B}"/>
              </a:ext>
            </a:extLst>
          </p:cNvPr>
          <p:cNvCxnSpPr>
            <a:cxnSpLocks/>
          </p:cNvCxnSpPr>
          <p:nvPr/>
        </p:nvCxnSpPr>
        <p:spPr>
          <a:xfrm rot="5400000">
            <a:off x="5860880" y="3106096"/>
            <a:ext cx="279335" cy="137870"/>
          </a:xfrm>
          <a:prstGeom prst="bentConnector3">
            <a:avLst>
              <a:gd name="adj1" fmla="val 27966"/>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Connector: Elbow 35">
            <a:extLst>
              <a:ext uri="{FF2B5EF4-FFF2-40B4-BE49-F238E27FC236}">
                <a16:creationId xmlns:a16="http://schemas.microsoft.com/office/drawing/2014/main" id="{C7316284-CF57-428A-8BB4-952C9F5B386F}"/>
              </a:ext>
            </a:extLst>
          </p:cNvPr>
          <p:cNvCxnSpPr>
            <a:stCxn id="18" idx="3"/>
            <a:endCxn id="19" idx="1"/>
          </p:cNvCxnSpPr>
          <p:nvPr/>
        </p:nvCxnSpPr>
        <p:spPr>
          <a:xfrm flipV="1">
            <a:off x="4897435" y="2534203"/>
            <a:ext cx="222965" cy="1362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Connector: Elbow 38">
            <a:extLst>
              <a:ext uri="{FF2B5EF4-FFF2-40B4-BE49-F238E27FC236}">
                <a16:creationId xmlns:a16="http://schemas.microsoft.com/office/drawing/2014/main" id="{855A30B6-354D-425F-A9F1-99B42AB67CBF}"/>
              </a:ext>
            </a:extLst>
          </p:cNvPr>
          <p:cNvCxnSpPr>
            <a:stCxn id="20" idx="1"/>
          </p:cNvCxnSpPr>
          <p:nvPr/>
        </p:nvCxnSpPr>
        <p:spPr>
          <a:xfrm rot="10800000">
            <a:off x="6345947" y="2432083"/>
            <a:ext cx="286851" cy="10212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49" name="Rectangle: Rounded Corners 48">
            <a:extLst>
              <a:ext uri="{FF2B5EF4-FFF2-40B4-BE49-F238E27FC236}">
                <a16:creationId xmlns:a16="http://schemas.microsoft.com/office/drawing/2014/main" id="{83CF0F15-CDFB-4888-A6D5-76BD5E012BC8}"/>
              </a:ext>
            </a:extLst>
          </p:cNvPr>
          <p:cNvSpPr/>
          <p:nvPr/>
        </p:nvSpPr>
        <p:spPr>
          <a:xfrm>
            <a:off x="3855671" y="1292469"/>
            <a:ext cx="783347" cy="282632"/>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dirty="0"/>
          </a:p>
        </p:txBody>
      </p:sp>
      <p:cxnSp>
        <p:nvCxnSpPr>
          <p:cNvPr id="51" name="Connector: Elbow 50">
            <a:extLst>
              <a:ext uri="{FF2B5EF4-FFF2-40B4-BE49-F238E27FC236}">
                <a16:creationId xmlns:a16="http://schemas.microsoft.com/office/drawing/2014/main" id="{2BAAC633-51FC-4033-9F0E-05F373E3A3AC}"/>
              </a:ext>
            </a:extLst>
          </p:cNvPr>
          <p:cNvCxnSpPr>
            <a:cxnSpLocks/>
            <a:stCxn id="49" idx="2"/>
            <a:endCxn id="18" idx="0"/>
          </p:cNvCxnSpPr>
          <p:nvPr/>
        </p:nvCxnSpPr>
        <p:spPr>
          <a:xfrm rot="16200000" flipH="1">
            <a:off x="4020330" y="1802116"/>
            <a:ext cx="471563" cy="17532"/>
          </a:xfrm>
          <a:prstGeom prst="bentConnector3">
            <a:avLst/>
          </a:prstGeom>
          <a:ln>
            <a:tailEnd type="triangle"/>
          </a:ln>
        </p:spPr>
        <p:style>
          <a:lnRef idx="1">
            <a:schemeClr val="accent2"/>
          </a:lnRef>
          <a:fillRef idx="0">
            <a:schemeClr val="accent2"/>
          </a:fillRef>
          <a:effectRef idx="0">
            <a:schemeClr val="accent2"/>
          </a:effectRef>
          <a:fontRef idx="minor">
            <a:schemeClr val="tx1"/>
          </a:fontRef>
        </p:style>
      </p:cxnSp>
      <p:sp>
        <p:nvSpPr>
          <p:cNvPr id="53" name="Rectangle: Rounded Corners 52">
            <a:extLst>
              <a:ext uri="{FF2B5EF4-FFF2-40B4-BE49-F238E27FC236}">
                <a16:creationId xmlns:a16="http://schemas.microsoft.com/office/drawing/2014/main" id="{B239AAE9-7AF4-4BFC-AC68-86A74C8B9FC9}"/>
              </a:ext>
            </a:extLst>
          </p:cNvPr>
          <p:cNvSpPr/>
          <p:nvPr/>
        </p:nvSpPr>
        <p:spPr>
          <a:xfrm>
            <a:off x="5292350" y="1303553"/>
            <a:ext cx="783347" cy="282632"/>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dirty="0"/>
          </a:p>
        </p:txBody>
      </p:sp>
      <p:cxnSp>
        <p:nvCxnSpPr>
          <p:cNvPr id="55" name="Connector: Elbow 54">
            <a:extLst>
              <a:ext uri="{FF2B5EF4-FFF2-40B4-BE49-F238E27FC236}">
                <a16:creationId xmlns:a16="http://schemas.microsoft.com/office/drawing/2014/main" id="{B1E1B344-7175-4F25-A901-B82A118CD3EA}"/>
              </a:ext>
            </a:extLst>
          </p:cNvPr>
          <p:cNvCxnSpPr>
            <a:stCxn id="53" idx="2"/>
            <a:endCxn id="19" idx="0"/>
          </p:cNvCxnSpPr>
          <p:nvPr/>
        </p:nvCxnSpPr>
        <p:spPr>
          <a:xfrm rot="16200000" flipH="1">
            <a:off x="5495063" y="1775145"/>
            <a:ext cx="446856" cy="68935"/>
          </a:xfrm>
          <a:prstGeom prst="bentConnector3">
            <a:avLst/>
          </a:prstGeom>
          <a:ln>
            <a:tailEnd type="triangle"/>
          </a:ln>
        </p:spPr>
        <p:style>
          <a:lnRef idx="1">
            <a:schemeClr val="dk1"/>
          </a:lnRef>
          <a:fillRef idx="0">
            <a:schemeClr val="dk1"/>
          </a:fillRef>
          <a:effectRef idx="0">
            <a:schemeClr val="dk1"/>
          </a:effectRef>
          <a:fontRef idx="minor">
            <a:schemeClr val="tx1"/>
          </a:fontRef>
        </p:style>
      </p:cxnSp>
      <p:sp>
        <p:nvSpPr>
          <p:cNvPr id="56" name="Rectangle: Rounded Corners 55">
            <a:extLst>
              <a:ext uri="{FF2B5EF4-FFF2-40B4-BE49-F238E27FC236}">
                <a16:creationId xmlns:a16="http://schemas.microsoft.com/office/drawing/2014/main" id="{4150AFED-DF6D-405D-891F-963710648C5D}"/>
              </a:ext>
            </a:extLst>
          </p:cNvPr>
          <p:cNvSpPr/>
          <p:nvPr/>
        </p:nvSpPr>
        <p:spPr>
          <a:xfrm>
            <a:off x="6846533" y="1308978"/>
            <a:ext cx="783347" cy="282632"/>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dirty="0"/>
          </a:p>
        </p:txBody>
      </p:sp>
      <p:cxnSp>
        <p:nvCxnSpPr>
          <p:cNvPr id="57" name="Connector: Elbow 56">
            <a:extLst>
              <a:ext uri="{FF2B5EF4-FFF2-40B4-BE49-F238E27FC236}">
                <a16:creationId xmlns:a16="http://schemas.microsoft.com/office/drawing/2014/main" id="{4F94A2B6-5F88-4931-893F-05BEF152C822}"/>
              </a:ext>
            </a:extLst>
          </p:cNvPr>
          <p:cNvCxnSpPr>
            <a:stCxn id="56" idx="2"/>
          </p:cNvCxnSpPr>
          <p:nvPr/>
        </p:nvCxnSpPr>
        <p:spPr>
          <a:xfrm rot="16200000" flipH="1">
            <a:off x="7049246" y="1780570"/>
            <a:ext cx="446856" cy="68935"/>
          </a:xfrm>
          <a:prstGeom prst="bentConnector3">
            <a:avLst/>
          </a:prstGeom>
          <a:ln>
            <a:tailEnd type="triangle"/>
          </a:ln>
        </p:spPr>
        <p:style>
          <a:lnRef idx="1">
            <a:schemeClr val="dk1"/>
          </a:lnRef>
          <a:fillRef idx="0">
            <a:schemeClr val="dk1"/>
          </a:fillRef>
          <a:effectRef idx="0">
            <a:schemeClr val="dk1"/>
          </a:effectRef>
          <a:fontRef idx="minor">
            <a:schemeClr val="tx1"/>
          </a:fontRef>
        </p:style>
      </p:cxnSp>
      <p:pic>
        <p:nvPicPr>
          <p:cNvPr id="59" name="Graphic 58" descr="Coffee Beans with solid fill">
            <a:extLst>
              <a:ext uri="{FF2B5EF4-FFF2-40B4-BE49-F238E27FC236}">
                <a16:creationId xmlns:a16="http://schemas.microsoft.com/office/drawing/2014/main" id="{BD64FAA2-A2D4-4B6F-8E6B-B29F5BBBCD7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64703" y="2518692"/>
            <a:ext cx="425792" cy="425792"/>
          </a:xfrm>
          <a:prstGeom prst="rect">
            <a:avLst/>
          </a:prstGeom>
        </p:spPr>
      </p:pic>
      <p:cxnSp>
        <p:nvCxnSpPr>
          <p:cNvPr id="63" name="Connector: Elbow 62">
            <a:extLst>
              <a:ext uri="{FF2B5EF4-FFF2-40B4-BE49-F238E27FC236}">
                <a16:creationId xmlns:a16="http://schemas.microsoft.com/office/drawing/2014/main" id="{88992C3D-7F2E-4F16-BD40-F68DF6640B42}"/>
              </a:ext>
            </a:extLst>
          </p:cNvPr>
          <p:cNvCxnSpPr>
            <a:stCxn id="18" idx="2"/>
            <a:endCxn id="16" idx="0"/>
          </p:cNvCxnSpPr>
          <p:nvPr/>
        </p:nvCxnSpPr>
        <p:spPr>
          <a:xfrm rot="5400000">
            <a:off x="3441537" y="2491361"/>
            <a:ext cx="265714" cy="138096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Connector: Elbow 64">
            <a:extLst>
              <a:ext uri="{FF2B5EF4-FFF2-40B4-BE49-F238E27FC236}">
                <a16:creationId xmlns:a16="http://schemas.microsoft.com/office/drawing/2014/main" id="{841156FD-D7F4-46CE-92B2-84592CE41DB2}"/>
              </a:ext>
            </a:extLst>
          </p:cNvPr>
          <p:cNvCxnSpPr>
            <a:cxnSpLocks/>
            <a:stCxn id="19" idx="2"/>
            <a:endCxn id="16" idx="0"/>
          </p:cNvCxnSpPr>
          <p:nvPr/>
        </p:nvCxnSpPr>
        <p:spPr>
          <a:xfrm rot="5400000">
            <a:off x="4178767" y="1740508"/>
            <a:ext cx="279337" cy="2869048"/>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0" name="Connector: Elbow 69">
            <a:extLst>
              <a:ext uri="{FF2B5EF4-FFF2-40B4-BE49-F238E27FC236}">
                <a16:creationId xmlns:a16="http://schemas.microsoft.com/office/drawing/2014/main" id="{95818C67-28C1-4481-89AD-DC30B60137BF}"/>
              </a:ext>
            </a:extLst>
          </p:cNvPr>
          <p:cNvCxnSpPr>
            <a:stCxn id="20" idx="2"/>
            <a:endCxn id="16" idx="0"/>
          </p:cNvCxnSpPr>
          <p:nvPr/>
        </p:nvCxnSpPr>
        <p:spPr>
          <a:xfrm rot="5400000">
            <a:off x="4934966" y="984310"/>
            <a:ext cx="279337" cy="438144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72" name="Cylinder 71">
            <a:extLst>
              <a:ext uri="{FF2B5EF4-FFF2-40B4-BE49-F238E27FC236}">
                <a16:creationId xmlns:a16="http://schemas.microsoft.com/office/drawing/2014/main" id="{DE713A65-BE8B-4328-B64D-5E6697324054}"/>
              </a:ext>
            </a:extLst>
          </p:cNvPr>
          <p:cNvSpPr/>
          <p:nvPr/>
        </p:nvSpPr>
        <p:spPr>
          <a:xfrm>
            <a:off x="4044234" y="2659410"/>
            <a:ext cx="721857" cy="235277"/>
          </a:xfrm>
          <a:prstGeom prst="can">
            <a:avLst/>
          </a:prstGeom>
          <a:pattFill prst="pct80">
            <a:fgClr>
              <a:srgbClr val="826900"/>
            </a:fgClr>
            <a:bgClr>
              <a:schemeClr val="bg1"/>
            </a:bgClr>
          </a:pattFill>
          <a:ln>
            <a:prstDash val="dashDot"/>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pic>
        <p:nvPicPr>
          <p:cNvPr id="38" name="Picture 37">
            <a:extLst>
              <a:ext uri="{FF2B5EF4-FFF2-40B4-BE49-F238E27FC236}">
                <a16:creationId xmlns:a16="http://schemas.microsoft.com/office/drawing/2014/main" id="{6D3FA690-56DE-4784-A2D1-A3E184AEABA0}"/>
              </a:ext>
            </a:extLst>
          </p:cNvPr>
          <p:cNvPicPr>
            <a:picLocks noChangeAspect="1"/>
          </p:cNvPicPr>
          <p:nvPr/>
        </p:nvPicPr>
        <p:blipFill rotWithShape="1">
          <a:blip r:embed="rId4"/>
          <a:srcRect l="8568" t="18198" r="2592"/>
          <a:stretch/>
        </p:blipFill>
        <p:spPr>
          <a:xfrm>
            <a:off x="106004" y="768150"/>
            <a:ext cx="978518" cy="1201327"/>
          </a:xfrm>
          <a:prstGeom prst="rect">
            <a:avLst/>
          </a:prstGeom>
        </p:spPr>
      </p:pic>
      <p:pic>
        <p:nvPicPr>
          <p:cNvPr id="40" name="Content Placeholder 8" descr="Coffee with solid fill">
            <a:extLst>
              <a:ext uri="{FF2B5EF4-FFF2-40B4-BE49-F238E27FC236}">
                <a16:creationId xmlns:a16="http://schemas.microsoft.com/office/drawing/2014/main" id="{CD85CBE5-BAD3-81F0-C2EB-17E7B52A6218}"/>
              </a:ext>
            </a:extLst>
          </p:cNvPr>
          <p:cNvPicPr>
            <a:picLocks noGrp="1" noChangeAspect="1"/>
          </p:cNvPicPr>
          <p:nvPr>
            <p:ph idx="1"/>
          </p:nvPr>
        </p:nvPicPr>
        <p:blipFill>
          <a:blip r:embed="rId5">
            <a:extLst>
              <a:ext uri="{96DAC541-7B7A-43D3-8B79-37D633B846F1}">
                <asvg:svgBlip xmlns:asvg="http://schemas.microsoft.com/office/drawing/2016/SVG/main" r:embed="rId6"/>
              </a:ext>
            </a:extLst>
          </a:blip>
          <a:stretch>
            <a:fillRect/>
          </a:stretch>
        </p:blipFill>
        <p:spPr>
          <a:xfrm>
            <a:off x="7661637" y="3141242"/>
            <a:ext cx="1510201" cy="1510201"/>
          </a:xfrm>
        </p:spPr>
      </p:pic>
      <p:sp>
        <p:nvSpPr>
          <p:cNvPr id="3" name="Freeform: Shape 2">
            <a:extLst>
              <a:ext uri="{FF2B5EF4-FFF2-40B4-BE49-F238E27FC236}">
                <a16:creationId xmlns:a16="http://schemas.microsoft.com/office/drawing/2014/main" id="{8C4648B5-F37D-2B5F-8228-9182FBF33C92}"/>
              </a:ext>
            </a:extLst>
          </p:cNvPr>
          <p:cNvSpPr/>
          <p:nvPr/>
        </p:nvSpPr>
        <p:spPr>
          <a:xfrm>
            <a:off x="4804913" y="2881223"/>
            <a:ext cx="3079630" cy="802256"/>
          </a:xfrm>
          <a:custGeom>
            <a:avLst/>
            <a:gdLst>
              <a:gd name="connsiteX0" fmla="*/ 0 w 3079630"/>
              <a:gd name="connsiteY0" fmla="*/ 0 h 802256"/>
              <a:gd name="connsiteX1" fmla="*/ 388189 w 3079630"/>
              <a:gd name="connsiteY1" fmla="*/ 241539 h 802256"/>
              <a:gd name="connsiteX2" fmla="*/ 1992702 w 3079630"/>
              <a:gd name="connsiteY2" fmla="*/ 232913 h 802256"/>
              <a:gd name="connsiteX3" fmla="*/ 3079630 w 3079630"/>
              <a:gd name="connsiteY3" fmla="*/ 802256 h 802256"/>
            </a:gdLst>
            <a:ahLst/>
            <a:cxnLst>
              <a:cxn ang="0">
                <a:pos x="connsiteX0" y="connsiteY0"/>
              </a:cxn>
              <a:cxn ang="0">
                <a:pos x="connsiteX1" y="connsiteY1"/>
              </a:cxn>
              <a:cxn ang="0">
                <a:pos x="connsiteX2" y="connsiteY2"/>
              </a:cxn>
              <a:cxn ang="0">
                <a:pos x="connsiteX3" y="connsiteY3"/>
              </a:cxn>
            </a:cxnLst>
            <a:rect l="l" t="t" r="r" b="b"/>
            <a:pathLst>
              <a:path w="3079630" h="802256">
                <a:moveTo>
                  <a:pt x="0" y="0"/>
                </a:moveTo>
                <a:cubicBezTo>
                  <a:pt x="28036" y="101360"/>
                  <a:pt x="56072" y="202720"/>
                  <a:pt x="388189" y="241539"/>
                </a:cubicBezTo>
                <a:cubicBezTo>
                  <a:pt x="720306" y="280358"/>
                  <a:pt x="1544129" y="139460"/>
                  <a:pt x="1992702" y="232913"/>
                </a:cubicBezTo>
                <a:cubicBezTo>
                  <a:pt x="2441275" y="326366"/>
                  <a:pt x="2760452" y="564311"/>
                  <a:pt x="3079630" y="802256"/>
                </a:cubicBezTo>
              </a:path>
            </a:pathLst>
          </a:custGeom>
          <a:noFill/>
          <a:ln w="57150">
            <a:solidFill>
              <a:srgbClr val="7F66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Lightning Bolt 4">
            <a:extLst>
              <a:ext uri="{FF2B5EF4-FFF2-40B4-BE49-F238E27FC236}">
                <a16:creationId xmlns:a16="http://schemas.microsoft.com/office/drawing/2014/main" id="{3A30D5DA-6FC5-B2F5-0B31-07C55B1E451B}"/>
              </a:ext>
            </a:extLst>
          </p:cNvPr>
          <p:cNvSpPr/>
          <p:nvPr/>
        </p:nvSpPr>
        <p:spPr>
          <a:xfrm>
            <a:off x="2400334" y="1207698"/>
            <a:ext cx="241338" cy="367403"/>
          </a:xfrm>
          <a:prstGeom prst="lightningBol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42" name="Lightning Bolt 41">
            <a:extLst>
              <a:ext uri="{FF2B5EF4-FFF2-40B4-BE49-F238E27FC236}">
                <a16:creationId xmlns:a16="http://schemas.microsoft.com/office/drawing/2014/main" id="{D2E89E13-EA4B-8BE7-EF8D-DC1587EEB87F}"/>
              </a:ext>
            </a:extLst>
          </p:cNvPr>
          <p:cNvSpPr/>
          <p:nvPr/>
        </p:nvSpPr>
        <p:spPr>
          <a:xfrm>
            <a:off x="3924607" y="1232831"/>
            <a:ext cx="241338" cy="367403"/>
          </a:xfrm>
          <a:prstGeom prst="lightningBol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8055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42"/>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wipe(left)">
                                      <p:cBhvr>
                                        <p:cTn id="16" dur="500"/>
                                        <p:tgtEl>
                                          <p:spTgt spid="3"/>
                                        </p:tgtEl>
                                      </p:cBhvr>
                                    </p:animEffect>
                                  </p:childTnLst>
                                </p:cTn>
                              </p:par>
                            </p:childTnLst>
                          </p:cTn>
                        </p:par>
                        <p:par>
                          <p:cTn id="17" fill="hold">
                            <p:stCondLst>
                              <p:cond delay="500"/>
                            </p:stCondLst>
                            <p:childTnLst>
                              <p:par>
                                <p:cTn id="18" presetID="47" presetClass="entr" presetSubtype="0" fill="hold" nodeType="afterEffect">
                                  <p:stCondLst>
                                    <p:cond delay="0"/>
                                  </p:stCondLst>
                                  <p:childTnLst>
                                    <p:set>
                                      <p:cBhvr>
                                        <p:cTn id="19" dur="1" fill="hold">
                                          <p:stCondLst>
                                            <p:cond delay="0"/>
                                          </p:stCondLst>
                                        </p:cTn>
                                        <p:tgtEl>
                                          <p:spTgt spid="40"/>
                                        </p:tgtEl>
                                        <p:attrNameLst>
                                          <p:attrName>style.visibility</p:attrName>
                                        </p:attrNameLst>
                                      </p:cBhvr>
                                      <p:to>
                                        <p:strVal val="visible"/>
                                      </p:to>
                                    </p:set>
                                    <p:animEffect transition="in" filter="fade">
                                      <p:cBhvr>
                                        <p:cTn id="20" dur="1000"/>
                                        <p:tgtEl>
                                          <p:spTgt spid="40"/>
                                        </p:tgtEl>
                                      </p:cBhvr>
                                    </p:animEffect>
                                    <p:anim calcmode="lin" valueType="num">
                                      <p:cBhvr>
                                        <p:cTn id="21" dur="1000" fill="hold"/>
                                        <p:tgtEl>
                                          <p:spTgt spid="40"/>
                                        </p:tgtEl>
                                        <p:attrNameLst>
                                          <p:attrName>ppt_x</p:attrName>
                                        </p:attrNameLst>
                                      </p:cBhvr>
                                      <p:tavLst>
                                        <p:tav tm="0">
                                          <p:val>
                                            <p:strVal val="#ppt_x"/>
                                          </p:val>
                                        </p:tav>
                                        <p:tav tm="100000">
                                          <p:val>
                                            <p:strVal val="#ppt_x"/>
                                          </p:val>
                                        </p:tav>
                                      </p:tavLst>
                                    </p:anim>
                                    <p:anim calcmode="lin" valueType="num">
                                      <p:cBhvr>
                                        <p:cTn id="22" dur="1000" fill="hold"/>
                                        <p:tgtEl>
                                          <p:spTgt spid="4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42"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75095B-3B28-4A59-B043-7D00E377ABD3}"/>
              </a:ext>
            </a:extLst>
          </p:cNvPr>
          <p:cNvSpPr>
            <a:spLocks noGrp="1"/>
          </p:cNvSpPr>
          <p:nvPr>
            <p:ph type="title"/>
          </p:nvPr>
        </p:nvSpPr>
        <p:spPr/>
        <p:txBody>
          <a:bodyPr/>
          <a:lstStyle/>
          <a:p>
            <a:r>
              <a:rPr lang="en-US" dirty="0"/>
              <a:t>Architect’s Self Training</a:t>
            </a:r>
          </a:p>
        </p:txBody>
      </p:sp>
      <p:sp>
        <p:nvSpPr>
          <p:cNvPr id="3" name="Content Placeholder 2">
            <a:extLst>
              <a:ext uri="{FF2B5EF4-FFF2-40B4-BE49-F238E27FC236}">
                <a16:creationId xmlns:a16="http://schemas.microsoft.com/office/drawing/2014/main" id="{DC79107E-7664-40F6-BE88-D9CE13880B0A}"/>
              </a:ext>
            </a:extLst>
          </p:cNvPr>
          <p:cNvSpPr>
            <a:spLocks noGrp="1"/>
          </p:cNvSpPr>
          <p:nvPr>
            <p:ph idx="1"/>
          </p:nvPr>
        </p:nvSpPr>
        <p:spPr>
          <a:xfrm>
            <a:off x="720003" y="936000"/>
            <a:ext cx="7195496" cy="3780000"/>
          </a:xfrm>
        </p:spPr>
        <p:txBody>
          <a:bodyPr/>
          <a:lstStyle/>
          <a:p>
            <a:r>
              <a:rPr lang="en-US" dirty="0"/>
              <a:t>Think in Systems</a:t>
            </a:r>
          </a:p>
          <a:p>
            <a:pPr lvl="1"/>
            <a:r>
              <a:rPr lang="en-US" dirty="0"/>
              <a:t>subsystems, interactions, decoupling, boundaries, flow, state &amp; persistence</a:t>
            </a:r>
          </a:p>
          <a:p>
            <a:pPr lvl="1"/>
            <a:r>
              <a:rPr lang="en-US" dirty="0"/>
              <a:t>coffee machine</a:t>
            </a:r>
          </a:p>
          <a:p>
            <a:r>
              <a:rPr lang="en-US" dirty="0"/>
              <a:t>Use Metaphors and Analogies - </a:t>
            </a:r>
          </a:p>
          <a:p>
            <a:pPr lvl="1"/>
            <a:r>
              <a:rPr lang="en-US" dirty="0"/>
              <a:t>Pinboard for event broker </a:t>
            </a:r>
          </a:p>
          <a:p>
            <a:pPr lvl="1"/>
            <a:r>
              <a:rPr lang="en-US" dirty="0"/>
              <a:t>Telephone for synchronous/asynchronous</a:t>
            </a:r>
          </a:p>
          <a:p>
            <a:pPr lvl="1"/>
            <a:r>
              <a:rPr lang="en-US" dirty="0"/>
              <a:t>Check in desks in hotel or highway lanes for scale out</a:t>
            </a:r>
          </a:p>
          <a:p>
            <a:pPr lvl="1"/>
            <a:endParaRPr lang="en-US" dirty="0"/>
          </a:p>
          <a:p>
            <a:endParaRPr lang="en-US" dirty="0"/>
          </a:p>
        </p:txBody>
      </p:sp>
      <p:sp>
        <p:nvSpPr>
          <p:cNvPr id="4" name="Footer Placeholder 3">
            <a:extLst>
              <a:ext uri="{FF2B5EF4-FFF2-40B4-BE49-F238E27FC236}">
                <a16:creationId xmlns:a16="http://schemas.microsoft.com/office/drawing/2014/main" id="{16C67849-1F65-40A0-8DCD-EA1D00A45E71}"/>
              </a:ext>
            </a:extLst>
          </p:cNvPr>
          <p:cNvSpPr>
            <a:spLocks noGrp="1"/>
          </p:cNvSpPr>
          <p:nvPr>
            <p:ph type="ftr" sz="quarter" idx="11"/>
          </p:nvPr>
        </p:nvSpPr>
        <p:spPr/>
        <p:txBody>
          <a:bodyPr/>
          <a:lstStyle/>
          <a:p>
            <a:r>
              <a:rPr lang="en-US"/>
              <a:t>Who Wants to Become an IT Architect? - DigitalXChange 2022</a:t>
            </a:r>
            <a:endParaRPr lang="nl-NL"/>
          </a:p>
        </p:txBody>
      </p:sp>
      <p:pic>
        <p:nvPicPr>
          <p:cNvPr id="5" name="Picture 4">
            <a:extLst>
              <a:ext uri="{FF2B5EF4-FFF2-40B4-BE49-F238E27FC236}">
                <a16:creationId xmlns:a16="http://schemas.microsoft.com/office/drawing/2014/main" id="{04DC340B-A409-4BD4-9E47-E44095FAD93A}"/>
              </a:ext>
            </a:extLst>
          </p:cNvPr>
          <p:cNvPicPr>
            <a:picLocks noChangeAspect="1" noChangeArrowheads="1"/>
          </p:cNvPicPr>
          <p:nvPr/>
        </p:nvPicPr>
        <p:blipFill>
          <a:blip r:embed="rId2" cstate="print"/>
          <a:srcRect/>
          <a:stretch>
            <a:fillRect/>
          </a:stretch>
        </p:blipFill>
        <p:spPr bwMode="auto">
          <a:xfrm rot="5400000">
            <a:off x="4859028" y="3186351"/>
            <a:ext cx="1939298" cy="1443289"/>
          </a:xfrm>
          <a:prstGeom prst="rect">
            <a:avLst/>
          </a:prstGeom>
          <a:noFill/>
          <a:ln w="9525">
            <a:noFill/>
            <a:miter lim="800000"/>
            <a:headEnd/>
            <a:tailEnd/>
          </a:ln>
        </p:spPr>
      </p:pic>
      <p:pic>
        <p:nvPicPr>
          <p:cNvPr id="6" name="Picture 5">
            <a:extLst>
              <a:ext uri="{FF2B5EF4-FFF2-40B4-BE49-F238E27FC236}">
                <a16:creationId xmlns:a16="http://schemas.microsoft.com/office/drawing/2014/main" id="{8C881877-2A05-424A-97A7-C5906CE60A27}"/>
              </a:ext>
            </a:extLst>
          </p:cNvPr>
          <p:cNvPicPr>
            <a:picLocks noChangeAspect="1" noChangeArrowheads="1"/>
          </p:cNvPicPr>
          <p:nvPr/>
        </p:nvPicPr>
        <p:blipFill>
          <a:blip r:embed="rId3" cstate="print"/>
          <a:srcRect/>
          <a:stretch>
            <a:fillRect/>
          </a:stretch>
        </p:blipFill>
        <p:spPr bwMode="auto">
          <a:xfrm rot="1275390">
            <a:off x="6807684" y="3241168"/>
            <a:ext cx="1978188" cy="1345168"/>
          </a:xfrm>
          <a:prstGeom prst="rect">
            <a:avLst/>
          </a:prstGeom>
          <a:noFill/>
          <a:ln w="9525">
            <a:noFill/>
            <a:miter lim="800000"/>
            <a:headEnd/>
            <a:tailEnd/>
          </a:ln>
        </p:spPr>
      </p:pic>
    </p:spTree>
    <p:extLst>
      <p:ext uri="{BB962C8B-B14F-4D97-AF65-F5344CB8AC3E}">
        <p14:creationId xmlns:p14="http://schemas.microsoft.com/office/powerpoint/2010/main" val="14921907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A8D3C42-81B4-43CA-9E60-2E88498E3ED5}"/>
              </a:ext>
            </a:extLst>
          </p:cNvPr>
          <p:cNvSpPr>
            <a:spLocks noGrp="1"/>
          </p:cNvSpPr>
          <p:nvPr>
            <p:ph type="title"/>
          </p:nvPr>
        </p:nvSpPr>
        <p:spPr/>
        <p:txBody>
          <a:bodyPr/>
          <a:lstStyle/>
          <a:p>
            <a:r>
              <a:rPr lang="en-US" dirty="0"/>
              <a:t>From A(</a:t>
            </a:r>
            <a:r>
              <a:rPr lang="en-US" dirty="0" err="1"/>
              <a:t>bstract</a:t>
            </a:r>
            <a:r>
              <a:rPr lang="en-US" dirty="0"/>
              <a:t> Idea) to Concrete</a:t>
            </a:r>
          </a:p>
        </p:txBody>
      </p:sp>
      <p:sp>
        <p:nvSpPr>
          <p:cNvPr id="6" name="Content Placeholder 5">
            <a:extLst>
              <a:ext uri="{FF2B5EF4-FFF2-40B4-BE49-F238E27FC236}">
                <a16:creationId xmlns:a16="http://schemas.microsoft.com/office/drawing/2014/main" id="{48C2F546-A033-4B46-9927-A487546BD0AD}"/>
              </a:ext>
            </a:extLst>
          </p:cNvPr>
          <p:cNvSpPr>
            <a:spLocks noGrp="1"/>
          </p:cNvSpPr>
          <p:nvPr>
            <p:ph idx="1"/>
          </p:nvPr>
        </p:nvSpPr>
        <p:spPr/>
        <p:txBody>
          <a:bodyPr/>
          <a:lstStyle/>
          <a:p>
            <a:endParaRPr lang="en-US"/>
          </a:p>
        </p:txBody>
      </p:sp>
      <p:sp>
        <p:nvSpPr>
          <p:cNvPr id="7" name="Rectangle 6">
            <a:extLst>
              <a:ext uri="{FF2B5EF4-FFF2-40B4-BE49-F238E27FC236}">
                <a16:creationId xmlns:a16="http://schemas.microsoft.com/office/drawing/2014/main" id="{B3859FDD-2F29-419D-B7F4-691099A94550}"/>
              </a:ext>
            </a:extLst>
          </p:cNvPr>
          <p:cNvSpPr/>
          <p:nvPr/>
        </p:nvSpPr>
        <p:spPr>
          <a:xfrm>
            <a:off x="1115195" y="2184427"/>
            <a:ext cx="684803" cy="923330"/>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5400" b="1" cap="none" spc="0" dirty="0">
                <a:ln/>
                <a:solidFill>
                  <a:schemeClr val="accent3"/>
                </a:solidFill>
                <a:effectLst/>
              </a:rPr>
              <a:t>A</a:t>
            </a:r>
          </a:p>
        </p:txBody>
      </p:sp>
      <p:sp>
        <p:nvSpPr>
          <p:cNvPr id="8" name="Arrow: Right 7">
            <a:extLst>
              <a:ext uri="{FF2B5EF4-FFF2-40B4-BE49-F238E27FC236}">
                <a16:creationId xmlns:a16="http://schemas.microsoft.com/office/drawing/2014/main" id="{46DEBAC3-41B3-4558-AEAB-8D93CCDF71B9}"/>
              </a:ext>
            </a:extLst>
          </p:cNvPr>
          <p:cNvSpPr/>
          <p:nvPr/>
        </p:nvSpPr>
        <p:spPr>
          <a:xfrm>
            <a:off x="2468137" y="2512277"/>
            <a:ext cx="2393795" cy="39447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9" name="Rectangle 8">
            <a:extLst>
              <a:ext uri="{FF2B5EF4-FFF2-40B4-BE49-F238E27FC236}">
                <a16:creationId xmlns:a16="http://schemas.microsoft.com/office/drawing/2014/main" id="{7D72ADB9-BAC4-4D15-99F5-F70310A038F2}"/>
              </a:ext>
            </a:extLst>
          </p:cNvPr>
          <p:cNvSpPr/>
          <p:nvPr/>
        </p:nvSpPr>
        <p:spPr>
          <a:xfrm>
            <a:off x="5510834" y="2247849"/>
            <a:ext cx="684804" cy="923330"/>
          </a:xfrm>
          <a:prstGeom prst="rect">
            <a:avLst/>
          </a:prstGeom>
          <a:noFill/>
        </p:spPr>
        <p:txBody>
          <a:bodyPr wrap="none" lIns="91440" tIns="45720" rIns="91440" bIns="45720">
            <a:spAutoFit/>
          </a:bodyPr>
          <a:lstStyle/>
          <a:p>
            <a:pPr algn="ctr"/>
            <a:r>
              <a:rPr lang="en-US" sz="54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C</a:t>
            </a:r>
            <a:endParaRPr lang="en-US"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10" name="Footer Placeholder 9">
            <a:extLst>
              <a:ext uri="{FF2B5EF4-FFF2-40B4-BE49-F238E27FC236}">
                <a16:creationId xmlns:a16="http://schemas.microsoft.com/office/drawing/2014/main" id="{B3C4A100-D435-4255-83E0-C36DC6B2A147}"/>
              </a:ext>
            </a:extLst>
          </p:cNvPr>
          <p:cNvSpPr>
            <a:spLocks noGrp="1"/>
          </p:cNvSpPr>
          <p:nvPr>
            <p:ph type="ftr" sz="quarter" idx="11"/>
          </p:nvPr>
        </p:nvSpPr>
        <p:spPr/>
        <p:txBody>
          <a:bodyPr/>
          <a:lstStyle/>
          <a:p>
            <a:r>
              <a:rPr lang="en-US"/>
              <a:t>Who Wants to Become an IT Architect? - DigitalXChange 2022</a:t>
            </a:r>
            <a:endParaRPr lang="nl-NL"/>
          </a:p>
        </p:txBody>
      </p:sp>
      <p:pic>
        <p:nvPicPr>
          <p:cNvPr id="8194" name="Picture 2" descr="Where BlueCruise hands-free driving will work after OTA push to Mustang  Mach-E and 2021 F-150: teslainvestorsclub">
            <a:extLst>
              <a:ext uri="{FF2B5EF4-FFF2-40B4-BE49-F238E27FC236}">
                <a16:creationId xmlns:a16="http://schemas.microsoft.com/office/drawing/2014/main" id="{A42824DC-CFF8-482B-BE79-37F5BD5583D0}"/>
              </a:ext>
            </a:extLst>
          </p:cNvPr>
          <p:cNvPicPr>
            <a:picLocks noChangeAspect="1" noChangeArrowheads="1"/>
          </p:cNvPicPr>
          <p:nvPr/>
        </p:nvPicPr>
        <p:blipFill rotWithShape="1">
          <a:blip r:embed="rId2">
            <a:clrChange>
              <a:clrFrom>
                <a:srgbClr val="020202"/>
              </a:clrFrom>
              <a:clrTo>
                <a:srgbClr val="020202">
                  <a:alpha val="0"/>
                </a:srgbClr>
              </a:clrTo>
            </a:clrChange>
            <a:extLst>
              <a:ext uri="{28A0092B-C50C-407E-A947-70E740481C1C}">
                <a14:useLocalDpi xmlns:a14="http://schemas.microsoft.com/office/drawing/2010/main" val="0"/>
              </a:ext>
            </a:extLst>
          </a:blip>
          <a:srcRect l="14852" r="14291" b="5917"/>
          <a:stretch/>
        </p:blipFill>
        <p:spPr bwMode="auto">
          <a:xfrm>
            <a:off x="7085639" y="0"/>
            <a:ext cx="1956828" cy="173215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F0A06D78-609D-4D66-8942-D90177FD5AA9}"/>
              </a:ext>
            </a:extLst>
          </p:cNvPr>
          <p:cNvPicPr>
            <a:picLocks noChangeAspect="1"/>
          </p:cNvPicPr>
          <p:nvPr/>
        </p:nvPicPr>
        <p:blipFill>
          <a:blip r:embed="rId3"/>
          <a:stretch>
            <a:fillRect/>
          </a:stretch>
        </p:blipFill>
        <p:spPr>
          <a:xfrm>
            <a:off x="6662659" y="3326749"/>
            <a:ext cx="2379808" cy="1528751"/>
          </a:xfrm>
          <a:prstGeom prst="rect">
            <a:avLst/>
          </a:prstGeom>
        </p:spPr>
      </p:pic>
      <p:sp>
        <p:nvSpPr>
          <p:cNvPr id="12" name="Arrow: Right 11">
            <a:extLst>
              <a:ext uri="{FF2B5EF4-FFF2-40B4-BE49-F238E27FC236}">
                <a16:creationId xmlns:a16="http://schemas.microsoft.com/office/drawing/2014/main" id="{44EF0A9E-7457-4F8A-837D-804457BC2100}"/>
              </a:ext>
            </a:extLst>
          </p:cNvPr>
          <p:cNvSpPr/>
          <p:nvPr/>
        </p:nvSpPr>
        <p:spPr>
          <a:xfrm rot="5400000">
            <a:off x="7246658" y="2333860"/>
            <a:ext cx="1732158" cy="39447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Tree>
    <p:extLst>
      <p:ext uri="{BB962C8B-B14F-4D97-AF65-F5344CB8AC3E}">
        <p14:creationId xmlns:p14="http://schemas.microsoft.com/office/powerpoint/2010/main" val="225060928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descr="Driving on Multi-lane Roads With Heavy Traffic: Safe Driving Tactics">
            <a:extLst>
              <a:ext uri="{FF2B5EF4-FFF2-40B4-BE49-F238E27FC236}">
                <a16:creationId xmlns:a16="http://schemas.microsoft.com/office/drawing/2014/main" id="{A7CCD80A-ABAC-4F4D-ADD8-3A661626946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87803" y="2612592"/>
            <a:ext cx="3168628" cy="227085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B0970CFE-6C2F-4DD2-AB98-816D52FCE91D}"/>
              </a:ext>
            </a:extLst>
          </p:cNvPr>
          <p:cNvSpPr>
            <a:spLocks noGrp="1"/>
          </p:cNvSpPr>
          <p:nvPr>
            <p:ph type="title"/>
          </p:nvPr>
        </p:nvSpPr>
        <p:spPr/>
        <p:txBody>
          <a:bodyPr/>
          <a:lstStyle/>
          <a:p>
            <a:r>
              <a:rPr lang="en-US" dirty="0"/>
              <a:t>Use Analogies</a:t>
            </a:r>
          </a:p>
        </p:txBody>
      </p:sp>
      <p:sp>
        <p:nvSpPr>
          <p:cNvPr id="3" name="Content Placeholder 2">
            <a:extLst>
              <a:ext uri="{FF2B5EF4-FFF2-40B4-BE49-F238E27FC236}">
                <a16:creationId xmlns:a16="http://schemas.microsoft.com/office/drawing/2014/main" id="{896E16C0-5938-4191-A21B-C6FBDF2FB2CA}"/>
              </a:ext>
            </a:extLst>
          </p:cNvPr>
          <p:cNvSpPr>
            <a:spLocks noGrp="1"/>
          </p:cNvSpPr>
          <p:nvPr>
            <p:ph idx="1"/>
          </p:nvPr>
        </p:nvSpPr>
        <p:spPr/>
        <p:txBody>
          <a:bodyPr/>
          <a:lstStyle/>
          <a:p>
            <a:endParaRPr lang="en-US" dirty="0"/>
          </a:p>
        </p:txBody>
      </p:sp>
      <p:sp>
        <p:nvSpPr>
          <p:cNvPr id="4" name="Footer Placeholder 3">
            <a:extLst>
              <a:ext uri="{FF2B5EF4-FFF2-40B4-BE49-F238E27FC236}">
                <a16:creationId xmlns:a16="http://schemas.microsoft.com/office/drawing/2014/main" id="{12967023-B2FB-468B-9948-9E11B8467991}"/>
              </a:ext>
            </a:extLst>
          </p:cNvPr>
          <p:cNvSpPr>
            <a:spLocks noGrp="1"/>
          </p:cNvSpPr>
          <p:nvPr>
            <p:ph type="ftr" sz="quarter" idx="11"/>
          </p:nvPr>
        </p:nvSpPr>
        <p:spPr/>
        <p:txBody>
          <a:bodyPr/>
          <a:lstStyle/>
          <a:p>
            <a:r>
              <a:rPr lang="en-US"/>
              <a:t>Who Wants to Become an IT Architect? - DigitalXChange 2022</a:t>
            </a:r>
            <a:endParaRPr lang="nl-NL"/>
          </a:p>
        </p:txBody>
      </p:sp>
      <p:pic>
        <p:nvPicPr>
          <p:cNvPr id="5" name="Picture 8" descr="http://www.fietsberaad.nl/library/repository/nieuws/zandpad.jpg">
            <a:extLst>
              <a:ext uri="{FF2B5EF4-FFF2-40B4-BE49-F238E27FC236}">
                <a16:creationId xmlns:a16="http://schemas.microsoft.com/office/drawing/2014/main" id="{F811300D-20BD-4BD8-B4D6-A3832A4C80BB}"/>
              </a:ext>
            </a:extLst>
          </p:cNvPr>
          <p:cNvPicPr>
            <a:picLocks noChangeAspect="1" noChangeArrowheads="1"/>
          </p:cNvPicPr>
          <p:nvPr/>
        </p:nvPicPr>
        <p:blipFill>
          <a:blip r:embed="rId3" cstate="print"/>
          <a:srcRect/>
          <a:stretch>
            <a:fillRect/>
          </a:stretch>
        </p:blipFill>
        <p:spPr bwMode="auto">
          <a:xfrm>
            <a:off x="685849" y="848175"/>
            <a:ext cx="2228297" cy="1723575"/>
          </a:xfrm>
          <a:prstGeom prst="rect">
            <a:avLst/>
          </a:prstGeom>
          <a:noFill/>
        </p:spPr>
      </p:pic>
      <p:pic>
        <p:nvPicPr>
          <p:cNvPr id="6" name="Picture 10" descr="http://nl.dreamstime.com/oude-asfaltweg-thumb13384417.jpg">
            <a:extLst>
              <a:ext uri="{FF2B5EF4-FFF2-40B4-BE49-F238E27FC236}">
                <a16:creationId xmlns:a16="http://schemas.microsoft.com/office/drawing/2014/main" id="{57EA5C58-4EE0-4904-9870-91D3F6ADFEFD}"/>
              </a:ext>
            </a:extLst>
          </p:cNvPr>
          <p:cNvPicPr>
            <a:picLocks noChangeAspect="1" noChangeArrowheads="1"/>
          </p:cNvPicPr>
          <p:nvPr/>
        </p:nvPicPr>
        <p:blipFill>
          <a:blip r:embed="rId4" cstate="print"/>
          <a:srcRect/>
          <a:stretch>
            <a:fillRect/>
          </a:stretch>
        </p:blipFill>
        <p:spPr bwMode="auto">
          <a:xfrm>
            <a:off x="3371964" y="1118614"/>
            <a:ext cx="1991971" cy="2987957"/>
          </a:xfrm>
          <a:prstGeom prst="rect">
            <a:avLst/>
          </a:prstGeom>
          <a:noFill/>
        </p:spPr>
      </p:pic>
      <p:sp>
        <p:nvSpPr>
          <p:cNvPr id="8" name="Arrow: Right 7">
            <a:extLst>
              <a:ext uri="{FF2B5EF4-FFF2-40B4-BE49-F238E27FC236}">
                <a16:creationId xmlns:a16="http://schemas.microsoft.com/office/drawing/2014/main" id="{1AEA93F0-1A95-4D5C-8815-C6522870C901}"/>
              </a:ext>
            </a:extLst>
          </p:cNvPr>
          <p:cNvSpPr/>
          <p:nvPr/>
        </p:nvSpPr>
        <p:spPr>
          <a:xfrm>
            <a:off x="2514600" y="2189019"/>
            <a:ext cx="1012371" cy="76546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Scale Up</a:t>
            </a:r>
          </a:p>
        </p:txBody>
      </p:sp>
      <p:sp>
        <p:nvSpPr>
          <p:cNvPr id="9" name="Arrow: Right 8">
            <a:extLst>
              <a:ext uri="{FF2B5EF4-FFF2-40B4-BE49-F238E27FC236}">
                <a16:creationId xmlns:a16="http://schemas.microsoft.com/office/drawing/2014/main" id="{D3C30D66-5C60-43B2-BF5F-3B229BEC122F}"/>
              </a:ext>
            </a:extLst>
          </p:cNvPr>
          <p:cNvSpPr/>
          <p:nvPr/>
        </p:nvSpPr>
        <p:spPr>
          <a:xfrm>
            <a:off x="2514600" y="4133062"/>
            <a:ext cx="3502479" cy="76546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Scale Out</a:t>
            </a:r>
          </a:p>
        </p:txBody>
      </p:sp>
    </p:spTree>
    <p:extLst>
      <p:ext uri="{BB962C8B-B14F-4D97-AF65-F5344CB8AC3E}">
        <p14:creationId xmlns:p14="http://schemas.microsoft.com/office/powerpoint/2010/main" val="113863517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75095B-3B28-4A59-B043-7D00E377ABD3}"/>
              </a:ext>
            </a:extLst>
          </p:cNvPr>
          <p:cNvSpPr>
            <a:spLocks noGrp="1"/>
          </p:cNvSpPr>
          <p:nvPr>
            <p:ph type="title"/>
          </p:nvPr>
        </p:nvSpPr>
        <p:spPr/>
        <p:txBody>
          <a:bodyPr/>
          <a:lstStyle/>
          <a:p>
            <a:r>
              <a:rPr lang="en-US" dirty="0"/>
              <a:t>Architect’s Self Training</a:t>
            </a:r>
          </a:p>
        </p:txBody>
      </p:sp>
      <p:sp>
        <p:nvSpPr>
          <p:cNvPr id="3" name="Content Placeholder 2">
            <a:extLst>
              <a:ext uri="{FF2B5EF4-FFF2-40B4-BE49-F238E27FC236}">
                <a16:creationId xmlns:a16="http://schemas.microsoft.com/office/drawing/2014/main" id="{DC79107E-7664-40F6-BE88-D9CE13880B0A}"/>
              </a:ext>
            </a:extLst>
          </p:cNvPr>
          <p:cNvSpPr>
            <a:spLocks noGrp="1"/>
          </p:cNvSpPr>
          <p:nvPr>
            <p:ph idx="1"/>
          </p:nvPr>
        </p:nvSpPr>
        <p:spPr>
          <a:xfrm>
            <a:off x="720003" y="936000"/>
            <a:ext cx="7195496" cy="3780000"/>
          </a:xfrm>
        </p:spPr>
        <p:txBody>
          <a:bodyPr/>
          <a:lstStyle/>
          <a:p>
            <a:r>
              <a:rPr lang="en-US" dirty="0"/>
              <a:t>Think in Systems</a:t>
            </a:r>
          </a:p>
          <a:p>
            <a:pPr lvl="1"/>
            <a:r>
              <a:rPr lang="en-US" dirty="0"/>
              <a:t>subsystems, interactions, decoupling, boundaries, flow, state &amp; persistence</a:t>
            </a:r>
          </a:p>
          <a:p>
            <a:pPr lvl="1"/>
            <a:r>
              <a:rPr lang="en-US" dirty="0"/>
              <a:t>coffee machine</a:t>
            </a:r>
          </a:p>
          <a:p>
            <a:r>
              <a:rPr lang="en-US" dirty="0"/>
              <a:t>Use Metaphors and Analogies - </a:t>
            </a:r>
          </a:p>
          <a:p>
            <a:pPr lvl="1"/>
            <a:r>
              <a:rPr lang="en-US" dirty="0"/>
              <a:t>Pinboard for event broker</a:t>
            </a:r>
          </a:p>
          <a:p>
            <a:pPr lvl="1"/>
            <a:r>
              <a:rPr lang="en-US" dirty="0"/>
              <a:t>Telephone for sync/async</a:t>
            </a:r>
          </a:p>
          <a:p>
            <a:pPr lvl="1"/>
            <a:r>
              <a:rPr lang="en-US" dirty="0"/>
              <a:t>Check in desks in hotel or highway lanes for scale out</a:t>
            </a:r>
          </a:p>
          <a:p>
            <a:r>
              <a:rPr lang="en-US" dirty="0"/>
              <a:t>Get your hands dirty: try things out</a:t>
            </a:r>
          </a:p>
          <a:p>
            <a:pPr lvl="1"/>
            <a:r>
              <a:rPr lang="en-US" dirty="0"/>
              <a:t>Architecture Katas</a:t>
            </a:r>
          </a:p>
          <a:p>
            <a:pPr lvl="1"/>
            <a:r>
              <a:rPr lang="en-US" dirty="0"/>
              <a:t>do not trust brochure – vendors often do not know themselves</a:t>
            </a:r>
          </a:p>
          <a:p>
            <a:r>
              <a:rPr lang="en-US" dirty="0"/>
              <a:t>Talk, spar, brainstorm – bounce ideas, challenge and look for challengers</a:t>
            </a:r>
          </a:p>
          <a:p>
            <a:pPr lvl="1"/>
            <a:r>
              <a:rPr lang="en-US" dirty="0"/>
              <a:t>IT Architecture != Ivory Tower Architecture</a:t>
            </a:r>
          </a:p>
          <a:p>
            <a:r>
              <a:rPr lang="en-US" dirty="0"/>
              <a:t>Read: cases, technology, hypes, …</a:t>
            </a:r>
          </a:p>
          <a:p>
            <a:pPr lvl="1"/>
            <a:r>
              <a:rPr lang="en-US" dirty="0"/>
              <a:t>Gartner – management trusts them</a:t>
            </a:r>
          </a:p>
        </p:txBody>
      </p:sp>
      <p:sp>
        <p:nvSpPr>
          <p:cNvPr id="4" name="Footer Placeholder 3">
            <a:extLst>
              <a:ext uri="{FF2B5EF4-FFF2-40B4-BE49-F238E27FC236}">
                <a16:creationId xmlns:a16="http://schemas.microsoft.com/office/drawing/2014/main" id="{16C67849-1F65-40A0-8DCD-EA1D00A45E71}"/>
              </a:ext>
            </a:extLst>
          </p:cNvPr>
          <p:cNvSpPr>
            <a:spLocks noGrp="1"/>
          </p:cNvSpPr>
          <p:nvPr>
            <p:ph type="ftr" sz="quarter" idx="11"/>
          </p:nvPr>
        </p:nvSpPr>
        <p:spPr/>
        <p:txBody>
          <a:bodyPr/>
          <a:lstStyle/>
          <a:p>
            <a:r>
              <a:rPr lang="en-US"/>
              <a:t>Who Wants to Become an IT Architect? - DigitalXChange 2022</a:t>
            </a:r>
            <a:endParaRPr lang="nl-NL"/>
          </a:p>
        </p:txBody>
      </p:sp>
      <p:pic>
        <p:nvPicPr>
          <p:cNvPr id="17410" name="Picture 2" descr="Fundamentals of Software Architecture">
            <a:extLst>
              <a:ext uri="{FF2B5EF4-FFF2-40B4-BE49-F238E27FC236}">
                <a16:creationId xmlns:a16="http://schemas.microsoft.com/office/drawing/2014/main" id="{6870CD1F-31F0-4D01-94B9-21050AD60A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76251" y="2942762"/>
            <a:ext cx="1457325" cy="191273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7412" name="Picture 4" descr="Software Engineering at Google">
            <a:extLst>
              <a:ext uri="{FF2B5EF4-FFF2-40B4-BE49-F238E27FC236}">
                <a16:creationId xmlns:a16="http://schemas.microsoft.com/office/drawing/2014/main" id="{5562A297-64FE-4066-B957-D6C4B58634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39837" y="3944820"/>
            <a:ext cx="789676" cy="10363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2332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8" end="8"/>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0" end="1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12" end="1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13" end="13"/>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741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74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74CD99-32E3-48E8-8FE5-9C5CEABDD366}"/>
              </a:ext>
            </a:extLst>
          </p:cNvPr>
          <p:cNvSpPr>
            <a:spLocks noGrp="1"/>
          </p:cNvSpPr>
          <p:nvPr>
            <p:ph type="title"/>
          </p:nvPr>
        </p:nvSpPr>
        <p:spPr>
          <a:xfrm>
            <a:off x="720000" y="288000"/>
            <a:ext cx="6623999" cy="503999"/>
          </a:xfrm>
        </p:spPr>
        <p:txBody>
          <a:bodyPr anchor="ctr">
            <a:normAutofit/>
          </a:bodyPr>
          <a:lstStyle/>
          <a:p>
            <a:r>
              <a:rPr lang="en-US" dirty="0"/>
              <a:t>Pitfalls</a:t>
            </a:r>
          </a:p>
        </p:txBody>
      </p:sp>
      <p:sp>
        <p:nvSpPr>
          <p:cNvPr id="3" name="Content Placeholder 2">
            <a:extLst>
              <a:ext uri="{FF2B5EF4-FFF2-40B4-BE49-F238E27FC236}">
                <a16:creationId xmlns:a16="http://schemas.microsoft.com/office/drawing/2014/main" id="{92889B70-9D34-4D2D-B4D9-A490B29270E0}"/>
              </a:ext>
            </a:extLst>
          </p:cNvPr>
          <p:cNvSpPr>
            <a:spLocks noGrp="1"/>
          </p:cNvSpPr>
          <p:nvPr>
            <p:ph idx="1"/>
          </p:nvPr>
        </p:nvSpPr>
        <p:spPr>
          <a:xfrm>
            <a:off x="720000" y="900001"/>
            <a:ext cx="3744000" cy="3401999"/>
          </a:xfrm>
        </p:spPr>
        <p:txBody>
          <a:bodyPr anchor="t">
            <a:normAutofit fontScale="92500" lnSpcReduction="10000"/>
          </a:bodyPr>
          <a:lstStyle/>
          <a:p>
            <a:pPr>
              <a:spcAft>
                <a:spcPts val="600"/>
              </a:spcAft>
            </a:pPr>
            <a:r>
              <a:rPr lang="en-US" dirty="0"/>
              <a:t>Too Complex, Overengineered</a:t>
            </a:r>
          </a:p>
          <a:p>
            <a:pPr>
              <a:spcAft>
                <a:spcPts val="600"/>
              </a:spcAft>
            </a:pPr>
            <a:r>
              <a:rPr lang="en-US" dirty="0"/>
              <a:t>Does not Scale</a:t>
            </a:r>
          </a:p>
          <a:p>
            <a:pPr>
              <a:spcAft>
                <a:spcPts val="600"/>
              </a:spcAft>
            </a:pPr>
            <a:r>
              <a:rPr lang="en-US" dirty="0"/>
              <a:t>Misinterpreted Requirements</a:t>
            </a:r>
          </a:p>
          <a:p>
            <a:pPr>
              <a:spcAft>
                <a:spcPts val="600"/>
              </a:spcAft>
            </a:pPr>
            <a:r>
              <a:rPr lang="en-US" dirty="0"/>
              <a:t>Technology does not work as advertised</a:t>
            </a:r>
          </a:p>
          <a:p>
            <a:pPr>
              <a:spcAft>
                <a:spcPts val="600"/>
              </a:spcAft>
            </a:pPr>
            <a:r>
              <a:rPr lang="en-US" dirty="0"/>
              <a:t>Team does not play along</a:t>
            </a:r>
          </a:p>
          <a:p>
            <a:pPr>
              <a:spcAft>
                <a:spcPts val="600"/>
              </a:spcAft>
            </a:pPr>
            <a:r>
              <a:rPr lang="en-US" dirty="0"/>
              <a:t>[fail to manage] Business expectations</a:t>
            </a:r>
          </a:p>
          <a:p>
            <a:pPr>
              <a:spcAft>
                <a:spcPts val="600"/>
              </a:spcAft>
            </a:pPr>
            <a:r>
              <a:rPr lang="en-US" dirty="0"/>
              <a:t>No business value generated </a:t>
            </a:r>
            <a:br>
              <a:rPr lang="en-US" dirty="0"/>
            </a:br>
            <a:r>
              <a:rPr lang="en-US" dirty="0"/>
              <a:t>(too much focus on platform)</a:t>
            </a:r>
          </a:p>
          <a:p>
            <a:pPr>
              <a:spcAft>
                <a:spcPts val="600"/>
              </a:spcAft>
            </a:pPr>
            <a:r>
              <a:rPr lang="en-US" dirty="0"/>
              <a:t>Impossible to Operate</a:t>
            </a:r>
          </a:p>
          <a:p>
            <a:pPr>
              <a:spcAft>
                <a:spcPts val="600"/>
              </a:spcAft>
            </a:pPr>
            <a:r>
              <a:rPr lang="en-US" dirty="0"/>
              <a:t>Environment has changed</a:t>
            </a:r>
          </a:p>
          <a:p>
            <a:pPr>
              <a:spcAft>
                <a:spcPts val="600"/>
              </a:spcAft>
            </a:pPr>
            <a:r>
              <a:rPr lang="en-US" dirty="0"/>
              <a:t>Out of Touch (with technology reality)</a:t>
            </a:r>
          </a:p>
        </p:txBody>
      </p:sp>
      <p:sp>
        <p:nvSpPr>
          <p:cNvPr id="4" name="Footer Placeholder 3">
            <a:extLst>
              <a:ext uri="{FF2B5EF4-FFF2-40B4-BE49-F238E27FC236}">
                <a16:creationId xmlns:a16="http://schemas.microsoft.com/office/drawing/2014/main" id="{8D105F77-AF4A-437D-A451-75647D83310E}"/>
              </a:ext>
            </a:extLst>
          </p:cNvPr>
          <p:cNvSpPr>
            <a:spLocks noGrp="1"/>
          </p:cNvSpPr>
          <p:nvPr>
            <p:ph type="ftr" sz="quarter" idx="11"/>
          </p:nvPr>
        </p:nvSpPr>
        <p:spPr>
          <a:xfrm>
            <a:off x="4968000" y="5004000"/>
            <a:ext cx="2947499" cy="108000"/>
          </a:xfrm>
        </p:spPr>
        <p:txBody>
          <a:bodyPr anchor="t">
            <a:normAutofit/>
          </a:bodyPr>
          <a:lstStyle/>
          <a:p>
            <a:pPr>
              <a:spcAft>
                <a:spcPts val="600"/>
              </a:spcAft>
            </a:pPr>
            <a:r>
              <a:rPr lang="en-US"/>
              <a:t>Who Wants to Become an IT Architect? - DigitalXChange 2022</a:t>
            </a:r>
            <a:endParaRPr lang="nl-NL"/>
          </a:p>
        </p:txBody>
      </p:sp>
      <p:pic>
        <p:nvPicPr>
          <p:cNvPr id="19458" name="Picture 2" descr="Five Common Planning Pitfalls and How to Avoid Them">
            <a:extLst>
              <a:ext uri="{FF2B5EF4-FFF2-40B4-BE49-F238E27FC236}">
                <a16:creationId xmlns:a16="http://schemas.microsoft.com/office/drawing/2014/main" id="{EE44DE4D-A8E5-4FDC-9825-71C39A54FC9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5242" r="12322"/>
          <a:stretch/>
        </p:blipFill>
        <p:spPr bwMode="auto">
          <a:xfrm>
            <a:off x="4644000" y="810001"/>
            <a:ext cx="4500000" cy="3510000"/>
          </a:xfrm>
          <a:prstGeom prst="rect">
            <a:avLst/>
          </a:prstGeom>
          <a:solidFill>
            <a:srgbClr val="FFFFFF"/>
          </a:solidFill>
        </p:spPr>
      </p:pic>
      <p:sp>
        <p:nvSpPr>
          <p:cNvPr id="5" name="TextBox 4">
            <a:extLst>
              <a:ext uri="{FF2B5EF4-FFF2-40B4-BE49-F238E27FC236}">
                <a16:creationId xmlns:a16="http://schemas.microsoft.com/office/drawing/2014/main" id="{755916E8-7870-4A12-8FC4-11142CE8CAAF}"/>
              </a:ext>
            </a:extLst>
          </p:cNvPr>
          <p:cNvSpPr txBox="1"/>
          <p:nvPr/>
        </p:nvSpPr>
        <p:spPr>
          <a:xfrm>
            <a:off x="5064958" y="4350436"/>
            <a:ext cx="4055597" cy="92333"/>
          </a:xfrm>
          <a:prstGeom prst="rect">
            <a:avLst/>
          </a:prstGeom>
          <a:noFill/>
        </p:spPr>
        <p:txBody>
          <a:bodyPr wrap="none" lIns="0" tIns="0" rIns="0" bIns="0" rtlCol="0">
            <a:spAutoFit/>
          </a:bodyPr>
          <a:lstStyle/>
          <a:p>
            <a:r>
              <a:rPr lang="en-US" sz="600" i="1" dirty="0"/>
              <a:t>`source: https://www.bitrix24.com/about/blogs/tasks-projects/five-common-planning-pitfalls-and-how-to-avoid-them.php</a:t>
            </a:r>
          </a:p>
        </p:txBody>
      </p:sp>
    </p:spTree>
    <p:extLst>
      <p:ext uri="{BB962C8B-B14F-4D97-AF65-F5344CB8AC3E}">
        <p14:creationId xmlns:p14="http://schemas.microsoft.com/office/powerpoint/2010/main" val="169307953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FD8531-1707-43D8-AFE5-C7DB360CADD2}"/>
              </a:ext>
            </a:extLst>
          </p:cNvPr>
          <p:cNvSpPr>
            <a:spLocks noGrp="1"/>
          </p:cNvSpPr>
          <p:nvPr>
            <p:ph type="title"/>
          </p:nvPr>
        </p:nvSpPr>
        <p:spPr/>
        <p:txBody>
          <a:bodyPr/>
          <a:lstStyle/>
          <a:p>
            <a:endParaRPr lang="en-US"/>
          </a:p>
        </p:txBody>
      </p:sp>
      <p:pic>
        <p:nvPicPr>
          <p:cNvPr id="8" name="Snagit_SNG83A">
            <a:extLst>
              <a:ext uri="{FF2B5EF4-FFF2-40B4-BE49-F238E27FC236}">
                <a16:creationId xmlns:a16="http://schemas.microsoft.com/office/drawing/2014/main" id="{3D3B39DE-F184-4CE9-8224-F1440450BB22}"/>
              </a:ext>
            </a:extLst>
          </p:cNvPr>
          <p:cNvPicPr>
            <a:picLocks noGrp="1" noChangeAspect="1"/>
          </p:cNvPicPr>
          <p:nvPr>
            <p:ph idx="1"/>
          </p:nvPr>
        </p:nvPicPr>
        <p:blipFill>
          <a:blip r:embed="rId2"/>
          <a:stretch>
            <a:fillRect/>
          </a:stretch>
        </p:blipFill>
        <p:spPr>
          <a:xfrm>
            <a:off x="0" y="1390467"/>
            <a:ext cx="6769818" cy="572008"/>
          </a:xfrm>
        </p:spPr>
      </p:pic>
      <p:sp>
        <p:nvSpPr>
          <p:cNvPr id="4" name="Footer Placeholder 3">
            <a:extLst>
              <a:ext uri="{FF2B5EF4-FFF2-40B4-BE49-F238E27FC236}">
                <a16:creationId xmlns:a16="http://schemas.microsoft.com/office/drawing/2014/main" id="{80CF548C-7AD9-4957-BC77-EB6562179C87}"/>
              </a:ext>
            </a:extLst>
          </p:cNvPr>
          <p:cNvSpPr>
            <a:spLocks noGrp="1"/>
          </p:cNvSpPr>
          <p:nvPr>
            <p:ph type="ftr" sz="quarter" idx="11"/>
          </p:nvPr>
        </p:nvSpPr>
        <p:spPr/>
        <p:txBody>
          <a:bodyPr/>
          <a:lstStyle/>
          <a:p>
            <a:r>
              <a:rPr lang="en-US"/>
              <a:t>Who Wants to Become an IT Architect? - DigitalXChange 2022</a:t>
            </a:r>
            <a:endParaRPr lang="nl-NL"/>
          </a:p>
        </p:txBody>
      </p:sp>
      <p:pic>
        <p:nvPicPr>
          <p:cNvPr id="10" name="Snagit_SNG83D">
            <a:extLst>
              <a:ext uri="{FF2B5EF4-FFF2-40B4-BE49-F238E27FC236}">
                <a16:creationId xmlns:a16="http://schemas.microsoft.com/office/drawing/2014/main" id="{6F01A90B-BEE2-4767-9CFE-C72F46963074}"/>
              </a:ext>
            </a:extLst>
          </p:cNvPr>
          <p:cNvPicPr>
            <a:picLocks noChangeAspect="1"/>
          </p:cNvPicPr>
          <p:nvPr/>
        </p:nvPicPr>
        <p:blipFill>
          <a:blip r:embed="rId3"/>
          <a:stretch>
            <a:fillRect/>
          </a:stretch>
        </p:blipFill>
        <p:spPr>
          <a:xfrm>
            <a:off x="-59472" y="2009964"/>
            <a:ext cx="8046720" cy="660168"/>
          </a:xfrm>
          <a:prstGeom prst="rect">
            <a:avLst/>
          </a:prstGeom>
        </p:spPr>
      </p:pic>
      <p:pic>
        <p:nvPicPr>
          <p:cNvPr id="12" name="Snagit_SNG814">
            <a:extLst>
              <a:ext uri="{FF2B5EF4-FFF2-40B4-BE49-F238E27FC236}">
                <a16:creationId xmlns:a16="http://schemas.microsoft.com/office/drawing/2014/main" id="{D157CA5C-DA58-4502-990B-FA989B422E0B}"/>
              </a:ext>
            </a:extLst>
          </p:cNvPr>
          <p:cNvPicPr>
            <a:picLocks noChangeAspect="1"/>
          </p:cNvPicPr>
          <p:nvPr/>
        </p:nvPicPr>
        <p:blipFill>
          <a:blip r:embed="rId4"/>
          <a:stretch>
            <a:fillRect/>
          </a:stretch>
        </p:blipFill>
        <p:spPr>
          <a:xfrm>
            <a:off x="0" y="2811953"/>
            <a:ext cx="8046720" cy="731520"/>
          </a:xfrm>
          <a:prstGeom prst="rect">
            <a:avLst/>
          </a:prstGeom>
        </p:spPr>
      </p:pic>
      <p:pic>
        <p:nvPicPr>
          <p:cNvPr id="14" name="Snagit_SNG826">
            <a:extLst>
              <a:ext uri="{FF2B5EF4-FFF2-40B4-BE49-F238E27FC236}">
                <a16:creationId xmlns:a16="http://schemas.microsoft.com/office/drawing/2014/main" id="{D87B84FF-E62B-446F-BFB1-594263B59F7C}"/>
              </a:ext>
            </a:extLst>
          </p:cNvPr>
          <p:cNvPicPr>
            <a:picLocks noChangeAspect="1"/>
          </p:cNvPicPr>
          <p:nvPr/>
        </p:nvPicPr>
        <p:blipFill>
          <a:blip r:embed="rId5"/>
          <a:stretch>
            <a:fillRect/>
          </a:stretch>
        </p:blipFill>
        <p:spPr>
          <a:xfrm>
            <a:off x="-49349" y="3685294"/>
            <a:ext cx="8275320" cy="1051560"/>
          </a:xfrm>
          <a:prstGeom prst="rect">
            <a:avLst/>
          </a:prstGeom>
        </p:spPr>
      </p:pic>
      <p:pic>
        <p:nvPicPr>
          <p:cNvPr id="5122" name="Picture 2" descr="Site Logo">
            <a:extLst>
              <a:ext uri="{FF2B5EF4-FFF2-40B4-BE49-F238E27FC236}">
                <a16:creationId xmlns:a16="http://schemas.microsoft.com/office/drawing/2014/main" id="{EE7D0007-7032-4A3B-855F-212E2A79484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15254"/>
            <a:ext cx="8953500" cy="140017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2E80D224-742C-4CAF-8884-3D92D4071A45}"/>
              </a:ext>
            </a:extLst>
          </p:cNvPr>
          <p:cNvPicPr>
            <a:picLocks noChangeAspect="1"/>
          </p:cNvPicPr>
          <p:nvPr/>
        </p:nvPicPr>
        <p:blipFill>
          <a:blip r:embed="rId7"/>
          <a:stretch>
            <a:fillRect/>
          </a:stretch>
        </p:blipFill>
        <p:spPr>
          <a:xfrm>
            <a:off x="8042451" y="2009964"/>
            <a:ext cx="1136053" cy="1363263"/>
          </a:xfrm>
          <a:prstGeom prst="rect">
            <a:avLst/>
          </a:prstGeom>
          <a:ln>
            <a:noFill/>
          </a:ln>
          <a:effectLst>
            <a:outerShdw blurRad="292100" dist="139700" dir="2700000" algn="tl" rotWithShape="0">
              <a:srgbClr val="333333">
                <a:alpha val="65000"/>
              </a:srgbClr>
            </a:outerShdw>
          </a:effectLst>
        </p:spPr>
      </p:pic>
      <p:sp>
        <p:nvSpPr>
          <p:cNvPr id="16" name="Rectangle 15">
            <a:extLst>
              <a:ext uri="{FF2B5EF4-FFF2-40B4-BE49-F238E27FC236}">
                <a16:creationId xmlns:a16="http://schemas.microsoft.com/office/drawing/2014/main" id="{50358EDD-C717-4275-8091-5D5EC86D07A0}"/>
              </a:ext>
            </a:extLst>
          </p:cNvPr>
          <p:cNvSpPr/>
          <p:nvPr/>
        </p:nvSpPr>
        <p:spPr>
          <a:xfrm>
            <a:off x="3384909" y="3122341"/>
            <a:ext cx="3015891" cy="172062"/>
          </a:xfrm>
          <a:custGeom>
            <a:avLst/>
            <a:gdLst>
              <a:gd name="connsiteX0" fmla="*/ 0 w 3015891"/>
              <a:gd name="connsiteY0" fmla="*/ 0 h 172062"/>
              <a:gd name="connsiteX1" fmla="*/ 562966 w 3015891"/>
              <a:gd name="connsiteY1" fmla="*/ 0 h 172062"/>
              <a:gd name="connsiteX2" fmla="*/ 1005297 w 3015891"/>
              <a:gd name="connsiteY2" fmla="*/ 0 h 172062"/>
              <a:gd name="connsiteX3" fmla="*/ 1477787 w 3015891"/>
              <a:gd name="connsiteY3" fmla="*/ 0 h 172062"/>
              <a:gd name="connsiteX4" fmla="*/ 1950276 w 3015891"/>
              <a:gd name="connsiteY4" fmla="*/ 0 h 172062"/>
              <a:gd name="connsiteX5" fmla="*/ 2513243 w 3015891"/>
              <a:gd name="connsiteY5" fmla="*/ 0 h 172062"/>
              <a:gd name="connsiteX6" fmla="*/ 3015891 w 3015891"/>
              <a:gd name="connsiteY6" fmla="*/ 0 h 172062"/>
              <a:gd name="connsiteX7" fmla="*/ 3015891 w 3015891"/>
              <a:gd name="connsiteY7" fmla="*/ 172062 h 172062"/>
              <a:gd name="connsiteX8" fmla="*/ 2603719 w 3015891"/>
              <a:gd name="connsiteY8" fmla="*/ 172062 h 172062"/>
              <a:gd name="connsiteX9" fmla="*/ 2161389 w 3015891"/>
              <a:gd name="connsiteY9" fmla="*/ 172062 h 172062"/>
              <a:gd name="connsiteX10" fmla="*/ 1688899 w 3015891"/>
              <a:gd name="connsiteY10" fmla="*/ 172062 h 172062"/>
              <a:gd name="connsiteX11" fmla="*/ 1125933 w 3015891"/>
              <a:gd name="connsiteY11" fmla="*/ 172062 h 172062"/>
              <a:gd name="connsiteX12" fmla="*/ 593125 w 3015891"/>
              <a:gd name="connsiteY12" fmla="*/ 172062 h 172062"/>
              <a:gd name="connsiteX13" fmla="*/ 0 w 3015891"/>
              <a:gd name="connsiteY13" fmla="*/ 172062 h 172062"/>
              <a:gd name="connsiteX14" fmla="*/ 0 w 3015891"/>
              <a:gd name="connsiteY14" fmla="*/ 0 h 172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15891" h="172062" extrusionOk="0">
                <a:moveTo>
                  <a:pt x="0" y="0"/>
                </a:moveTo>
                <a:cubicBezTo>
                  <a:pt x="254216" y="-38851"/>
                  <a:pt x="448353" y="55319"/>
                  <a:pt x="562966" y="0"/>
                </a:cubicBezTo>
                <a:cubicBezTo>
                  <a:pt x="677579" y="-55319"/>
                  <a:pt x="905528" y="41862"/>
                  <a:pt x="1005297" y="0"/>
                </a:cubicBezTo>
                <a:cubicBezTo>
                  <a:pt x="1105066" y="-41862"/>
                  <a:pt x="1270424" y="43541"/>
                  <a:pt x="1477787" y="0"/>
                </a:cubicBezTo>
                <a:cubicBezTo>
                  <a:pt x="1685150" y="-43541"/>
                  <a:pt x="1759148" y="3900"/>
                  <a:pt x="1950276" y="0"/>
                </a:cubicBezTo>
                <a:cubicBezTo>
                  <a:pt x="2141404" y="-3900"/>
                  <a:pt x="2371070" y="58008"/>
                  <a:pt x="2513243" y="0"/>
                </a:cubicBezTo>
                <a:cubicBezTo>
                  <a:pt x="2655416" y="-58008"/>
                  <a:pt x="2812451" y="13074"/>
                  <a:pt x="3015891" y="0"/>
                </a:cubicBezTo>
                <a:cubicBezTo>
                  <a:pt x="3024163" y="38882"/>
                  <a:pt x="3007143" y="124302"/>
                  <a:pt x="3015891" y="172062"/>
                </a:cubicBezTo>
                <a:cubicBezTo>
                  <a:pt x="2817682" y="178349"/>
                  <a:pt x="2802791" y="153851"/>
                  <a:pt x="2603719" y="172062"/>
                </a:cubicBezTo>
                <a:cubicBezTo>
                  <a:pt x="2404647" y="190273"/>
                  <a:pt x="2303130" y="155925"/>
                  <a:pt x="2161389" y="172062"/>
                </a:cubicBezTo>
                <a:cubicBezTo>
                  <a:pt x="2019648" y="188199"/>
                  <a:pt x="1901236" y="146672"/>
                  <a:pt x="1688899" y="172062"/>
                </a:cubicBezTo>
                <a:cubicBezTo>
                  <a:pt x="1476562" y="197452"/>
                  <a:pt x="1287324" y="110921"/>
                  <a:pt x="1125933" y="172062"/>
                </a:cubicBezTo>
                <a:cubicBezTo>
                  <a:pt x="964542" y="233203"/>
                  <a:pt x="714978" y="133341"/>
                  <a:pt x="593125" y="172062"/>
                </a:cubicBezTo>
                <a:cubicBezTo>
                  <a:pt x="471272" y="210783"/>
                  <a:pt x="210672" y="132144"/>
                  <a:pt x="0" y="172062"/>
                </a:cubicBezTo>
                <a:cubicBezTo>
                  <a:pt x="-6437" y="113517"/>
                  <a:pt x="9818" y="48352"/>
                  <a:pt x="0" y="0"/>
                </a:cubicBezTo>
                <a:close/>
              </a:path>
            </a:pathLst>
          </a:custGeom>
          <a:noFill/>
          <a:ln w="19050">
            <a:solidFill>
              <a:srgbClr val="7F6600"/>
            </a:solidFill>
            <a:extLst>
              <a:ext uri="{C807C97D-BFC1-408E-A445-0C87EB9F89A2}">
                <ask:lineSketchStyleProps xmlns:ask="http://schemas.microsoft.com/office/drawing/2018/sketchyshapes" sd="2700398258">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7336E41D-5E77-4243-B13B-3C2C108A65F5}"/>
              </a:ext>
            </a:extLst>
          </p:cNvPr>
          <p:cNvSpPr/>
          <p:nvPr/>
        </p:nvSpPr>
        <p:spPr>
          <a:xfrm>
            <a:off x="0" y="2009964"/>
            <a:ext cx="3932663" cy="262899"/>
          </a:xfrm>
          <a:noFill/>
          <a:ln w="19050">
            <a:solidFill>
              <a:srgbClr val="7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71C479DB-B68D-448C-ABB1-397B6B6DF25F}"/>
              </a:ext>
            </a:extLst>
          </p:cNvPr>
          <p:cNvSpPr/>
          <p:nvPr/>
        </p:nvSpPr>
        <p:spPr>
          <a:xfrm>
            <a:off x="3189249" y="1392198"/>
            <a:ext cx="3210448" cy="262899"/>
          </a:xfrm>
          <a:custGeom>
            <a:avLst/>
            <a:gdLst>
              <a:gd name="connsiteX0" fmla="*/ 0 w 3210448"/>
              <a:gd name="connsiteY0" fmla="*/ 0 h 262899"/>
              <a:gd name="connsiteX1" fmla="*/ 599284 w 3210448"/>
              <a:gd name="connsiteY1" fmla="*/ 0 h 262899"/>
              <a:gd name="connsiteX2" fmla="*/ 1166463 w 3210448"/>
              <a:gd name="connsiteY2" fmla="*/ 0 h 262899"/>
              <a:gd name="connsiteX3" fmla="*/ 1701537 w 3210448"/>
              <a:gd name="connsiteY3" fmla="*/ 0 h 262899"/>
              <a:gd name="connsiteX4" fmla="*/ 2172403 w 3210448"/>
              <a:gd name="connsiteY4" fmla="*/ 0 h 262899"/>
              <a:gd name="connsiteX5" fmla="*/ 3210448 w 3210448"/>
              <a:gd name="connsiteY5" fmla="*/ 0 h 262899"/>
              <a:gd name="connsiteX6" fmla="*/ 3210448 w 3210448"/>
              <a:gd name="connsiteY6" fmla="*/ 262899 h 262899"/>
              <a:gd name="connsiteX7" fmla="*/ 2739582 w 3210448"/>
              <a:gd name="connsiteY7" fmla="*/ 262899 h 262899"/>
              <a:gd name="connsiteX8" fmla="*/ 2140299 w 3210448"/>
              <a:gd name="connsiteY8" fmla="*/ 262899 h 262899"/>
              <a:gd name="connsiteX9" fmla="*/ 1637328 w 3210448"/>
              <a:gd name="connsiteY9" fmla="*/ 262899 h 262899"/>
              <a:gd name="connsiteX10" fmla="*/ 1102254 w 3210448"/>
              <a:gd name="connsiteY10" fmla="*/ 262899 h 262899"/>
              <a:gd name="connsiteX11" fmla="*/ 599284 w 3210448"/>
              <a:gd name="connsiteY11" fmla="*/ 262899 h 262899"/>
              <a:gd name="connsiteX12" fmla="*/ 0 w 3210448"/>
              <a:gd name="connsiteY12" fmla="*/ 262899 h 262899"/>
              <a:gd name="connsiteX13" fmla="*/ 0 w 3210448"/>
              <a:gd name="connsiteY13" fmla="*/ 0 h 262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210448" h="262899" extrusionOk="0">
                <a:moveTo>
                  <a:pt x="0" y="0"/>
                </a:moveTo>
                <a:cubicBezTo>
                  <a:pt x="151264" y="-18073"/>
                  <a:pt x="396611" y="34662"/>
                  <a:pt x="599284" y="0"/>
                </a:cubicBezTo>
                <a:cubicBezTo>
                  <a:pt x="801957" y="-34662"/>
                  <a:pt x="984337" y="54398"/>
                  <a:pt x="1166463" y="0"/>
                </a:cubicBezTo>
                <a:cubicBezTo>
                  <a:pt x="1348589" y="-54398"/>
                  <a:pt x="1543747" y="54188"/>
                  <a:pt x="1701537" y="0"/>
                </a:cubicBezTo>
                <a:cubicBezTo>
                  <a:pt x="1859327" y="-54188"/>
                  <a:pt x="2011800" y="15286"/>
                  <a:pt x="2172403" y="0"/>
                </a:cubicBezTo>
                <a:cubicBezTo>
                  <a:pt x="2333006" y="-15286"/>
                  <a:pt x="2966370" y="46013"/>
                  <a:pt x="3210448" y="0"/>
                </a:cubicBezTo>
                <a:cubicBezTo>
                  <a:pt x="3235354" y="97470"/>
                  <a:pt x="3207247" y="139124"/>
                  <a:pt x="3210448" y="262899"/>
                </a:cubicBezTo>
                <a:cubicBezTo>
                  <a:pt x="3070012" y="295902"/>
                  <a:pt x="2937132" y="262861"/>
                  <a:pt x="2739582" y="262899"/>
                </a:cubicBezTo>
                <a:cubicBezTo>
                  <a:pt x="2542032" y="262937"/>
                  <a:pt x="2398166" y="194303"/>
                  <a:pt x="2140299" y="262899"/>
                </a:cubicBezTo>
                <a:cubicBezTo>
                  <a:pt x="1882432" y="331495"/>
                  <a:pt x="1878704" y="239316"/>
                  <a:pt x="1637328" y="262899"/>
                </a:cubicBezTo>
                <a:cubicBezTo>
                  <a:pt x="1395952" y="286482"/>
                  <a:pt x="1313692" y="212557"/>
                  <a:pt x="1102254" y="262899"/>
                </a:cubicBezTo>
                <a:cubicBezTo>
                  <a:pt x="890816" y="313241"/>
                  <a:pt x="759553" y="217876"/>
                  <a:pt x="599284" y="262899"/>
                </a:cubicBezTo>
                <a:cubicBezTo>
                  <a:pt x="439015" y="307922"/>
                  <a:pt x="298695" y="225987"/>
                  <a:pt x="0" y="262899"/>
                </a:cubicBezTo>
                <a:cubicBezTo>
                  <a:pt x="-30207" y="167707"/>
                  <a:pt x="23613" y="95539"/>
                  <a:pt x="0" y="0"/>
                </a:cubicBezTo>
                <a:close/>
              </a:path>
            </a:pathLst>
          </a:custGeom>
          <a:noFill/>
          <a:ln w="19050">
            <a:solidFill>
              <a:srgbClr val="7F6600"/>
            </a:solidFill>
            <a:extLst>
              <a:ext uri="{C807C97D-BFC1-408E-A445-0C87EB9F89A2}">
                <ask:lineSketchStyleProps xmlns:ask="http://schemas.microsoft.com/office/drawing/2018/sketchyshapes" sd="1319928568">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9526924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9209A9-FE1E-E610-24B1-B94D71DD7BDC}"/>
              </a:ext>
            </a:extLst>
          </p:cNvPr>
          <p:cNvSpPr>
            <a:spLocks noGrp="1"/>
          </p:cNvSpPr>
          <p:nvPr>
            <p:ph type="title"/>
          </p:nvPr>
        </p:nvSpPr>
        <p:spPr/>
        <p:txBody>
          <a:bodyPr/>
          <a:lstStyle/>
          <a:p>
            <a:r>
              <a:rPr lang="en-US" dirty="0"/>
              <a:t>Creating Solutions for Tomorrow</a:t>
            </a:r>
          </a:p>
        </p:txBody>
      </p:sp>
      <p:sp>
        <p:nvSpPr>
          <p:cNvPr id="3" name="Content Placeholder 2">
            <a:extLst>
              <a:ext uri="{FF2B5EF4-FFF2-40B4-BE49-F238E27FC236}">
                <a16:creationId xmlns:a16="http://schemas.microsoft.com/office/drawing/2014/main" id="{2A1AB124-5A9C-6C51-7CC2-5D76FA10118E}"/>
              </a:ext>
            </a:extLst>
          </p:cNvPr>
          <p:cNvSpPr>
            <a:spLocks noGrp="1"/>
          </p:cNvSpPr>
          <p:nvPr>
            <p:ph idx="1"/>
          </p:nvPr>
        </p:nvSpPr>
        <p:spPr>
          <a:xfrm>
            <a:off x="720003" y="823858"/>
            <a:ext cx="6623999" cy="3780000"/>
          </a:xfrm>
        </p:spPr>
        <p:txBody>
          <a:bodyPr/>
          <a:lstStyle/>
          <a:p>
            <a:r>
              <a:rPr lang="en-US" dirty="0"/>
              <a:t>Design: What =&gt; How – after establishing Why</a:t>
            </a:r>
          </a:p>
          <a:p>
            <a:r>
              <a:rPr lang="en-US" dirty="0"/>
              <a:t>Think with broad scope and long vision (occasionally deep as well)</a:t>
            </a:r>
          </a:p>
          <a:p>
            <a:r>
              <a:rPr lang="en-US" dirty="0"/>
              <a:t>Organize in roadmaps: stepping stones with value and realistic scope</a:t>
            </a:r>
          </a:p>
          <a:p>
            <a:endParaRPr lang="en-US" dirty="0"/>
          </a:p>
          <a:p>
            <a:endParaRPr lang="en-US" dirty="0"/>
          </a:p>
          <a:p>
            <a:endParaRPr lang="en-US" dirty="0"/>
          </a:p>
          <a:p>
            <a:endParaRPr lang="en-US" dirty="0"/>
          </a:p>
          <a:p>
            <a:endParaRPr lang="en-US" dirty="0"/>
          </a:p>
          <a:p>
            <a:endParaRPr lang="en-US" dirty="0"/>
          </a:p>
          <a:p>
            <a:r>
              <a:rPr lang="en-US" dirty="0"/>
              <a:t>Listen and Learn</a:t>
            </a:r>
          </a:p>
          <a:p>
            <a:r>
              <a:rPr lang="en-US" dirty="0"/>
              <a:t>Decide</a:t>
            </a:r>
          </a:p>
          <a:p>
            <a:r>
              <a:rPr lang="en-US" dirty="0"/>
              <a:t>Visualize</a:t>
            </a:r>
          </a:p>
          <a:p>
            <a:r>
              <a:rPr lang="en-US" dirty="0"/>
              <a:t>Communicate</a:t>
            </a:r>
          </a:p>
          <a:p>
            <a:r>
              <a:rPr lang="en-US" dirty="0"/>
              <a:t>Enable</a:t>
            </a:r>
          </a:p>
          <a:p>
            <a:r>
              <a:rPr lang="en-US" dirty="0"/>
              <a:t>Have fun!</a:t>
            </a:r>
          </a:p>
        </p:txBody>
      </p:sp>
      <p:sp>
        <p:nvSpPr>
          <p:cNvPr id="4" name="Footer Placeholder 3">
            <a:extLst>
              <a:ext uri="{FF2B5EF4-FFF2-40B4-BE49-F238E27FC236}">
                <a16:creationId xmlns:a16="http://schemas.microsoft.com/office/drawing/2014/main" id="{D8135C15-0CB7-76D5-A804-9EC4943B68C4}"/>
              </a:ext>
            </a:extLst>
          </p:cNvPr>
          <p:cNvSpPr>
            <a:spLocks noGrp="1"/>
          </p:cNvSpPr>
          <p:nvPr>
            <p:ph type="ftr" sz="quarter" idx="11"/>
          </p:nvPr>
        </p:nvSpPr>
        <p:spPr/>
        <p:txBody>
          <a:bodyPr/>
          <a:lstStyle/>
          <a:p>
            <a:r>
              <a:rPr lang="en-US"/>
              <a:t>Who Wants to Become an IT Architect? - DigitalXChange 2022</a:t>
            </a:r>
            <a:endParaRPr lang="nl-NL"/>
          </a:p>
        </p:txBody>
      </p:sp>
      <p:pic>
        <p:nvPicPr>
          <p:cNvPr id="5" name="Picture 2" descr="Site Logo">
            <a:extLst>
              <a:ext uri="{FF2B5EF4-FFF2-40B4-BE49-F238E27FC236}">
                <a16:creationId xmlns:a16="http://schemas.microsoft.com/office/drawing/2014/main" id="{1CAFB7BB-711E-98AD-9F08-1EE5C1CE9A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250" y="1871662"/>
            <a:ext cx="8953500" cy="1400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7919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9" end="9"/>
                                            </p:txEl>
                                          </p:spTgt>
                                        </p:tgtEl>
                                        <p:attrNameLst>
                                          <p:attrName>style.visibility</p:attrName>
                                        </p:attrNameLst>
                                      </p:cBhvr>
                                      <p:to>
                                        <p:strVal val="visible"/>
                                      </p:to>
                                    </p:set>
                                  </p:childTnLst>
                                </p:cTn>
                              </p:par>
                            </p:childTnLst>
                          </p:cTn>
                        </p:par>
                        <p:par>
                          <p:cTn id="19" fill="hold">
                            <p:stCondLst>
                              <p:cond delay="0"/>
                            </p:stCondLst>
                            <p:childTnLst>
                              <p:par>
                                <p:cTn id="20" presetID="1" presetClass="entr" presetSubtype="0" fill="hold" grpId="0" nodeType="afterEffect">
                                  <p:stCondLst>
                                    <p:cond delay="500"/>
                                  </p:stCondLst>
                                  <p:childTnLst>
                                    <p:set>
                                      <p:cBhvr>
                                        <p:cTn id="21" dur="1" fill="hold">
                                          <p:stCondLst>
                                            <p:cond delay="0"/>
                                          </p:stCondLst>
                                        </p:cTn>
                                        <p:tgtEl>
                                          <p:spTgt spid="3">
                                            <p:txEl>
                                              <p:pRg st="10" end="10"/>
                                            </p:txEl>
                                          </p:spTgt>
                                        </p:tgtEl>
                                        <p:attrNameLst>
                                          <p:attrName>style.visibility</p:attrName>
                                        </p:attrNameLst>
                                      </p:cBhvr>
                                      <p:to>
                                        <p:strVal val="visible"/>
                                      </p:to>
                                    </p:set>
                                  </p:childTnLst>
                                </p:cTn>
                              </p:par>
                            </p:childTnLst>
                          </p:cTn>
                        </p:par>
                        <p:par>
                          <p:cTn id="22" fill="hold">
                            <p:stCondLst>
                              <p:cond delay="500"/>
                            </p:stCondLst>
                            <p:childTnLst>
                              <p:par>
                                <p:cTn id="23" presetID="1" presetClass="entr" presetSubtype="0" fill="hold" grpId="0" nodeType="afterEffect">
                                  <p:stCondLst>
                                    <p:cond delay="500"/>
                                  </p:stCondLst>
                                  <p:childTnLst>
                                    <p:set>
                                      <p:cBhvr>
                                        <p:cTn id="24" dur="1" fill="hold">
                                          <p:stCondLst>
                                            <p:cond delay="0"/>
                                          </p:stCondLst>
                                        </p:cTn>
                                        <p:tgtEl>
                                          <p:spTgt spid="3">
                                            <p:txEl>
                                              <p:pRg st="11" end="11"/>
                                            </p:txEl>
                                          </p:spTgt>
                                        </p:tgtEl>
                                        <p:attrNameLst>
                                          <p:attrName>style.visibility</p:attrName>
                                        </p:attrNameLst>
                                      </p:cBhvr>
                                      <p:to>
                                        <p:strVal val="visible"/>
                                      </p:to>
                                    </p:set>
                                  </p:childTnLst>
                                </p:cTn>
                              </p:par>
                            </p:childTnLst>
                          </p:cTn>
                        </p:par>
                        <p:par>
                          <p:cTn id="25" fill="hold">
                            <p:stCondLst>
                              <p:cond delay="1000"/>
                            </p:stCondLst>
                            <p:childTnLst>
                              <p:par>
                                <p:cTn id="26" presetID="1" presetClass="entr" presetSubtype="0" fill="hold" grpId="0" nodeType="afterEffect">
                                  <p:stCondLst>
                                    <p:cond delay="500"/>
                                  </p:stCondLst>
                                  <p:childTnLst>
                                    <p:set>
                                      <p:cBhvr>
                                        <p:cTn id="27" dur="1" fill="hold">
                                          <p:stCondLst>
                                            <p:cond delay="0"/>
                                          </p:stCondLst>
                                        </p:cTn>
                                        <p:tgtEl>
                                          <p:spTgt spid="3">
                                            <p:txEl>
                                              <p:pRg st="12" end="12"/>
                                            </p:txEl>
                                          </p:spTgt>
                                        </p:tgtEl>
                                        <p:attrNameLst>
                                          <p:attrName>style.visibility</p:attrName>
                                        </p:attrNameLst>
                                      </p:cBhvr>
                                      <p:to>
                                        <p:strVal val="visible"/>
                                      </p:to>
                                    </p:set>
                                  </p:childTnLst>
                                </p:cTn>
                              </p:par>
                            </p:childTnLst>
                          </p:cTn>
                        </p:par>
                        <p:par>
                          <p:cTn id="28" fill="hold">
                            <p:stCondLst>
                              <p:cond delay="1500"/>
                            </p:stCondLst>
                            <p:childTnLst>
                              <p:par>
                                <p:cTn id="29" presetID="1" presetClass="entr" presetSubtype="0" fill="hold" grpId="0" nodeType="afterEffect">
                                  <p:stCondLst>
                                    <p:cond delay="500"/>
                                  </p:stCondLst>
                                  <p:childTnLst>
                                    <p:set>
                                      <p:cBhvr>
                                        <p:cTn id="30" dur="1" fill="hold">
                                          <p:stCondLst>
                                            <p:cond delay="0"/>
                                          </p:stCondLst>
                                        </p:cTn>
                                        <p:tgtEl>
                                          <p:spTgt spid="3">
                                            <p:txEl>
                                              <p:pRg st="13" end="13"/>
                                            </p:txEl>
                                          </p:spTgt>
                                        </p:tgtEl>
                                        <p:attrNameLst>
                                          <p:attrName>style.visibility</p:attrName>
                                        </p:attrNameLst>
                                      </p:cBhvr>
                                      <p:to>
                                        <p:strVal val="visible"/>
                                      </p:to>
                                    </p:set>
                                  </p:childTnLst>
                                </p:cTn>
                              </p:par>
                            </p:childTnLst>
                          </p:cTn>
                        </p:par>
                        <p:par>
                          <p:cTn id="31" fill="hold">
                            <p:stCondLst>
                              <p:cond delay="2000"/>
                            </p:stCondLst>
                            <p:childTnLst>
                              <p:par>
                                <p:cTn id="32" presetID="1" presetClass="entr" presetSubtype="0" fill="hold" grpId="0" nodeType="afterEffect">
                                  <p:stCondLst>
                                    <p:cond delay="500"/>
                                  </p:stCondLst>
                                  <p:childTnLst>
                                    <p:set>
                                      <p:cBhvr>
                                        <p:cTn id="33"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nl-NL" dirty="0" err="1"/>
              <a:t>Danke</a:t>
            </a:r>
            <a:r>
              <a:rPr lang="nl-NL" dirty="0"/>
              <a:t> </a:t>
            </a:r>
            <a:r>
              <a:rPr lang="nl-NL" dirty="0" err="1"/>
              <a:t>Schön</a:t>
            </a:r>
            <a:br>
              <a:rPr lang="nl-NL" dirty="0"/>
            </a:br>
            <a:br>
              <a:rPr lang="nl-NL" dirty="0"/>
            </a:br>
            <a:r>
              <a:rPr lang="nl-NL" dirty="0" err="1"/>
              <a:t>Thank</a:t>
            </a:r>
            <a:r>
              <a:rPr lang="nl-NL" dirty="0"/>
              <a:t> </a:t>
            </a:r>
            <a:r>
              <a:rPr lang="nl-NL" dirty="0" err="1"/>
              <a:t>you</a:t>
            </a:r>
            <a:br>
              <a:rPr lang="nl-NL" dirty="0"/>
            </a:br>
            <a:br>
              <a:rPr lang="nl-NL" dirty="0"/>
            </a:br>
            <a:r>
              <a:rPr lang="nl-NL" dirty="0"/>
              <a:t>Dank u wel</a:t>
            </a:r>
          </a:p>
        </p:txBody>
      </p:sp>
      <p:sp>
        <p:nvSpPr>
          <p:cNvPr id="3" name="Footer Placeholder 2">
            <a:extLst>
              <a:ext uri="{FF2B5EF4-FFF2-40B4-BE49-F238E27FC236}">
                <a16:creationId xmlns:a16="http://schemas.microsoft.com/office/drawing/2014/main" id="{89ECDE17-54D0-4449-9256-1701504F5F6E}"/>
              </a:ext>
            </a:extLst>
          </p:cNvPr>
          <p:cNvSpPr>
            <a:spLocks noGrp="1"/>
          </p:cNvSpPr>
          <p:nvPr>
            <p:ph type="ftr" sz="quarter" idx="11"/>
          </p:nvPr>
        </p:nvSpPr>
        <p:spPr/>
        <p:txBody>
          <a:bodyPr/>
          <a:lstStyle/>
          <a:p>
            <a:r>
              <a:rPr lang="en-US" noProof="0"/>
              <a:t>Who Wants to Become an IT Architect? - DigitalXChange 2022</a:t>
            </a:r>
            <a:endParaRPr lang="nl-NL" noProof="0" dirty="0"/>
          </a:p>
        </p:txBody>
      </p:sp>
      <p:sp>
        <p:nvSpPr>
          <p:cNvPr id="2" name="TextBox 1">
            <a:extLst>
              <a:ext uri="{FF2B5EF4-FFF2-40B4-BE49-F238E27FC236}">
                <a16:creationId xmlns:a16="http://schemas.microsoft.com/office/drawing/2014/main" id="{B6E30018-3507-4A1A-BAE0-57499F217AAA}"/>
              </a:ext>
            </a:extLst>
          </p:cNvPr>
          <p:cNvSpPr txBox="1"/>
          <p:nvPr/>
        </p:nvSpPr>
        <p:spPr>
          <a:xfrm>
            <a:off x="583324" y="4501055"/>
            <a:ext cx="6262933" cy="200055"/>
          </a:xfrm>
          <a:prstGeom prst="rect">
            <a:avLst/>
          </a:prstGeom>
          <a:noFill/>
        </p:spPr>
        <p:txBody>
          <a:bodyPr wrap="none" lIns="0" tIns="0" rIns="0" bIns="0" rtlCol="0">
            <a:spAutoFit/>
          </a:bodyPr>
          <a:lstStyle/>
          <a:p>
            <a:r>
              <a:rPr lang="nl-NL" sz="1300" dirty="0"/>
              <a:t>lucas.jellema@amis.nl  |  technology.amis.nl  |       @</a:t>
            </a:r>
            <a:r>
              <a:rPr lang="nl-NL" sz="1300" dirty="0" err="1"/>
              <a:t>lucasjellema</a:t>
            </a:r>
            <a:r>
              <a:rPr lang="nl-NL" sz="1300" dirty="0"/>
              <a:t>  |      </a:t>
            </a:r>
            <a:r>
              <a:rPr lang="nl-NL" sz="1300" dirty="0" err="1"/>
              <a:t>lucas-jellema</a:t>
            </a:r>
            <a:endParaRPr lang="en-NL" sz="1300" dirty="0" err="1"/>
          </a:p>
        </p:txBody>
      </p:sp>
      <p:pic>
        <p:nvPicPr>
          <p:cNvPr id="7" name="Snagit_SNG834">
            <a:extLst>
              <a:ext uri="{FF2B5EF4-FFF2-40B4-BE49-F238E27FC236}">
                <a16:creationId xmlns:a16="http://schemas.microsoft.com/office/drawing/2014/main" id="{EB8DC5EF-6CD0-4BB8-A204-8C7AFA553E4B}"/>
              </a:ext>
            </a:extLst>
          </p:cNvPr>
          <p:cNvPicPr>
            <a:picLocks noChangeAspect="1"/>
          </p:cNvPicPr>
          <p:nvPr/>
        </p:nvPicPr>
        <p:blipFill>
          <a:blip r:embed="rId2"/>
          <a:stretch>
            <a:fillRect/>
          </a:stretch>
        </p:blipFill>
        <p:spPr>
          <a:xfrm>
            <a:off x="5527246" y="4501055"/>
            <a:ext cx="195637" cy="209952"/>
          </a:xfrm>
          <a:prstGeom prst="rect">
            <a:avLst/>
          </a:prstGeom>
        </p:spPr>
      </p:pic>
      <p:pic>
        <p:nvPicPr>
          <p:cNvPr id="11" name="Snagit_SNG849">
            <a:extLst>
              <a:ext uri="{FF2B5EF4-FFF2-40B4-BE49-F238E27FC236}">
                <a16:creationId xmlns:a16="http://schemas.microsoft.com/office/drawing/2014/main" id="{A9123208-CEAC-4E98-A1E6-88A6858C16EE}"/>
              </a:ext>
            </a:extLst>
          </p:cNvPr>
          <p:cNvPicPr>
            <a:picLocks noChangeAspect="1"/>
          </p:cNvPicPr>
          <p:nvPr/>
        </p:nvPicPr>
        <p:blipFill>
          <a:blip r:embed="rId3"/>
          <a:stretch>
            <a:fillRect/>
          </a:stretch>
        </p:blipFill>
        <p:spPr>
          <a:xfrm>
            <a:off x="3951217" y="4501055"/>
            <a:ext cx="281328" cy="200055"/>
          </a:xfrm>
          <a:prstGeom prst="rect">
            <a:avLst/>
          </a:prstGeom>
        </p:spPr>
      </p:pic>
      <p:pic>
        <p:nvPicPr>
          <p:cNvPr id="11268" name="Picture 4" descr="Flag of the Netherlands - Wikipedia">
            <a:extLst>
              <a:ext uri="{FF2B5EF4-FFF2-40B4-BE49-F238E27FC236}">
                <a16:creationId xmlns:a16="http://schemas.microsoft.com/office/drawing/2014/main" id="{02B3217F-39AF-4D5F-AE13-FD625184117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97721" y="3048978"/>
            <a:ext cx="853496" cy="56899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35602881-98DC-D1D5-3DD7-ADD27CE10D94}"/>
              </a:ext>
            </a:extLst>
          </p:cNvPr>
          <p:cNvPicPr>
            <a:picLocks noChangeAspect="1"/>
          </p:cNvPicPr>
          <p:nvPr/>
        </p:nvPicPr>
        <p:blipFill>
          <a:blip r:embed="rId5"/>
          <a:stretch>
            <a:fillRect/>
          </a:stretch>
        </p:blipFill>
        <p:spPr>
          <a:xfrm>
            <a:off x="5633048" y="117203"/>
            <a:ext cx="3478951" cy="647597"/>
          </a:xfrm>
          <a:prstGeom prst="rect">
            <a:avLst/>
          </a:prstGeom>
        </p:spPr>
      </p:pic>
      <p:pic>
        <p:nvPicPr>
          <p:cNvPr id="14" name="Picture 13">
            <a:extLst>
              <a:ext uri="{FF2B5EF4-FFF2-40B4-BE49-F238E27FC236}">
                <a16:creationId xmlns:a16="http://schemas.microsoft.com/office/drawing/2014/main" id="{B7B265B1-8C1C-42A6-9FEE-1808ED0D7036}"/>
              </a:ext>
            </a:extLst>
          </p:cNvPr>
          <p:cNvPicPr>
            <a:picLocks noChangeAspect="1"/>
          </p:cNvPicPr>
          <p:nvPr/>
        </p:nvPicPr>
        <p:blipFill>
          <a:blip r:embed="rId6"/>
          <a:stretch>
            <a:fillRect/>
          </a:stretch>
        </p:blipFill>
        <p:spPr>
          <a:xfrm>
            <a:off x="7017584" y="1115998"/>
            <a:ext cx="1791936" cy="371186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46268447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87AFE06-F323-461D-A867-B57DC7E7B8FB}"/>
              </a:ext>
            </a:extLst>
          </p:cNvPr>
          <p:cNvSpPr>
            <a:spLocks noGrp="1"/>
          </p:cNvSpPr>
          <p:nvPr>
            <p:ph type="title"/>
          </p:nvPr>
        </p:nvSpPr>
        <p:spPr/>
        <p:txBody>
          <a:bodyPr/>
          <a:lstStyle/>
          <a:p>
            <a:r>
              <a:rPr lang="en-US" dirty="0"/>
              <a:t>Architecture aspects/concerns</a:t>
            </a:r>
          </a:p>
        </p:txBody>
      </p:sp>
      <p:pic>
        <p:nvPicPr>
          <p:cNvPr id="8" name="Content Placeholder 7">
            <a:extLst>
              <a:ext uri="{FF2B5EF4-FFF2-40B4-BE49-F238E27FC236}">
                <a16:creationId xmlns:a16="http://schemas.microsoft.com/office/drawing/2014/main" id="{34F403EF-0717-4CC1-80D1-7A11A2868D95}"/>
              </a:ext>
            </a:extLst>
          </p:cNvPr>
          <p:cNvPicPr>
            <a:picLocks noGrp="1" noChangeAspect="1"/>
          </p:cNvPicPr>
          <p:nvPr>
            <p:ph idx="1"/>
          </p:nvPr>
        </p:nvPicPr>
        <p:blipFill rotWithShape="1">
          <a:blip r:embed="rId2"/>
          <a:srcRect l="18596" t="24638"/>
          <a:stretch/>
        </p:blipFill>
        <p:spPr>
          <a:xfrm>
            <a:off x="2219568" y="1867877"/>
            <a:ext cx="4698689" cy="2848586"/>
          </a:xfrm>
        </p:spPr>
      </p:pic>
      <p:sp>
        <p:nvSpPr>
          <p:cNvPr id="2" name="Footer Placeholder 1">
            <a:extLst>
              <a:ext uri="{FF2B5EF4-FFF2-40B4-BE49-F238E27FC236}">
                <a16:creationId xmlns:a16="http://schemas.microsoft.com/office/drawing/2014/main" id="{94EE0198-C048-424E-AA4E-A64047DCE875}"/>
              </a:ext>
            </a:extLst>
          </p:cNvPr>
          <p:cNvSpPr>
            <a:spLocks noGrp="1"/>
          </p:cNvSpPr>
          <p:nvPr>
            <p:ph type="ftr" sz="quarter" idx="11"/>
          </p:nvPr>
        </p:nvSpPr>
        <p:spPr/>
        <p:txBody>
          <a:bodyPr/>
          <a:lstStyle/>
          <a:p>
            <a:r>
              <a:rPr lang="en-US"/>
              <a:t>Who Wants to Become an IT Architect? - DigitalXChange 2022</a:t>
            </a:r>
            <a:endParaRPr lang="nl-NL"/>
          </a:p>
        </p:txBody>
      </p:sp>
    </p:spTree>
    <p:extLst>
      <p:ext uri="{BB962C8B-B14F-4D97-AF65-F5344CB8AC3E}">
        <p14:creationId xmlns:p14="http://schemas.microsoft.com/office/powerpoint/2010/main" val="44808472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4BBF0-EDB4-4EF6-ABB3-6706F5D85E8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1992751-8A32-4B78-BF2B-53FFA96A3E7A}"/>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EF7FBF74-C672-4110-8ED8-0E6199BCE002}"/>
              </a:ext>
            </a:extLst>
          </p:cNvPr>
          <p:cNvSpPr>
            <a:spLocks noGrp="1"/>
          </p:cNvSpPr>
          <p:nvPr>
            <p:ph type="ftr" sz="quarter" idx="11"/>
          </p:nvPr>
        </p:nvSpPr>
        <p:spPr/>
        <p:txBody>
          <a:bodyPr/>
          <a:lstStyle/>
          <a:p>
            <a:r>
              <a:rPr lang="en-US"/>
              <a:t>Who Wants to Become an IT Architect? - DigitalXChange 2022</a:t>
            </a:r>
            <a:endParaRPr lang="nl-NL"/>
          </a:p>
        </p:txBody>
      </p:sp>
      <p:pic>
        <p:nvPicPr>
          <p:cNvPr id="7" name="Picture 6">
            <a:extLst>
              <a:ext uri="{FF2B5EF4-FFF2-40B4-BE49-F238E27FC236}">
                <a16:creationId xmlns:a16="http://schemas.microsoft.com/office/drawing/2014/main" id="{C224A076-65F9-42F5-80F4-B4C6A652B9A5}"/>
              </a:ext>
            </a:extLst>
          </p:cNvPr>
          <p:cNvPicPr>
            <a:picLocks noChangeAspect="1"/>
          </p:cNvPicPr>
          <p:nvPr/>
        </p:nvPicPr>
        <p:blipFill>
          <a:blip r:embed="rId2"/>
          <a:stretch>
            <a:fillRect/>
          </a:stretch>
        </p:blipFill>
        <p:spPr>
          <a:xfrm>
            <a:off x="0" y="393580"/>
            <a:ext cx="9144000" cy="4356340"/>
          </a:xfrm>
          <a:prstGeom prst="rect">
            <a:avLst/>
          </a:prstGeom>
        </p:spPr>
      </p:pic>
    </p:spTree>
    <p:extLst>
      <p:ext uri="{BB962C8B-B14F-4D97-AF65-F5344CB8AC3E}">
        <p14:creationId xmlns:p14="http://schemas.microsoft.com/office/powerpoint/2010/main" val="119976317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3FC5E8-C782-4AD1-A5AB-F8AD6F63D74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5321732-DF00-4CF0-8127-1672E59BB00D}"/>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0930C5B8-61F5-4DC3-BEBB-944D73454D5C}"/>
              </a:ext>
            </a:extLst>
          </p:cNvPr>
          <p:cNvSpPr>
            <a:spLocks noGrp="1"/>
          </p:cNvSpPr>
          <p:nvPr>
            <p:ph type="ftr" sz="quarter" idx="11"/>
          </p:nvPr>
        </p:nvSpPr>
        <p:spPr/>
        <p:txBody>
          <a:bodyPr/>
          <a:lstStyle/>
          <a:p>
            <a:r>
              <a:rPr lang="en-US"/>
              <a:t>Who Wants to Become an IT Architect? - DigitalXChange 2022</a:t>
            </a:r>
            <a:endParaRPr lang="nl-NL"/>
          </a:p>
        </p:txBody>
      </p:sp>
      <p:pic>
        <p:nvPicPr>
          <p:cNvPr id="1026" name="Picture 2" descr="A screenshot of the design principles.">
            <a:extLst>
              <a:ext uri="{FF2B5EF4-FFF2-40B4-BE49-F238E27FC236}">
                <a16:creationId xmlns:a16="http://schemas.microsoft.com/office/drawing/2014/main" id="{A5733253-5D16-488A-AE0F-730FDA4EE3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1334" y="936000"/>
            <a:ext cx="4676666" cy="365558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 screenshot of the nine core requirements for modern apps.">
            <a:extLst>
              <a:ext uri="{FF2B5EF4-FFF2-40B4-BE49-F238E27FC236}">
                <a16:creationId xmlns:a16="http://schemas.microsoft.com/office/drawing/2014/main" id="{402A1D65-F17A-4CCB-BEEA-8B4D5A052A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56012" y="-181712"/>
            <a:ext cx="5171473" cy="313188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448AA3FA-4495-4AA7-8254-974BCF0A89F6}"/>
              </a:ext>
            </a:extLst>
          </p:cNvPr>
          <p:cNvPicPr>
            <a:picLocks noChangeAspect="1"/>
          </p:cNvPicPr>
          <p:nvPr/>
        </p:nvPicPr>
        <p:blipFill>
          <a:blip r:embed="rId5"/>
          <a:stretch>
            <a:fillRect/>
          </a:stretch>
        </p:blipFill>
        <p:spPr>
          <a:xfrm>
            <a:off x="5677096" y="3184633"/>
            <a:ext cx="3466904" cy="1922737"/>
          </a:xfrm>
          <a:prstGeom prst="rect">
            <a:avLst/>
          </a:prstGeom>
        </p:spPr>
      </p:pic>
    </p:spTree>
    <p:extLst>
      <p:ext uri="{BB962C8B-B14F-4D97-AF65-F5344CB8AC3E}">
        <p14:creationId xmlns:p14="http://schemas.microsoft.com/office/powerpoint/2010/main" val="28549301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2B3628-D472-4E14-AA38-5FAEE37F3EF8}"/>
              </a:ext>
            </a:extLst>
          </p:cNvPr>
          <p:cNvSpPr>
            <a:spLocks noGrp="1"/>
          </p:cNvSpPr>
          <p:nvPr>
            <p:ph type="title"/>
          </p:nvPr>
        </p:nvSpPr>
        <p:spPr/>
        <p:txBody>
          <a:bodyPr/>
          <a:lstStyle/>
          <a:p>
            <a:r>
              <a:rPr lang="en-US" dirty="0"/>
              <a:t>From What (via Why) to How?</a:t>
            </a:r>
          </a:p>
        </p:txBody>
      </p:sp>
      <p:pic>
        <p:nvPicPr>
          <p:cNvPr id="7" name="Content Placeholder 6" descr="User with solid fill">
            <a:extLst>
              <a:ext uri="{FF2B5EF4-FFF2-40B4-BE49-F238E27FC236}">
                <a16:creationId xmlns:a16="http://schemas.microsoft.com/office/drawing/2014/main" id="{4AA28828-AE73-4859-9CBE-A3BEB907BE2D}"/>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tretch>
            <a:fillRect/>
          </a:stretch>
        </p:blipFill>
        <p:spPr>
          <a:xfrm>
            <a:off x="623698" y="1588443"/>
            <a:ext cx="914400" cy="914400"/>
          </a:xfrm>
        </p:spPr>
      </p:pic>
      <p:sp>
        <p:nvSpPr>
          <p:cNvPr id="4" name="Footer Placeholder 3">
            <a:extLst>
              <a:ext uri="{FF2B5EF4-FFF2-40B4-BE49-F238E27FC236}">
                <a16:creationId xmlns:a16="http://schemas.microsoft.com/office/drawing/2014/main" id="{9C36C882-49EF-47F7-BD52-CAC096548147}"/>
              </a:ext>
            </a:extLst>
          </p:cNvPr>
          <p:cNvSpPr>
            <a:spLocks noGrp="1"/>
          </p:cNvSpPr>
          <p:nvPr>
            <p:ph type="ftr" sz="quarter" idx="11"/>
          </p:nvPr>
        </p:nvSpPr>
        <p:spPr/>
        <p:txBody>
          <a:bodyPr/>
          <a:lstStyle/>
          <a:p>
            <a:r>
              <a:rPr lang="en-US"/>
              <a:t>Who Wants to Become an IT Architect? - DigitalXChange 2022</a:t>
            </a:r>
            <a:endParaRPr lang="nl-NL"/>
          </a:p>
        </p:txBody>
      </p:sp>
      <p:pic>
        <p:nvPicPr>
          <p:cNvPr id="9" name="Picture 8">
            <a:extLst>
              <a:ext uri="{FF2B5EF4-FFF2-40B4-BE49-F238E27FC236}">
                <a16:creationId xmlns:a16="http://schemas.microsoft.com/office/drawing/2014/main" id="{D6EE1DA8-1C59-46F7-AA9D-CA01C419C740}"/>
              </a:ext>
            </a:extLst>
          </p:cNvPr>
          <p:cNvPicPr>
            <a:picLocks noChangeAspect="1"/>
          </p:cNvPicPr>
          <p:nvPr/>
        </p:nvPicPr>
        <p:blipFill>
          <a:blip r:embed="rId4"/>
          <a:stretch>
            <a:fillRect/>
          </a:stretch>
        </p:blipFill>
        <p:spPr>
          <a:xfrm>
            <a:off x="5651570" y="3598450"/>
            <a:ext cx="2121060" cy="1257050"/>
          </a:xfrm>
          <a:prstGeom prst="rect">
            <a:avLst/>
          </a:prstGeom>
        </p:spPr>
      </p:pic>
      <p:sp>
        <p:nvSpPr>
          <p:cNvPr id="10" name="Thought Bubble: Cloud 9">
            <a:extLst>
              <a:ext uri="{FF2B5EF4-FFF2-40B4-BE49-F238E27FC236}">
                <a16:creationId xmlns:a16="http://schemas.microsoft.com/office/drawing/2014/main" id="{C5673F57-3445-43BE-AD80-6ACE5F784944}"/>
              </a:ext>
            </a:extLst>
          </p:cNvPr>
          <p:cNvSpPr/>
          <p:nvPr/>
        </p:nvSpPr>
        <p:spPr>
          <a:xfrm>
            <a:off x="1724725" y="764198"/>
            <a:ext cx="2215375" cy="936702"/>
          </a:xfrm>
          <a:prstGeom prst="cloudCallout">
            <a:avLst>
              <a:gd name="adj1" fmla="val -68944"/>
              <a:gd name="adj2" fmla="val 61706"/>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dirty="0">
                <a:solidFill>
                  <a:schemeClr val="bg1"/>
                </a:solidFill>
              </a:rPr>
              <a:t>Grand Vision, Business Value, Big Idea</a:t>
            </a:r>
          </a:p>
        </p:txBody>
      </p:sp>
      <p:cxnSp>
        <p:nvCxnSpPr>
          <p:cNvPr id="12" name="Straight Arrow Connector 11">
            <a:extLst>
              <a:ext uri="{FF2B5EF4-FFF2-40B4-BE49-F238E27FC236}">
                <a16:creationId xmlns:a16="http://schemas.microsoft.com/office/drawing/2014/main" id="{DAC429BA-257F-4821-B533-9B327F8319C3}"/>
              </a:ext>
            </a:extLst>
          </p:cNvPr>
          <p:cNvCxnSpPr/>
          <p:nvPr/>
        </p:nvCxnSpPr>
        <p:spPr>
          <a:xfrm>
            <a:off x="1635516" y="2445834"/>
            <a:ext cx="3724507" cy="1315844"/>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pic>
        <p:nvPicPr>
          <p:cNvPr id="14" name="Graphic 13" descr="Programmer female outline">
            <a:extLst>
              <a:ext uri="{FF2B5EF4-FFF2-40B4-BE49-F238E27FC236}">
                <a16:creationId xmlns:a16="http://schemas.microsoft.com/office/drawing/2014/main" id="{737B2B26-867A-4FA5-A05E-29D8B3B1B63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951037" y="2609800"/>
            <a:ext cx="914400" cy="914400"/>
          </a:xfrm>
          <a:prstGeom prst="rect">
            <a:avLst/>
          </a:prstGeom>
        </p:spPr>
      </p:pic>
      <p:pic>
        <p:nvPicPr>
          <p:cNvPr id="16" name="Graphic 15" descr="Programmer male with solid fill">
            <a:extLst>
              <a:ext uri="{FF2B5EF4-FFF2-40B4-BE49-F238E27FC236}">
                <a16:creationId xmlns:a16="http://schemas.microsoft.com/office/drawing/2014/main" id="{9D4AF33A-8B14-4C49-B343-E5BE5088971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745412" y="3835928"/>
            <a:ext cx="914400" cy="914400"/>
          </a:xfrm>
          <a:prstGeom prst="rect">
            <a:avLst/>
          </a:prstGeom>
        </p:spPr>
      </p:pic>
      <p:sp>
        <p:nvSpPr>
          <p:cNvPr id="17" name="Speech Bubble: Oval 16">
            <a:extLst>
              <a:ext uri="{FF2B5EF4-FFF2-40B4-BE49-F238E27FC236}">
                <a16:creationId xmlns:a16="http://schemas.microsoft.com/office/drawing/2014/main" id="{89AB8D57-C935-46BA-927D-A853369DAC10}"/>
              </a:ext>
            </a:extLst>
          </p:cNvPr>
          <p:cNvSpPr/>
          <p:nvPr/>
        </p:nvSpPr>
        <p:spPr>
          <a:xfrm>
            <a:off x="7187713" y="2373802"/>
            <a:ext cx="1728438" cy="867992"/>
          </a:xfrm>
          <a:prstGeom prst="wedgeEllipseCallout">
            <a:avLst>
              <a:gd name="adj1" fmla="val -42768"/>
              <a:gd name="adj2" fmla="val 77917"/>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100" dirty="0"/>
              <a:t>Implementation &amp; Roll Out to Production &amp; Operate</a:t>
            </a:r>
          </a:p>
        </p:txBody>
      </p:sp>
    </p:spTree>
    <p:extLst>
      <p:ext uri="{BB962C8B-B14F-4D97-AF65-F5344CB8AC3E}">
        <p14:creationId xmlns:p14="http://schemas.microsoft.com/office/powerpoint/2010/main" val="18285774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2B3628-D472-4E14-AA38-5FAEE37F3EF8}"/>
              </a:ext>
            </a:extLst>
          </p:cNvPr>
          <p:cNvSpPr>
            <a:spLocks noGrp="1"/>
          </p:cNvSpPr>
          <p:nvPr>
            <p:ph type="title"/>
          </p:nvPr>
        </p:nvSpPr>
        <p:spPr/>
        <p:txBody>
          <a:bodyPr/>
          <a:lstStyle/>
          <a:p>
            <a:r>
              <a:rPr lang="en-US" dirty="0"/>
              <a:t>From What (via Why) to How?</a:t>
            </a:r>
          </a:p>
        </p:txBody>
      </p:sp>
      <p:pic>
        <p:nvPicPr>
          <p:cNvPr id="7" name="Content Placeholder 6" descr="User with solid fill">
            <a:extLst>
              <a:ext uri="{FF2B5EF4-FFF2-40B4-BE49-F238E27FC236}">
                <a16:creationId xmlns:a16="http://schemas.microsoft.com/office/drawing/2014/main" id="{4AA28828-AE73-4859-9CBE-A3BEB907BE2D}"/>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tretch>
            <a:fillRect/>
          </a:stretch>
        </p:blipFill>
        <p:spPr>
          <a:xfrm>
            <a:off x="62636" y="606634"/>
            <a:ext cx="914400" cy="914400"/>
          </a:xfrm>
        </p:spPr>
      </p:pic>
      <p:sp>
        <p:nvSpPr>
          <p:cNvPr id="4" name="Footer Placeholder 3">
            <a:extLst>
              <a:ext uri="{FF2B5EF4-FFF2-40B4-BE49-F238E27FC236}">
                <a16:creationId xmlns:a16="http://schemas.microsoft.com/office/drawing/2014/main" id="{9C36C882-49EF-47F7-BD52-CAC096548147}"/>
              </a:ext>
            </a:extLst>
          </p:cNvPr>
          <p:cNvSpPr>
            <a:spLocks noGrp="1"/>
          </p:cNvSpPr>
          <p:nvPr>
            <p:ph type="ftr" sz="quarter" idx="11"/>
          </p:nvPr>
        </p:nvSpPr>
        <p:spPr/>
        <p:txBody>
          <a:bodyPr/>
          <a:lstStyle/>
          <a:p>
            <a:r>
              <a:rPr lang="en-US"/>
              <a:t>Who Wants to Become an IT Architect? - DigitalXChange 2022</a:t>
            </a:r>
            <a:endParaRPr lang="nl-NL"/>
          </a:p>
        </p:txBody>
      </p:sp>
      <p:pic>
        <p:nvPicPr>
          <p:cNvPr id="14" name="Graphic 13" descr="Programmer female outline">
            <a:extLst>
              <a:ext uri="{FF2B5EF4-FFF2-40B4-BE49-F238E27FC236}">
                <a16:creationId xmlns:a16="http://schemas.microsoft.com/office/drawing/2014/main" id="{737B2B26-867A-4FA5-A05E-29D8B3B1B63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187712" y="3506655"/>
            <a:ext cx="658546" cy="658546"/>
          </a:xfrm>
          <a:prstGeom prst="rect">
            <a:avLst/>
          </a:prstGeom>
        </p:spPr>
      </p:pic>
      <p:pic>
        <p:nvPicPr>
          <p:cNvPr id="16" name="Graphic 15" descr="Programmer male with solid fill">
            <a:extLst>
              <a:ext uri="{FF2B5EF4-FFF2-40B4-BE49-F238E27FC236}">
                <a16:creationId xmlns:a16="http://schemas.microsoft.com/office/drawing/2014/main" id="{9D4AF33A-8B14-4C49-B343-E5BE5088971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049481" y="4030145"/>
            <a:ext cx="658546" cy="658546"/>
          </a:xfrm>
          <a:prstGeom prst="rect">
            <a:avLst/>
          </a:prstGeom>
        </p:spPr>
      </p:pic>
      <p:sp>
        <p:nvSpPr>
          <p:cNvPr id="3" name="TextBox 2">
            <a:extLst>
              <a:ext uri="{FF2B5EF4-FFF2-40B4-BE49-F238E27FC236}">
                <a16:creationId xmlns:a16="http://schemas.microsoft.com/office/drawing/2014/main" id="{FF758173-457A-45D6-8C90-AB59D898CDA8}"/>
              </a:ext>
            </a:extLst>
          </p:cNvPr>
          <p:cNvSpPr txBox="1"/>
          <p:nvPr/>
        </p:nvSpPr>
        <p:spPr>
          <a:xfrm>
            <a:off x="862361" y="1063834"/>
            <a:ext cx="1987595" cy="830997"/>
          </a:xfrm>
          <a:prstGeom prst="rect">
            <a:avLst/>
          </a:prstGeom>
          <a:noFill/>
        </p:spPr>
        <p:txBody>
          <a:bodyPr wrap="none" lIns="0" tIns="0" rIns="0" bIns="0" rtlCol="0">
            <a:spAutoFit/>
          </a:bodyPr>
          <a:lstStyle/>
          <a:p>
            <a:r>
              <a:rPr lang="en-US" sz="5400" dirty="0"/>
              <a:t>WHAT</a:t>
            </a:r>
          </a:p>
        </p:txBody>
      </p:sp>
      <p:sp>
        <p:nvSpPr>
          <p:cNvPr id="11" name="Freeform: Shape 10">
            <a:extLst>
              <a:ext uri="{FF2B5EF4-FFF2-40B4-BE49-F238E27FC236}">
                <a16:creationId xmlns:a16="http://schemas.microsoft.com/office/drawing/2014/main" id="{27FB71BA-56F6-4559-B691-D026E2E5E26A}"/>
              </a:ext>
            </a:extLst>
          </p:cNvPr>
          <p:cNvSpPr/>
          <p:nvPr/>
        </p:nvSpPr>
        <p:spPr>
          <a:xfrm>
            <a:off x="996176" y="878468"/>
            <a:ext cx="5746595" cy="2935249"/>
          </a:xfrm>
          <a:custGeom>
            <a:avLst/>
            <a:gdLst>
              <a:gd name="connsiteX0" fmla="*/ 0 w 5746595"/>
              <a:gd name="connsiteY0" fmla="*/ 177181 h 2935249"/>
              <a:gd name="connsiteX1" fmla="*/ 3620429 w 5746595"/>
              <a:gd name="connsiteY1" fmla="*/ 296127 h 2935249"/>
              <a:gd name="connsiteX2" fmla="*/ 5746595 w 5746595"/>
              <a:gd name="connsiteY2" fmla="*/ 2935249 h 2935249"/>
            </a:gdLst>
            <a:ahLst/>
            <a:cxnLst>
              <a:cxn ang="0">
                <a:pos x="connsiteX0" y="connsiteY0"/>
              </a:cxn>
              <a:cxn ang="0">
                <a:pos x="connsiteX1" y="connsiteY1"/>
              </a:cxn>
              <a:cxn ang="0">
                <a:pos x="connsiteX2" y="connsiteY2"/>
              </a:cxn>
            </a:cxnLst>
            <a:rect l="l" t="t" r="r" b="b"/>
            <a:pathLst>
              <a:path w="5746595" h="2935249" extrusionOk="0">
                <a:moveTo>
                  <a:pt x="0" y="177181"/>
                </a:moveTo>
                <a:cubicBezTo>
                  <a:pt x="1387146" y="-76836"/>
                  <a:pt x="2776583" y="-370229"/>
                  <a:pt x="3620429" y="296127"/>
                </a:cubicBezTo>
                <a:cubicBezTo>
                  <a:pt x="4783551" y="861098"/>
                  <a:pt x="5084609" y="2060200"/>
                  <a:pt x="5746595" y="2935249"/>
                </a:cubicBezTo>
              </a:path>
            </a:pathLst>
          </a:custGeom>
          <a:noFill/>
          <a:ln w="76200">
            <a:headEnd type="none" w="med" len="med"/>
            <a:tailEnd type="arrow" w="med" len="med"/>
            <a:extLst>
              <a:ext uri="{C807C97D-BFC1-408E-A445-0C87EB9F89A2}">
                <ask:lineSketchStyleProps xmlns:ask="http://schemas.microsoft.com/office/drawing/2018/sketchyshapes" sd="2177963799">
                  <a:custGeom>
                    <a:avLst/>
                    <a:gdLst>
                      <a:gd name="connsiteX0" fmla="*/ 0 w 5746595"/>
                      <a:gd name="connsiteY0" fmla="*/ 177181 h 2935249"/>
                      <a:gd name="connsiteX1" fmla="*/ 3620429 w 5746595"/>
                      <a:gd name="connsiteY1" fmla="*/ 296127 h 2935249"/>
                      <a:gd name="connsiteX2" fmla="*/ 5746595 w 5746595"/>
                      <a:gd name="connsiteY2" fmla="*/ 2935249 h 2935249"/>
                    </a:gdLst>
                    <a:ahLst/>
                    <a:cxnLst>
                      <a:cxn ang="0">
                        <a:pos x="connsiteX0" y="connsiteY0"/>
                      </a:cxn>
                      <a:cxn ang="0">
                        <a:pos x="connsiteX1" y="connsiteY1"/>
                      </a:cxn>
                      <a:cxn ang="0">
                        <a:pos x="connsiteX2" y="connsiteY2"/>
                      </a:cxn>
                    </a:cxnLst>
                    <a:rect l="l" t="t" r="r" b="b"/>
                    <a:pathLst>
                      <a:path w="5746595" h="2935249">
                        <a:moveTo>
                          <a:pt x="0" y="177181"/>
                        </a:moveTo>
                        <a:cubicBezTo>
                          <a:pt x="1331331" y="6815"/>
                          <a:pt x="2662663" y="-163551"/>
                          <a:pt x="3620429" y="296127"/>
                        </a:cubicBezTo>
                        <a:cubicBezTo>
                          <a:pt x="4578195" y="755805"/>
                          <a:pt x="5162395" y="1845527"/>
                          <a:pt x="5746595" y="2935249"/>
                        </a:cubicBezTo>
                      </a:path>
                    </a:pathLst>
                  </a:cu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8CF0F2CE-944F-45F9-B1E4-2E04F29D372D}"/>
              </a:ext>
            </a:extLst>
          </p:cNvPr>
          <p:cNvSpPr/>
          <p:nvPr/>
        </p:nvSpPr>
        <p:spPr>
          <a:xfrm>
            <a:off x="267629" y="1471961"/>
            <a:ext cx="5746595" cy="3180555"/>
          </a:xfrm>
          <a:custGeom>
            <a:avLst/>
            <a:gdLst>
              <a:gd name="connsiteX0" fmla="*/ 0 w 5746595"/>
              <a:gd name="connsiteY0" fmla="*/ 0 h 3180555"/>
              <a:gd name="connsiteX1" fmla="*/ 1001120 w 5746595"/>
              <a:gd name="connsiteY1" fmla="*/ 2198902 h 3180555"/>
              <a:gd name="connsiteX2" fmla="*/ 5746595 w 5746595"/>
              <a:gd name="connsiteY2" fmla="*/ 3180554 h 3180555"/>
            </a:gdLst>
            <a:ahLst/>
            <a:cxnLst>
              <a:cxn ang="0">
                <a:pos x="connsiteX0" y="connsiteY0"/>
              </a:cxn>
              <a:cxn ang="0">
                <a:pos x="connsiteX1" y="connsiteY1"/>
              </a:cxn>
              <a:cxn ang="0">
                <a:pos x="connsiteX2" y="connsiteY2"/>
              </a:cxn>
            </a:cxnLst>
            <a:rect l="l" t="t" r="r" b="b"/>
            <a:pathLst>
              <a:path w="5746595" h="3180555" extrusionOk="0">
                <a:moveTo>
                  <a:pt x="0" y="0"/>
                </a:moveTo>
                <a:cubicBezTo>
                  <a:pt x="-55256" y="987576"/>
                  <a:pt x="57186" y="1656128"/>
                  <a:pt x="1001120" y="2198902"/>
                </a:cubicBezTo>
                <a:cubicBezTo>
                  <a:pt x="2140658" y="2459400"/>
                  <a:pt x="3826222" y="2786356"/>
                  <a:pt x="5746595" y="3180554"/>
                </a:cubicBezTo>
              </a:path>
            </a:pathLst>
          </a:custGeom>
          <a:noFill/>
          <a:ln w="76200">
            <a:headEnd type="none" w="med" len="med"/>
            <a:tailEnd type="arrow" w="med" len="med"/>
            <a:extLst>
              <a:ext uri="{C807C97D-BFC1-408E-A445-0C87EB9F89A2}">
                <ask:lineSketchStyleProps xmlns:ask="http://schemas.microsoft.com/office/drawing/2018/sketchyshapes" sd="973854455">
                  <a:custGeom>
                    <a:avLst/>
                    <a:gdLst>
                      <a:gd name="connsiteX0" fmla="*/ 0 w 5419492"/>
                      <a:gd name="connsiteY0" fmla="*/ 0 h 3010829"/>
                      <a:gd name="connsiteX1" fmla="*/ 944136 w 5419492"/>
                      <a:gd name="connsiteY1" fmla="*/ 2081561 h 3010829"/>
                      <a:gd name="connsiteX2" fmla="*/ 5419492 w 5419492"/>
                      <a:gd name="connsiteY2" fmla="*/ 3010829 h 3010829"/>
                    </a:gdLst>
                    <a:ahLst/>
                    <a:cxnLst>
                      <a:cxn ang="0">
                        <a:pos x="connsiteX0" y="connsiteY0"/>
                      </a:cxn>
                      <a:cxn ang="0">
                        <a:pos x="connsiteX1" y="connsiteY1"/>
                      </a:cxn>
                      <a:cxn ang="0">
                        <a:pos x="connsiteX2" y="connsiteY2"/>
                      </a:cxn>
                    </a:cxnLst>
                    <a:rect l="l" t="t" r="r" b="b"/>
                    <a:pathLst>
                      <a:path w="5419492" h="3010829">
                        <a:moveTo>
                          <a:pt x="0" y="0"/>
                        </a:moveTo>
                        <a:cubicBezTo>
                          <a:pt x="20443" y="789878"/>
                          <a:pt x="40887" y="1579756"/>
                          <a:pt x="944136" y="2081561"/>
                        </a:cubicBezTo>
                        <a:cubicBezTo>
                          <a:pt x="1847385" y="2583366"/>
                          <a:pt x="3633438" y="2797097"/>
                          <a:pt x="5419492" y="3010829"/>
                        </a:cubicBezTo>
                      </a:path>
                    </a:pathLst>
                  </a:cu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extBox 53">
            <a:extLst>
              <a:ext uri="{FF2B5EF4-FFF2-40B4-BE49-F238E27FC236}">
                <a16:creationId xmlns:a16="http://schemas.microsoft.com/office/drawing/2014/main" id="{D354E79D-C57F-4031-8AA1-37044257EF58}"/>
              </a:ext>
            </a:extLst>
          </p:cNvPr>
          <p:cNvSpPr txBox="1"/>
          <p:nvPr/>
        </p:nvSpPr>
        <p:spPr>
          <a:xfrm>
            <a:off x="6777995" y="3643828"/>
            <a:ext cx="376706" cy="184666"/>
          </a:xfrm>
          <a:prstGeom prst="rect">
            <a:avLst/>
          </a:prstGeom>
          <a:noFill/>
        </p:spPr>
        <p:txBody>
          <a:bodyPr wrap="none" lIns="0" tIns="0" rIns="0" bIns="0" rtlCol="0">
            <a:spAutoFit/>
          </a:bodyPr>
          <a:lstStyle/>
          <a:p>
            <a:r>
              <a:rPr lang="en-US" sz="1200" dirty="0"/>
              <a:t>HOW</a:t>
            </a:r>
          </a:p>
        </p:txBody>
      </p:sp>
      <p:sp>
        <p:nvSpPr>
          <p:cNvPr id="55" name="TextBox 54">
            <a:extLst>
              <a:ext uri="{FF2B5EF4-FFF2-40B4-BE49-F238E27FC236}">
                <a16:creationId xmlns:a16="http://schemas.microsoft.com/office/drawing/2014/main" id="{1C48AA90-9804-4AA3-BA22-DB054398D84B}"/>
              </a:ext>
            </a:extLst>
          </p:cNvPr>
          <p:cNvSpPr txBox="1"/>
          <p:nvPr/>
        </p:nvSpPr>
        <p:spPr>
          <a:xfrm>
            <a:off x="5809419" y="4216612"/>
            <a:ext cx="442237" cy="184666"/>
          </a:xfrm>
          <a:prstGeom prst="rect">
            <a:avLst/>
          </a:prstGeom>
          <a:noFill/>
        </p:spPr>
        <p:txBody>
          <a:bodyPr wrap="none" lIns="0" tIns="0" rIns="0" bIns="0" rtlCol="0">
            <a:spAutoFit/>
          </a:bodyPr>
          <a:lstStyle/>
          <a:p>
            <a:r>
              <a:rPr lang="en-US" sz="1200" dirty="0"/>
              <a:t>WHAT</a:t>
            </a:r>
          </a:p>
        </p:txBody>
      </p:sp>
      <p:sp>
        <p:nvSpPr>
          <p:cNvPr id="56" name="TextBox 55">
            <a:extLst>
              <a:ext uri="{FF2B5EF4-FFF2-40B4-BE49-F238E27FC236}">
                <a16:creationId xmlns:a16="http://schemas.microsoft.com/office/drawing/2014/main" id="{A5AE89AC-E9E9-434E-B3AA-0F58E35DAA80}"/>
              </a:ext>
            </a:extLst>
          </p:cNvPr>
          <p:cNvSpPr txBox="1"/>
          <p:nvPr/>
        </p:nvSpPr>
        <p:spPr>
          <a:xfrm>
            <a:off x="5868891" y="1894831"/>
            <a:ext cx="891270" cy="200055"/>
          </a:xfrm>
          <a:prstGeom prst="rect">
            <a:avLst/>
          </a:prstGeom>
          <a:noFill/>
        </p:spPr>
        <p:txBody>
          <a:bodyPr wrap="none" lIns="0" tIns="0" rIns="0" bIns="0" rtlCol="0">
            <a:spAutoFit/>
          </a:bodyPr>
          <a:lstStyle/>
          <a:p>
            <a:r>
              <a:rPr lang="en-US" sz="1300" dirty="0"/>
              <a:t>Architecture</a:t>
            </a:r>
          </a:p>
        </p:txBody>
      </p:sp>
      <p:sp>
        <p:nvSpPr>
          <p:cNvPr id="57" name="TextBox 56">
            <a:extLst>
              <a:ext uri="{FF2B5EF4-FFF2-40B4-BE49-F238E27FC236}">
                <a16:creationId xmlns:a16="http://schemas.microsoft.com/office/drawing/2014/main" id="{EA231220-2E25-4BA0-8A97-09E2B615CE5D}"/>
              </a:ext>
            </a:extLst>
          </p:cNvPr>
          <p:cNvSpPr txBox="1"/>
          <p:nvPr/>
        </p:nvSpPr>
        <p:spPr>
          <a:xfrm>
            <a:off x="1417747" y="4016557"/>
            <a:ext cx="1334148" cy="200055"/>
          </a:xfrm>
          <a:prstGeom prst="rect">
            <a:avLst/>
          </a:prstGeom>
          <a:noFill/>
        </p:spPr>
        <p:txBody>
          <a:bodyPr wrap="none" lIns="0" tIns="0" rIns="0" bIns="0" rtlCol="0">
            <a:spAutoFit/>
          </a:bodyPr>
          <a:lstStyle/>
          <a:p>
            <a:r>
              <a:rPr lang="en-US" sz="1300" dirty="0"/>
              <a:t>Business Analysis</a:t>
            </a:r>
          </a:p>
        </p:txBody>
      </p:sp>
    </p:spTree>
    <p:extLst>
      <p:ext uri="{BB962C8B-B14F-4D97-AF65-F5344CB8AC3E}">
        <p14:creationId xmlns:p14="http://schemas.microsoft.com/office/powerpoint/2010/main" val="24347733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Freeform: Shape 58">
            <a:extLst>
              <a:ext uri="{FF2B5EF4-FFF2-40B4-BE49-F238E27FC236}">
                <a16:creationId xmlns:a16="http://schemas.microsoft.com/office/drawing/2014/main" id="{616B8030-C9F0-4EA8-85A5-9F3483D02FCB}"/>
              </a:ext>
            </a:extLst>
          </p:cNvPr>
          <p:cNvSpPr/>
          <p:nvPr/>
        </p:nvSpPr>
        <p:spPr>
          <a:xfrm>
            <a:off x="996176" y="878468"/>
            <a:ext cx="5746595" cy="2935249"/>
          </a:xfrm>
          <a:custGeom>
            <a:avLst/>
            <a:gdLst>
              <a:gd name="connsiteX0" fmla="*/ 0 w 5746595"/>
              <a:gd name="connsiteY0" fmla="*/ 177181 h 2935249"/>
              <a:gd name="connsiteX1" fmla="*/ 3620429 w 5746595"/>
              <a:gd name="connsiteY1" fmla="*/ 296127 h 2935249"/>
              <a:gd name="connsiteX2" fmla="*/ 5746595 w 5746595"/>
              <a:gd name="connsiteY2" fmla="*/ 2935249 h 2935249"/>
            </a:gdLst>
            <a:ahLst/>
            <a:cxnLst>
              <a:cxn ang="0">
                <a:pos x="connsiteX0" y="connsiteY0"/>
              </a:cxn>
              <a:cxn ang="0">
                <a:pos x="connsiteX1" y="connsiteY1"/>
              </a:cxn>
              <a:cxn ang="0">
                <a:pos x="connsiteX2" y="connsiteY2"/>
              </a:cxn>
            </a:cxnLst>
            <a:rect l="l" t="t" r="r" b="b"/>
            <a:pathLst>
              <a:path w="5746595" h="2935249" extrusionOk="0">
                <a:moveTo>
                  <a:pt x="0" y="177181"/>
                </a:moveTo>
                <a:cubicBezTo>
                  <a:pt x="1387146" y="-76836"/>
                  <a:pt x="2776583" y="-370229"/>
                  <a:pt x="3620429" y="296127"/>
                </a:cubicBezTo>
                <a:cubicBezTo>
                  <a:pt x="4783551" y="861098"/>
                  <a:pt x="5084609" y="2060200"/>
                  <a:pt x="5746595" y="2935249"/>
                </a:cubicBezTo>
              </a:path>
            </a:pathLst>
          </a:custGeom>
          <a:noFill/>
          <a:ln w="76200">
            <a:solidFill>
              <a:schemeClr val="accent1">
                <a:lumMod val="20000"/>
                <a:lumOff val="80000"/>
              </a:schemeClr>
            </a:solidFill>
            <a:headEnd type="none" w="med" len="med"/>
            <a:tailEnd type="arrow" w="med" len="med"/>
            <a:extLst>
              <a:ext uri="{C807C97D-BFC1-408E-A445-0C87EB9F89A2}">
                <ask:lineSketchStyleProps xmlns:ask="http://schemas.microsoft.com/office/drawing/2018/sketchyshapes" sd="2177963799">
                  <a:custGeom>
                    <a:avLst/>
                    <a:gdLst>
                      <a:gd name="connsiteX0" fmla="*/ 0 w 5746595"/>
                      <a:gd name="connsiteY0" fmla="*/ 177181 h 2935249"/>
                      <a:gd name="connsiteX1" fmla="*/ 3620429 w 5746595"/>
                      <a:gd name="connsiteY1" fmla="*/ 296127 h 2935249"/>
                      <a:gd name="connsiteX2" fmla="*/ 5746595 w 5746595"/>
                      <a:gd name="connsiteY2" fmla="*/ 2935249 h 2935249"/>
                    </a:gdLst>
                    <a:ahLst/>
                    <a:cxnLst>
                      <a:cxn ang="0">
                        <a:pos x="connsiteX0" y="connsiteY0"/>
                      </a:cxn>
                      <a:cxn ang="0">
                        <a:pos x="connsiteX1" y="connsiteY1"/>
                      </a:cxn>
                      <a:cxn ang="0">
                        <a:pos x="connsiteX2" y="connsiteY2"/>
                      </a:cxn>
                    </a:cxnLst>
                    <a:rect l="l" t="t" r="r" b="b"/>
                    <a:pathLst>
                      <a:path w="5746595" h="2935249">
                        <a:moveTo>
                          <a:pt x="0" y="177181"/>
                        </a:moveTo>
                        <a:cubicBezTo>
                          <a:pt x="1331331" y="6815"/>
                          <a:pt x="2662663" y="-163551"/>
                          <a:pt x="3620429" y="296127"/>
                        </a:cubicBezTo>
                        <a:cubicBezTo>
                          <a:pt x="4578195" y="755805"/>
                          <a:pt x="5162395" y="1845527"/>
                          <a:pt x="5746595" y="2935249"/>
                        </a:cubicBezTo>
                      </a:path>
                    </a:pathLst>
                  </a:cu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Freeform: Shape 59">
            <a:extLst>
              <a:ext uri="{FF2B5EF4-FFF2-40B4-BE49-F238E27FC236}">
                <a16:creationId xmlns:a16="http://schemas.microsoft.com/office/drawing/2014/main" id="{6411F8FA-6812-4BEE-8165-1EE09F06E46A}"/>
              </a:ext>
            </a:extLst>
          </p:cNvPr>
          <p:cNvSpPr/>
          <p:nvPr/>
        </p:nvSpPr>
        <p:spPr>
          <a:xfrm>
            <a:off x="267629" y="1471961"/>
            <a:ext cx="5746595" cy="3246840"/>
          </a:xfrm>
          <a:custGeom>
            <a:avLst/>
            <a:gdLst>
              <a:gd name="connsiteX0" fmla="*/ 0 w 5746595"/>
              <a:gd name="connsiteY0" fmla="*/ 0 h 3246840"/>
              <a:gd name="connsiteX1" fmla="*/ 1001120 w 5746595"/>
              <a:gd name="connsiteY1" fmla="*/ 2244729 h 3246840"/>
              <a:gd name="connsiteX2" fmla="*/ 5746595 w 5746595"/>
              <a:gd name="connsiteY2" fmla="*/ 3246840 h 3246840"/>
            </a:gdLst>
            <a:ahLst/>
            <a:cxnLst>
              <a:cxn ang="0">
                <a:pos x="connsiteX0" y="connsiteY0"/>
              </a:cxn>
              <a:cxn ang="0">
                <a:pos x="connsiteX1" y="connsiteY1"/>
              </a:cxn>
              <a:cxn ang="0">
                <a:pos x="connsiteX2" y="connsiteY2"/>
              </a:cxn>
            </a:cxnLst>
            <a:rect l="l" t="t" r="r" b="b"/>
            <a:pathLst>
              <a:path w="5746595" h="3246840" extrusionOk="0">
                <a:moveTo>
                  <a:pt x="0" y="0"/>
                </a:moveTo>
                <a:cubicBezTo>
                  <a:pt x="186808" y="665595"/>
                  <a:pt x="8190" y="1756799"/>
                  <a:pt x="1001120" y="2244729"/>
                </a:cubicBezTo>
                <a:cubicBezTo>
                  <a:pt x="1971686" y="2832557"/>
                  <a:pt x="3791054" y="3087075"/>
                  <a:pt x="5746595" y="3246840"/>
                </a:cubicBezTo>
              </a:path>
            </a:pathLst>
          </a:custGeom>
          <a:noFill/>
          <a:ln w="76200">
            <a:solidFill>
              <a:schemeClr val="accent1">
                <a:lumMod val="20000"/>
                <a:lumOff val="80000"/>
              </a:schemeClr>
            </a:solidFill>
            <a:headEnd type="none" w="med" len="med"/>
            <a:tailEnd type="arrow" w="med" len="med"/>
            <a:extLst>
              <a:ext uri="{C807C97D-BFC1-408E-A445-0C87EB9F89A2}">
                <ask:lineSketchStyleProps xmlns:ask="http://schemas.microsoft.com/office/drawing/2018/sketchyshapes" sd="3892157197">
                  <a:custGeom>
                    <a:avLst/>
                    <a:gdLst>
                      <a:gd name="connsiteX0" fmla="*/ 0 w 5419492"/>
                      <a:gd name="connsiteY0" fmla="*/ 0 h 3010829"/>
                      <a:gd name="connsiteX1" fmla="*/ 944136 w 5419492"/>
                      <a:gd name="connsiteY1" fmla="*/ 2081561 h 3010829"/>
                      <a:gd name="connsiteX2" fmla="*/ 5419492 w 5419492"/>
                      <a:gd name="connsiteY2" fmla="*/ 3010829 h 3010829"/>
                    </a:gdLst>
                    <a:ahLst/>
                    <a:cxnLst>
                      <a:cxn ang="0">
                        <a:pos x="connsiteX0" y="connsiteY0"/>
                      </a:cxn>
                      <a:cxn ang="0">
                        <a:pos x="connsiteX1" y="connsiteY1"/>
                      </a:cxn>
                      <a:cxn ang="0">
                        <a:pos x="connsiteX2" y="connsiteY2"/>
                      </a:cxn>
                    </a:cxnLst>
                    <a:rect l="l" t="t" r="r" b="b"/>
                    <a:pathLst>
                      <a:path w="5419492" h="3010829">
                        <a:moveTo>
                          <a:pt x="0" y="0"/>
                        </a:moveTo>
                        <a:cubicBezTo>
                          <a:pt x="20443" y="789878"/>
                          <a:pt x="40887" y="1579756"/>
                          <a:pt x="944136" y="2081561"/>
                        </a:cubicBezTo>
                        <a:cubicBezTo>
                          <a:pt x="1847385" y="2583366"/>
                          <a:pt x="3633438" y="2797097"/>
                          <a:pt x="5419492" y="3010829"/>
                        </a:cubicBezTo>
                      </a:path>
                    </a:pathLst>
                  </a:cu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a:extLst>
              <a:ext uri="{FF2B5EF4-FFF2-40B4-BE49-F238E27FC236}">
                <a16:creationId xmlns:a16="http://schemas.microsoft.com/office/drawing/2014/main" id="{A712303D-EA93-4F9E-B136-AF0297B33181}"/>
              </a:ext>
            </a:extLst>
          </p:cNvPr>
          <p:cNvGrpSpPr/>
          <p:nvPr/>
        </p:nvGrpSpPr>
        <p:grpSpPr>
          <a:xfrm>
            <a:off x="3605928" y="2542013"/>
            <a:ext cx="563317" cy="281166"/>
            <a:chOff x="2848214" y="398120"/>
            <a:chExt cx="4452119" cy="3145906"/>
          </a:xfrm>
        </p:grpSpPr>
        <p:sp>
          <p:nvSpPr>
            <p:cNvPr id="28" name="Isosceles Triangle 27">
              <a:extLst>
                <a:ext uri="{FF2B5EF4-FFF2-40B4-BE49-F238E27FC236}">
                  <a16:creationId xmlns:a16="http://schemas.microsoft.com/office/drawing/2014/main" id="{2988917B-E478-4F8D-B29C-742D7F3CF369}"/>
                </a:ext>
              </a:extLst>
            </p:cNvPr>
            <p:cNvSpPr/>
            <p:nvPr/>
          </p:nvSpPr>
          <p:spPr>
            <a:xfrm>
              <a:off x="4044922" y="398120"/>
              <a:ext cx="2058699" cy="1255907"/>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dirty="0">
                  <a:solidFill>
                    <a:schemeClr val="accent5">
                      <a:lumMod val="60000"/>
                      <a:lumOff val="40000"/>
                    </a:schemeClr>
                  </a:solidFill>
                </a:rPr>
                <a:t>Functional </a:t>
              </a:r>
              <a:br>
                <a:rPr lang="en-US" sz="100" dirty="0">
                  <a:solidFill>
                    <a:schemeClr val="accent5">
                      <a:lumMod val="60000"/>
                      <a:lumOff val="40000"/>
                    </a:schemeClr>
                  </a:solidFill>
                </a:rPr>
              </a:br>
              <a:r>
                <a:rPr lang="en-US" sz="100" dirty="0">
                  <a:solidFill>
                    <a:schemeClr val="accent5">
                      <a:lumMod val="60000"/>
                      <a:lumOff val="40000"/>
                    </a:schemeClr>
                  </a:solidFill>
                </a:rPr>
                <a:t>Debt</a:t>
              </a:r>
            </a:p>
          </p:txBody>
        </p:sp>
        <p:sp>
          <p:nvSpPr>
            <p:cNvPr id="29" name="Trapezoid 28">
              <a:extLst>
                <a:ext uri="{FF2B5EF4-FFF2-40B4-BE49-F238E27FC236}">
                  <a16:creationId xmlns:a16="http://schemas.microsoft.com/office/drawing/2014/main" id="{60932295-A182-4986-A2E5-E5BCAC8B01A5}"/>
                </a:ext>
              </a:extLst>
            </p:cNvPr>
            <p:cNvSpPr/>
            <p:nvPr/>
          </p:nvSpPr>
          <p:spPr>
            <a:xfrm>
              <a:off x="2848214" y="2926992"/>
              <a:ext cx="4452119" cy="617034"/>
            </a:xfrm>
            <a:prstGeom prst="trapezoid">
              <a:avLst>
                <a:gd name="adj" fmla="val 7078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dirty="0">
                  <a:solidFill>
                    <a:schemeClr val="accent5">
                      <a:lumMod val="60000"/>
                      <a:lumOff val="40000"/>
                    </a:schemeClr>
                  </a:solidFill>
                </a:rPr>
                <a:t>Team Process Debt</a:t>
              </a:r>
            </a:p>
          </p:txBody>
        </p:sp>
        <p:sp>
          <p:nvSpPr>
            <p:cNvPr id="30" name="Trapezoid 29">
              <a:extLst>
                <a:ext uri="{FF2B5EF4-FFF2-40B4-BE49-F238E27FC236}">
                  <a16:creationId xmlns:a16="http://schemas.microsoft.com/office/drawing/2014/main" id="{DC7B2083-81D1-4746-8371-D4A3011F40A6}"/>
                </a:ext>
              </a:extLst>
            </p:cNvPr>
            <p:cNvSpPr/>
            <p:nvPr/>
          </p:nvSpPr>
          <p:spPr>
            <a:xfrm>
              <a:off x="3333187" y="1685727"/>
              <a:ext cx="3483925" cy="1186176"/>
            </a:xfrm>
            <a:prstGeom prst="trapezoid">
              <a:avLst>
                <a:gd name="adj" fmla="val 7078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 dirty="0">
                <a:solidFill>
                  <a:schemeClr val="accent5">
                    <a:lumMod val="60000"/>
                    <a:lumOff val="40000"/>
                  </a:schemeClr>
                </a:solidFill>
              </a:endParaRPr>
            </a:p>
          </p:txBody>
        </p:sp>
        <p:sp>
          <p:nvSpPr>
            <p:cNvPr id="31" name="TextBox 30">
              <a:extLst>
                <a:ext uri="{FF2B5EF4-FFF2-40B4-BE49-F238E27FC236}">
                  <a16:creationId xmlns:a16="http://schemas.microsoft.com/office/drawing/2014/main" id="{1B237A95-CCAC-4937-9EE9-C66C7C7A877C}"/>
                </a:ext>
              </a:extLst>
            </p:cNvPr>
            <p:cNvSpPr txBox="1"/>
            <p:nvPr/>
          </p:nvSpPr>
          <p:spPr>
            <a:xfrm>
              <a:off x="5274534" y="2210793"/>
              <a:ext cx="988739" cy="172184"/>
            </a:xfrm>
            <a:prstGeom prst="rect">
              <a:avLst/>
            </a:prstGeom>
            <a:noFill/>
          </p:spPr>
          <p:txBody>
            <a:bodyPr wrap="square" lIns="0" tIns="0" rIns="0" bIns="0" rtlCol="0">
              <a:spAutoFit/>
            </a:bodyPr>
            <a:lstStyle/>
            <a:p>
              <a:pPr algn="ctr"/>
              <a:r>
                <a:rPr lang="en-US" sz="100" dirty="0">
                  <a:solidFill>
                    <a:schemeClr val="accent5">
                      <a:lumMod val="60000"/>
                      <a:lumOff val="40000"/>
                    </a:schemeClr>
                  </a:solidFill>
                </a:rPr>
                <a:t>Ops Debt</a:t>
              </a:r>
            </a:p>
          </p:txBody>
        </p:sp>
        <p:cxnSp>
          <p:nvCxnSpPr>
            <p:cNvPr id="32" name="Straight Connector 31">
              <a:extLst>
                <a:ext uri="{FF2B5EF4-FFF2-40B4-BE49-F238E27FC236}">
                  <a16:creationId xmlns:a16="http://schemas.microsoft.com/office/drawing/2014/main" id="{C4E19F41-29DE-4C92-8A4D-5DC93F2EDA8A}"/>
                </a:ext>
              </a:extLst>
            </p:cNvPr>
            <p:cNvCxnSpPr/>
            <p:nvPr/>
          </p:nvCxnSpPr>
          <p:spPr>
            <a:xfrm>
              <a:off x="4522745" y="1685727"/>
              <a:ext cx="1045431" cy="1186176"/>
            </a:xfrm>
            <a:prstGeom prst="line">
              <a:avLst/>
            </a:prstGeom>
          </p:spPr>
          <p:style>
            <a:lnRef idx="1">
              <a:schemeClr val="dk1"/>
            </a:lnRef>
            <a:fillRef idx="0">
              <a:schemeClr val="dk1"/>
            </a:fillRef>
            <a:effectRef idx="0">
              <a:schemeClr val="dk1"/>
            </a:effectRef>
            <a:fontRef idx="minor">
              <a:schemeClr val="tx1"/>
            </a:fontRef>
          </p:style>
        </p:cxnSp>
        <p:sp>
          <p:nvSpPr>
            <p:cNvPr id="33" name="TextBox 32">
              <a:extLst>
                <a:ext uri="{FF2B5EF4-FFF2-40B4-BE49-F238E27FC236}">
                  <a16:creationId xmlns:a16="http://schemas.microsoft.com/office/drawing/2014/main" id="{BB57C884-40F7-47A8-8370-35EAC2777606}"/>
                </a:ext>
              </a:extLst>
            </p:cNvPr>
            <p:cNvSpPr txBox="1"/>
            <p:nvPr/>
          </p:nvSpPr>
          <p:spPr>
            <a:xfrm>
              <a:off x="3909893" y="2210793"/>
              <a:ext cx="988739" cy="172184"/>
            </a:xfrm>
            <a:prstGeom prst="rect">
              <a:avLst/>
            </a:prstGeom>
            <a:noFill/>
          </p:spPr>
          <p:txBody>
            <a:bodyPr wrap="square" lIns="0" tIns="0" rIns="0" bIns="0" rtlCol="0">
              <a:spAutoFit/>
            </a:bodyPr>
            <a:lstStyle/>
            <a:p>
              <a:pPr algn="ctr"/>
              <a:r>
                <a:rPr lang="en-US" sz="100" dirty="0">
                  <a:solidFill>
                    <a:schemeClr val="accent5">
                      <a:lumMod val="60000"/>
                      <a:lumOff val="40000"/>
                    </a:schemeClr>
                  </a:solidFill>
                </a:rPr>
                <a:t>Tech Debt</a:t>
              </a:r>
            </a:p>
          </p:txBody>
        </p:sp>
      </p:grpSp>
      <p:sp>
        <p:nvSpPr>
          <p:cNvPr id="2" name="Title 1">
            <a:extLst>
              <a:ext uri="{FF2B5EF4-FFF2-40B4-BE49-F238E27FC236}">
                <a16:creationId xmlns:a16="http://schemas.microsoft.com/office/drawing/2014/main" id="{A02B3628-D472-4E14-AA38-5FAEE37F3EF8}"/>
              </a:ext>
            </a:extLst>
          </p:cNvPr>
          <p:cNvSpPr>
            <a:spLocks noGrp="1"/>
          </p:cNvSpPr>
          <p:nvPr>
            <p:ph type="title"/>
          </p:nvPr>
        </p:nvSpPr>
        <p:spPr/>
        <p:txBody>
          <a:bodyPr/>
          <a:lstStyle/>
          <a:p>
            <a:r>
              <a:rPr lang="en-US" dirty="0"/>
              <a:t>From What (via Why) to How?</a:t>
            </a:r>
          </a:p>
        </p:txBody>
      </p:sp>
      <p:pic>
        <p:nvPicPr>
          <p:cNvPr id="7" name="Content Placeholder 6" descr="User with solid fill">
            <a:extLst>
              <a:ext uri="{FF2B5EF4-FFF2-40B4-BE49-F238E27FC236}">
                <a16:creationId xmlns:a16="http://schemas.microsoft.com/office/drawing/2014/main" id="{4AA28828-AE73-4859-9CBE-A3BEB907BE2D}"/>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tretch>
            <a:fillRect/>
          </a:stretch>
        </p:blipFill>
        <p:spPr>
          <a:xfrm>
            <a:off x="62636" y="606634"/>
            <a:ext cx="914400" cy="914400"/>
          </a:xfrm>
        </p:spPr>
      </p:pic>
      <p:sp>
        <p:nvSpPr>
          <p:cNvPr id="4" name="Footer Placeholder 3">
            <a:extLst>
              <a:ext uri="{FF2B5EF4-FFF2-40B4-BE49-F238E27FC236}">
                <a16:creationId xmlns:a16="http://schemas.microsoft.com/office/drawing/2014/main" id="{9C36C882-49EF-47F7-BD52-CAC096548147}"/>
              </a:ext>
            </a:extLst>
          </p:cNvPr>
          <p:cNvSpPr>
            <a:spLocks noGrp="1"/>
          </p:cNvSpPr>
          <p:nvPr>
            <p:ph type="ftr" sz="quarter" idx="11"/>
          </p:nvPr>
        </p:nvSpPr>
        <p:spPr/>
        <p:txBody>
          <a:bodyPr/>
          <a:lstStyle/>
          <a:p>
            <a:r>
              <a:rPr lang="en-US"/>
              <a:t>Who Wants to Become an IT Architect? - DigitalXChange 2022</a:t>
            </a:r>
            <a:endParaRPr lang="nl-NL"/>
          </a:p>
        </p:txBody>
      </p:sp>
      <p:pic>
        <p:nvPicPr>
          <p:cNvPr id="9" name="Picture 8">
            <a:extLst>
              <a:ext uri="{FF2B5EF4-FFF2-40B4-BE49-F238E27FC236}">
                <a16:creationId xmlns:a16="http://schemas.microsoft.com/office/drawing/2014/main" id="{D6EE1DA8-1C59-46F7-AA9D-CA01C419C740}"/>
              </a:ext>
            </a:extLst>
          </p:cNvPr>
          <p:cNvPicPr>
            <a:picLocks noChangeAspect="1"/>
          </p:cNvPicPr>
          <p:nvPr/>
        </p:nvPicPr>
        <p:blipFill>
          <a:blip r:embed="rId4"/>
          <a:stretch>
            <a:fillRect/>
          </a:stretch>
        </p:blipFill>
        <p:spPr>
          <a:xfrm>
            <a:off x="6580119" y="4156981"/>
            <a:ext cx="1215187" cy="720183"/>
          </a:xfrm>
          <a:prstGeom prst="rect">
            <a:avLst/>
          </a:prstGeom>
        </p:spPr>
      </p:pic>
      <p:pic>
        <p:nvPicPr>
          <p:cNvPr id="14" name="Graphic 13" descr="Programmer female outline">
            <a:extLst>
              <a:ext uri="{FF2B5EF4-FFF2-40B4-BE49-F238E27FC236}">
                <a16:creationId xmlns:a16="http://schemas.microsoft.com/office/drawing/2014/main" id="{737B2B26-867A-4FA5-A05E-29D8B3B1B63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187712" y="3506655"/>
            <a:ext cx="658546" cy="658546"/>
          </a:xfrm>
          <a:prstGeom prst="rect">
            <a:avLst/>
          </a:prstGeom>
        </p:spPr>
      </p:pic>
      <p:pic>
        <p:nvPicPr>
          <p:cNvPr id="16" name="Graphic 15" descr="Programmer male with solid fill">
            <a:extLst>
              <a:ext uri="{FF2B5EF4-FFF2-40B4-BE49-F238E27FC236}">
                <a16:creationId xmlns:a16="http://schemas.microsoft.com/office/drawing/2014/main" id="{9D4AF33A-8B14-4C49-B343-E5BE5088971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049481" y="4030145"/>
            <a:ext cx="658546" cy="658546"/>
          </a:xfrm>
          <a:prstGeom prst="rect">
            <a:avLst/>
          </a:prstGeom>
        </p:spPr>
      </p:pic>
      <p:sp>
        <p:nvSpPr>
          <p:cNvPr id="3" name="TextBox 2">
            <a:extLst>
              <a:ext uri="{FF2B5EF4-FFF2-40B4-BE49-F238E27FC236}">
                <a16:creationId xmlns:a16="http://schemas.microsoft.com/office/drawing/2014/main" id="{FF758173-457A-45D6-8C90-AB59D898CDA8}"/>
              </a:ext>
            </a:extLst>
          </p:cNvPr>
          <p:cNvSpPr txBox="1"/>
          <p:nvPr/>
        </p:nvSpPr>
        <p:spPr>
          <a:xfrm>
            <a:off x="862361" y="1063834"/>
            <a:ext cx="1987595" cy="830997"/>
          </a:xfrm>
          <a:prstGeom prst="rect">
            <a:avLst/>
          </a:prstGeom>
          <a:noFill/>
        </p:spPr>
        <p:txBody>
          <a:bodyPr wrap="none" lIns="0" tIns="0" rIns="0" bIns="0" rtlCol="0">
            <a:spAutoFit/>
          </a:bodyPr>
          <a:lstStyle/>
          <a:p>
            <a:r>
              <a:rPr lang="en-US" sz="5400" dirty="0"/>
              <a:t>WHAT</a:t>
            </a:r>
          </a:p>
        </p:txBody>
      </p:sp>
      <p:sp>
        <p:nvSpPr>
          <p:cNvPr id="6" name="TextBox 5">
            <a:extLst>
              <a:ext uri="{FF2B5EF4-FFF2-40B4-BE49-F238E27FC236}">
                <a16:creationId xmlns:a16="http://schemas.microsoft.com/office/drawing/2014/main" id="{CE730988-0DBE-47B9-9221-134FBAEC4C2E}"/>
              </a:ext>
            </a:extLst>
          </p:cNvPr>
          <p:cNvSpPr txBox="1"/>
          <p:nvPr/>
        </p:nvSpPr>
        <p:spPr>
          <a:xfrm>
            <a:off x="2796982" y="1784621"/>
            <a:ext cx="621965" cy="200055"/>
          </a:xfrm>
          <a:prstGeom prst="rect">
            <a:avLst/>
          </a:prstGeom>
          <a:noFill/>
        </p:spPr>
        <p:txBody>
          <a:bodyPr wrap="none" lIns="0" tIns="0" rIns="0" bIns="0" rtlCol="0">
            <a:spAutoFit/>
          </a:bodyPr>
          <a:lstStyle/>
          <a:p>
            <a:r>
              <a:rPr lang="en-US" sz="1300" dirty="0">
                <a:solidFill>
                  <a:schemeClr val="accent5">
                    <a:lumMod val="60000"/>
                    <a:lumOff val="40000"/>
                  </a:schemeClr>
                </a:solidFill>
              </a:rPr>
              <a:t>glossary</a:t>
            </a:r>
          </a:p>
        </p:txBody>
      </p:sp>
      <p:sp>
        <p:nvSpPr>
          <p:cNvPr id="15" name="TextBox 14">
            <a:extLst>
              <a:ext uri="{FF2B5EF4-FFF2-40B4-BE49-F238E27FC236}">
                <a16:creationId xmlns:a16="http://schemas.microsoft.com/office/drawing/2014/main" id="{21F883AB-8A74-4201-AE3B-A00D458F2D68}"/>
              </a:ext>
            </a:extLst>
          </p:cNvPr>
          <p:cNvSpPr txBox="1"/>
          <p:nvPr/>
        </p:nvSpPr>
        <p:spPr>
          <a:xfrm>
            <a:off x="1990622" y="2626086"/>
            <a:ext cx="389530" cy="200055"/>
          </a:xfrm>
          <a:prstGeom prst="rect">
            <a:avLst/>
          </a:prstGeom>
          <a:noFill/>
        </p:spPr>
        <p:txBody>
          <a:bodyPr wrap="none" lIns="0" tIns="0" rIns="0" bIns="0" rtlCol="0">
            <a:spAutoFit/>
          </a:bodyPr>
          <a:lstStyle/>
          <a:p>
            <a:r>
              <a:rPr lang="en-US" sz="1300" dirty="0">
                <a:solidFill>
                  <a:schemeClr val="accent5">
                    <a:lumMod val="60000"/>
                    <a:lumOff val="40000"/>
                  </a:schemeClr>
                </a:solidFill>
              </a:rPr>
              <a:t>epics</a:t>
            </a:r>
          </a:p>
        </p:txBody>
      </p:sp>
      <p:sp>
        <p:nvSpPr>
          <p:cNvPr id="18" name="TextBox 17">
            <a:extLst>
              <a:ext uri="{FF2B5EF4-FFF2-40B4-BE49-F238E27FC236}">
                <a16:creationId xmlns:a16="http://schemas.microsoft.com/office/drawing/2014/main" id="{FEF96493-F8C3-4BDF-BD7B-C78BA5E55B3E}"/>
              </a:ext>
            </a:extLst>
          </p:cNvPr>
          <p:cNvSpPr txBox="1"/>
          <p:nvPr/>
        </p:nvSpPr>
        <p:spPr>
          <a:xfrm>
            <a:off x="3534776" y="2478369"/>
            <a:ext cx="325410" cy="200055"/>
          </a:xfrm>
          <a:prstGeom prst="rect">
            <a:avLst/>
          </a:prstGeom>
          <a:noFill/>
        </p:spPr>
        <p:txBody>
          <a:bodyPr wrap="none" lIns="0" tIns="0" rIns="0" bIns="0" rtlCol="0">
            <a:spAutoFit/>
          </a:bodyPr>
          <a:lstStyle/>
          <a:p>
            <a:r>
              <a:rPr lang="en-US" sz="1300" dirty="0">
                <a:solidFill>
                  <a:schemeClr val="accent5">
                    <a:lumMod val="60000"/>
                    <a:lumOff val="40000"/>
                  </a:schemeClr>
                </a:solidFill>
              </a:rPr>
              <a:t>debt</a:t>
            </a:r>
          </a:p>
        </p:txBody>
      </p:sp>
      <p:sp>
        <p:nvSpPr>
          <p:cNvPr id="34" name="TextBox 33">
            <a:extLst>
              <a:ext uri="{FF2B5EF4-FFF2-40B4-BE49-F238E27FC236}">
                <a16:creationId xmlns:a16="http://schemas.microsoft.com/office/drawing/2014/main" id="{E68BA9D5-A3AC-4532-9234-4F41C6B774C5}"/>
              </a:ext>
            </a:extLst>
          </p:cNvPr>
          <p:cNvSpPr txBox="1"/>
          <p:nvPr/>
        </p:nvSpPr>
        <p:spPr>
          <a:xfrm>
            <a:off x="1942558" y="3735900"/>
            <a:ext cx="492122" cy="200055"/>
          </a:xfrm>
          <a:prstGeom prst="rect">
            <a:avLst/>
          </a:prstGeom>
          <a:noFill/>
        </p:spPr>
        <p:txBody>
          <a:bodyPr wrap="none" lIns="0" tIns="0" rIns="0" bIns="0" rtlCol="0">
            <a:spAutoFit/>
          </a:bodyPr>
          <a:lstStyle/>
          <a:p>
            <a:r>
              <a:rPr lang="en-US" sz="1300" dirty="0">
                <a:solidFill>
                  <a:schemeClr val="accent5">
                    <a:lumMod val="60000"/>
                    <a:lumOff val="40000"/>
                  </a:schemeClr>
                </a:solidFill>
              </a:rPr>
              <a:t>stories</a:t>
            </a:r>
          </a:p>
        </p:txBody>
      </p:sp>
      <p:sp>
        <p:nvSpPr>
          <p:cNvPr id="35" name="TextBox 34">
            <a:extLst>
              <a:ext uri="{FF2B5EF4-FFF2-40B4-BE49-F238E27FC236}">
                <a16:creationId xmlns:a16="http://schemas.microsoft.com/office/drawing/2014/main" id="{BAB89705-EA75-44C0-A96F-15230C2C9AF4}"/>
              </a:ext>
            </a:extLst>
          </p:cNvPr>
          <p:cNvSpPr txBox="1"/>
          <p:nvPr/>
        </p:nvSpPr>
        <p:spPr>
          <a:xfrm>
            <a:off x="2700732" y="4626468"/>
            <a:ext cx="1030731" cy="200055"/>
          </a:xfrm>
          <a:prstGeom prst="rect">
            <a:avLst/>
          </a:prstGeom>
          <a:noFill/>
        </p:spPr>
        <p:txBody>
          <a:bodyPr wrap="none" lIns="0" tIns="0" rIns="0" bIns="0" rtlCol="0">
            <a:spAutoFit/>
          </a:bodyPr>
          <a:lstStyle/>
          <a:p>
            <a:r>
              <a:rPr lang="en-US" sz="1300" dirty="0">
                <a:solidFill>
                  <a:schemeClr val="accent5">
                    <a:lumMod val="60000"/>
                    <a:lumOff val="40000"/>
                  </a:schemeClr>
                </a:solidFill>
              </a:rPr>
              <a:t>test scenarios</a:t>
            </a:r>
          </a:p>
        </p:txBody>
      </p:sp>
      <p:sp>
        <p:nvSpPr>
          <p:cNvPr id="36" name="TextBox 35">
            <a:extLst>
              <a:ext uri="{FF2B5EF4-FFF2-40B4-BE49-F238E27FC236}">
                <a16:creationId xmlns:a16="http://schemas.microsoft.com/office/drawing/2014/main" id="{E2F6904B-0EFC-43BA-AA9F-7318671514BF}"/>
              </a:ext>
            </a:extLst>
          </p:cNvPr>
          <p:cNvSpPr txBox="1"/>
          <p:nvPr/>
        </p:nvSpPr>
        <p:spPr>
          <a:xfrm>
            <a:off x="4091351" y="2969883"/>
            <a:ext cx="1030731" cy="307777"/>
          </a:xfrm>
          <a:prstGeom prst="rect">
            <a:avLst/>
          </a:prstGeom>
          <a:noFill/>
        </p:spPr>
        <p:txBody>
          <a:bodyPr wrap="square" lIns="0" tIns="0" rIns="0" bIns="0" rtlCol="0">
            <a:spAutoFit/>
          </a:bodyPr>
          <a:lstStyle/>
          <a:p>
            <a:pPr algn="ctr"/>
            <a:r>
              <a:rPr lang="en-US" sz="1000" dirty="0">
                <a:solidFill>
                  <a:schemeClr val="accent5">
                    <a:lumMod val="60000"/>
                    <a:lumOff val="40000"/>
                  </a:schemeClr>
                </a:solidFill>
              </a:rPr>
              <a:t>technical life cycle management</a:t>
            </a:r>
          </a:p>
        </p:txBody>
      </p:sp>
      <p:sp>
        <p:nvSpPr>
          <p:cNvPr id="37" name="TextBox 36">
            <a:extLst>
              <a:ext uri="{FF2B5EF4-FFF2-40B4-BE49-F238E27FC236}">
                <a16:creationId xmlns:a16="http://schemas.microsoft.com/office/drawing/2014/main" id="{735B22DE-EFA2-4761-BB13-00CF7CC9AF34}"/>
              </a:ext>
            </a:extLst>
          </p:cNvPr>
          <p:cNvSpPr txBox="1"/>
          <p:nvPr/>
        </p:nvSpPr>
        <p:spPr>
          <a:xfrm>
            <a:off x="2441324" y="3318878"/>
            <a:ext cx="278923" cy="200055"/>
          </a:xfrm>
          <a:prstGeom prst="rect">
            <a:avLst/>
          </a:prstGeom>
          <a:noFill/>
        </p:spPr>
        <p:txBody>
          <a:bodyPr wrap="none" lIns="0" tIns="0" rIns="0" bIns="0" rtlCol="0">
            <a:spAutoFit/>
          </a:bodyPr>
          <a:lstStyle/>
          <a:p>
            <a:r>
              <a:rPr lang="en-US" sz="1300" dirty="0" err="1">
                <a:solidFill>
                  <a:schemeClr val="accent5">
                    <a:lumMod val="60000"/>
                    <a:lumOff val="40000"/>
                  </a:schemeClr>
                </a:solidFill>
              </a:rPr>
              <a:t>bdd</a:t>
            </a:r>
            <a:endParaRPr lang="en-US" sz="1300" dirty="0">
              <a:solidFill>
                <a:schemeClr val="accent5">
                  <a:lumMod val="60000"/>
                  <a:lumOff val="40000"/>
                </a:schemeClr>
              </a:solidFill>
            </a:endParaRPr>
          </a:p>
        </p:txBody>
      </p:sp>
      <p:sp>
        <p:nvSpPr>
          <p:cNvPr id="38" name="TextBox 37">
            <a:extLst>
              <a:ext uri="{FF2B5EF4-FFF2-40B4-BE49-F238E27FC236}">
                <a16:creationId xmlns:a16="http://schemas.microsoft.com/office/drawing/2014/main" id="{DECA5886-F8C2-48F0-A1A6-84332FE3A425}"/>
              </a:ext>
            </a:extLst>
          </p:cNvPr>
          <p:cNvSpPr txBox="1"/>
          <p:nvPr/>
        </p:nvSpPr>
        <p:spPr>
          <a:xfrm>
            <a:off x="4454844" y="3767044"/>
            <a:ext cx="1030731" cy="307777"/>
          </a:xfrm>
          <a:prstGeom prst="rect">
            <a:avLst/>
          </a:prstGeom>
          <a:noFill/>
        </p:spPr>
        <p:txBody>
          <a:bodyPr wrap="square" lIns="0" tIns="0" rIns="0" bIns="0" rtlCol="0">
            <a:spAutoFit/>
          </a:bodyPr>
          <a:lstStyle/>
          <a:p>
            <a:pPr algn="ctr"/>
            <a:r>
              <a:rPr lang="en-US" sz="1000" dirty="0">
                <a:solidFill>
                  <a:schemeClr val="accent5">
                    <a:lumMod val="60000"/>
                    <a:lumOff val="40000"/>
                  </a:schemeClr>
                </a:solidFill>
              </a:rPr>
              <a:t>non-functional requirements</a:t>
            </a:r>
          </a:p>
        </p:txBody>
      </p:sp>
      <p:sp>
        <p:nvSpPr>
          <p:cNvPr id="39" name="TextBox 38">
            <a:extLst>
              <a:ext uri="{FF2B5EF4-FFF2-40B4-BE49-F238E27FC236}">
                <a16:creationId xmlns:a16="http://schemas.microsoft.com/office/drawing/2014/main" id="{A92DB274-2076-4364-94C0-7FFC1C726D92}"/>
              </a:ext>
            </a:extLst>
          </p:cNvPr>
          <p:cNvSpPr txBox="1"/>
          <p:nvPr/>
        </p:nvSpPr>
        <p:spPr>
          <a:xfrm>
            <a:off x="3363011" y="4248703"/>
            <a:ext cx="1030731" cy="307777"/>
          </a:xfrm>
          <a:prstGeom prst="rect">
            <a:avLst/>
          </a:prstGeom>
          <a:noFill/>
        </p:spPr>
        <p:txBody>
          <a:bodyPr wrap="square" lIns="0" tIns="0" rIns="0" bIns="0" rtlCol="0">
            <a:spAutoFit/>
          </a:bodyPr>
          <a:lstStyle/>
          <a:p>
            <a:pPr algn="ctr"/>
            <a:r>
              <a:rPr lang="en-US" sz="1000" dirty="0">
                <a:solidFill>
                  <a:schemeClr val="accent5">
                    <a:lumMod val="60000"/>
                    <a:lumOff val="40000"/>
                  </a:schemeClr>
                </a:solidFill>
              </a:rPr>
              <a:t>functional requirements</a:t>
            </a:r>
          </a:p>
        </p:txBody>
      </p:sp>
      <p:sp>
        <p:nvSpPr>
          <p:cNvPr id="40" name="TextBox 39">
            <a:extLst>
              <a:ext uri="{FF2B5EF4-FFF2-40B4-BE49-F238E27FC236}">
                <a16:creationId xmlns:a16="http://schemas.microsoft.com/office/drawing/2014/main" id="{CAA91298-FFB9-4CC4-92D6-02244527AAE5}"/>
              </a:ext>
            </a:extLst>
          </p:cNvPr>
          <p:cNvSpPr txBox="1"/>
          <p:nvPr/>
        </p:nvSpPr>
        <p:spPr>
          <a:xfrm>
            <a:off x="5051658" y="3012241"/>
            <a:ext cx="1030731" cy="153888"/>
          </a:xfrm>
          <a:prstGeom prst="rect">
            <a:avLst/>
          </a:prstGeom>
          <a:noFill/>
        </p:spPr>
        <p:txBody>
          <a:bodyPr wrap="square" lIns="0" tIns="0" rIns="0" bIns="0" rtlCol="0">
            <a:spAutoFit/>
          </a:bodyPr>
          <a:lstStyle/>
          <a:p>
            <a:pPr algn="ctr"/>
            <a:r>
              <a:rPr lang="en-US" sz="1000" dirty="0">
                <a:solidFill>
                  <a:schemeClr val="accent5">
                    <a:lumMod val="60000"/>
                    <a:lumOff val="40000"/>
                  </a:schemeClr>
                </a:solidFill>
              </a:rPr>
              <a:t>solution design</a:t>
            </a:r>
          </a:p>
        </p:txBody>
      </p:sp>
      <p:sp>
        <p:nvSpPr>
          <p:cNvPr id="41" name="TextBox 40">
            <a:extLst>
              <a:ext uri="{FF2B5EF4-FFF2-40B4-BE49-F238E27FC236}">
                <a16:creationId xmlns:a16="http://schemas.microsoft.com/office/drawing/2014/main" id="{1CE73887-44F1-4A67-A23B-EFAD51328215}"/>
              </a:ext>
            </a:extLst>
          </p:cNvPr>
          <p:cNvSpPr txBox="1"/>
          <p:nvPr/>
        </p:nvSpPr>
        <p:spPr>
          <a:xfrm>
            <a:off x="5517998" y="3700538"/>
            <a:ext cx="1030731" cy="153888"/>
          </a:xfrm>
          <a:prstGeom prst="rect">
            <a:avLst/>
          </a:prstGeom>
          <a:noFill/>
        </p:spPr>
        <p:txBody>
          <a:bodyPr wrap="square" lIns="0" tIns="0" rIns="0" bIns="0" rtlCol="0">
            <a:spAutoFit/>
          </a:bodyPr>
          <a:lstStyle/>
          <a:p>
            <a:pPr algn="ctr"/>
            <a:r>
              <a:rPr lang="en-US" sz="1000" dirty="0">
                <a:solidFill>
                  <a:schemeClr val="accent5">
                    <a:lumMod val="60000"/>
                    <a:lumOff val="40000"/>
                  </a:schemeClr>
                </a:solidFill>
              </a:rPr>
              <a:t>technical design</a:t>
            </a:r>
          </a:p>
        </p:txBody>
      </p:sp>
      <p:sp>
        <p:nvSpPr>
          <p:cNvPr id="42" name="TextBox 41">
            <a:extLst>
              <a:ext uri="{FF2B5EF4-FFF2-40B4-BE49-F238E27FC236}">
                <a16:creationId xmlns:a16="http://schemas.microsoft.com/office/drawing/2014/main" id="{43FC2487-FE60-4B50-A38B-6D007A1405BA}"/>
              </a:ext>
            </a:extLst>
          </p:cNvPr>
          <p:cNvSpPr txBox="1"/>
          <p:nvPr/>
        </p:nvSpPr>
        <p:spPr>
          <a:xfrm>
            <a:off x="3602099" y="2137069"/>
            <a:ext cx="827150" cy="200055"/>
          </a:xfrm>
          <a:prstGeom prst="rect">
            <a:avLst/>
          </a:prstGeom>
          <a:noFill/>
        </p:spPr>
        <p:txBody>
          <a:bodyPr wrap="none" lIns="0" tIns="0" rIns="0" bIns="0" rtlCol="0">
            <a:spAutoFit/>
          </a:bodyPr>
          <a:lstStyle/>
          <a:p>
            <a:r>
              <a:rPr lang="en-US" sz="1300" dirty="0">
                <a:solidFill>
                  <a:schemeClr val="accent5">
                    <a:lumMod val="60000"/>
                    <a:lumOff val="40000"/>
                  </a:schemeClr>
                </a:solidFill>
              </a:rPr>
              <a:t>data model</a:t>
            </a:r>
          </a:p>
        </p:txBody>
      </p:sp>
      <p:sp>
        <p:nvSpPr>
          <p:cNvPr id="43" name="TextBox 42">
            <a:extLst>
              <a:ext uri="{FF2B5EF4-FFF2-40B4-BE49-F238E27FC236}">
                <a16:creationId xmlns:a16="http://schemas.microsoft.com/office/drawing/2014/main" id="{A22000FF-D452-4C8E-8973-EF461A42F097}"/>
              </a:ext>
            </a:extLst>
          </p:cNvPr>
          <p:cNvSpPr txBox="1"/>
          <p:nvPr/>
        </p:nvSpPr>
        <p:spPr>
          <a:xfrm>
            <a:off x="3857118" y="1314364"/>
            <a:ext cx="1253548" cy="615553"/>
          </a:xfrm>
          <a:prstGeom prst="rect">
            <a:avLst/>
          </a:prstGeom>
          <a:noFill/>
        </p:spPr>
        <p:txBody>
          <a:bodyPr wrap="none" lIns="0" tIns="0" rIns="0" bIns="0" rtlCol="0">
            <a:spAutoFit/>
          </a:bodyPr>
          <a:lstStyle/>
          <a:p>
            <a:r>
              <a:rPr lang="en-US" sz="4000" dirty="0"/>
              <a:t>HOW</a:t>
            </a:r>
          </a:p>
        </p:txBody>
      </p:sp>
      <p:sp>
        <p:nvSpPr>
          <p:cNvPr id="44" name="TextBox 43">
            <a:extLst>
              <a:ext uri="{FF2B5EF4-FFF2-40B4-BE49-F238E27FC236}">
                <a16:creationId xmlns:a16="http://schemas.microsoft.com/office/drawing/2014/main" id="{D75FA750-12C0-4DBD-9EF9-71517EAAA445}"/>
              </a:ext>
            </a:extLst>
          </p:cNvPr>
          <p:cNvSpPr txBox="1"/>
          <p:nvPr/>
        </p:nvSpPr>
        <p:spPr>
          <a:xfrm>
            <a:off x="417685" y="2296797"/>
            <a:ext cx="882870" cy="369332"/>
          </a:xfrm>
          <a:prstGeom prst="rect">
            <a:avLst/>
          </a:prstGeom>
          <a:noFill/>
        </p:spPr>
        <p:txBody>
          <a:bodyPr wrap="none" lIns="0" tIns="0" rIns="0" bIns="0" rtlCol="0">
            <a:spAutoFit/>
          </a:bodyPr>
          <a:lstStyle/>
          <a:p>
            <a:r>
              <a:rPr lang="en-US" sz="2400" dirty="0"/>
              <a:t>WHAT</a:t>
            </a:r>
          </a:p>
        </p:txBody>
      </p:sp>
      <p:sp>
        <p:nvSpPr>
          <p:cNvPr id="45" name="TextBox 44">
            <a:extLst>
              <a:ext uri="{FF2B5EF4-FFF2-40B4-BE49-F238E27FC236}">
                <a16:creationId xmlns:a16="http://schemas.microsoft.com/office/drawing/2014/main" id="{C06F7AD5-4136-42DC-AA9D-4C15B9E76EAE}"/>
              </a:ext>
            </a:extLst>
          </p:cNvPr>
          <p:cNvSpPr txBox="1"/>
          <p:nvPr/>
        </p:nvSpPr>
        <p:spPr>
          <a:xfrm>
            <a:off x="840736" y="2741451"/>
            <a:ext cx="882870" cy="369332"/>
          </a:xfrm>
          <a:prstGeom prst="rect">
            <a:avLst/>
          </a:prstGeom>
          <a:noFill/>
        </p:spPr>
        <p:txBody>
          <a:bodyPr wrap="none" lIns="0" tIns="0" rIns="0" bIns="0" rtlCol="0">
            <a:spAutoFit/>
          </a:bodyPr>
          <a:lstStyle/>
          <a:p>
            <a:r>
              <a:rPr lang="en-US" sz="2400" dirty="0"/>
              <a:t>WHAT</a:t>
            </a:r>
          </a:p>
        </p:txBody>
      </p:sp>
      <p:sp>
        <p:nvSpPr>
          <p:cNvPr id="46" name="TextBox 45">
            <a:extLst>
              <a:ext uri="{FF2B5EF4-FFF2-40B4-BE49-F238E27FC236}">
                <a16:creationId xmlns:a16="http://schemas.microsoft.com/office/drawing/2014/main" id="{F2FFB262-E725-4B28-92C2-526F87E24B45}"/>
              </a:ext>
            </a:extLst>
          </p:cNvPr>
          <p:cNvSpPr txBox="1"/>
          <p:nvPr/>
        </p:nvSpPr>
        <p:spPr>
          <a:xfrm>
            <a:off x="1235802" y="2391525"/>
            <a:ext cx="882870" cy="369332"/>
          </a:xfrm>
          <a:prstGeom prst="rect">
            <a:avLst/>
          </a:prstGeom>
          <a:noFill/>
        </p:spPr>
        <p:txBody>
          <a:bodyPr wrap="none" lIns="0" tIns="0" rIns="0" bIns="0" rtlCol="0">
            <a:spAutoFit/>
          </a:bodyPr>
          <a:lstStyle/>
          <a:p>
            <a:r>
              <a:rPr lang="en-US" sz="2400" dirty="0"/>
              <a:t>WHAT</a:t>
            </a:r>
          </a:p>
        </p:txBody>
      </p:sp>
      <p:sp>
        <p:nvSpPr>
          <p:cNvPr id="47" name="TextBox 46">
            <a:extLst>
              <a:ext uri="{FF2B5EF4-FFF2-40B4-BE49-F238E27FC236}">
                <a16:creationId xmlns:a16="http://schemas.microsoft.com/office/drawing/2014/main" id="{CA7A816F-A4C1-4CE1-8761-E9A20397D02A}"/>
              </a:ext>
            </a:extLst>
          </p:cNvPr>
          <p:cNvSpPr txBox="1"/>
          <p:nvPr/>
        </p:nvSpPr>
        <p:spPr>
          <a:xfrm>
            <a:off x="1124441" y="4074226"/>
            <a:ext cx="442237" cy="184666"/>
          </a:xfrm>
          <a:prstGeom prst="rect">
            <a:avLst/>
          </a:prstGeom>
          <a:noFill/>
        </p:spPr>
        <p:txBody>
          <a:bodyPr wrap="none" lIns="0" tIns="0" rIns="0" bIns="0" rtlCol="0">
            <a:spAutoFit/>
          </a:bodyPr>
          <a:lstStyle/>
          <a:p>
            <a:r>
              <a:rPr lang="en-US" sz="1200" dirty="0"/>
              <a:t>WHAT</a:t>
            </a:r>
          </a:p>
        </p:txBody>
      </p:sp>
      <p:sp>
        <p:nvSpPr>
          <p:cNvPr id="48" name="TextBox 47">
            <a:extLst>
              <a:ext uri="{FF2B5EF4-FFF2-40B4-BE49-F238E27FC236}">
                <a16:creationId xmlns:a16="http://schemas.microsoft.com/office/drawing/2014/main" id="{EB753F00-EEA4-4ECC-AFD4-5FE3C1E5D32B}"/>
              </a:ext>
            </a:extLst>
          </p:cNvPr>
          <p:cNvSpPr txBox="1"/>
          <p:nvPr/>
        </p:nvSpPr>
        <p:spPr>
          <a:xfrm>
            <a:off x="1539861" y="4742232"/>
            <a:ext cx="442237" cy="184666"/>
          </a:xfrm>
          <a:prstGeom prst="rect">
            <a:avLst/>
          </a:prstGeom>
          <a:noFill/>
        </p:spPr>
        <p:txBody>
          <a:bodyPr wrap="none" lIns="0" tIns="0" rIns="0" bIns="0" rtlCol="0">
            <a:spAutoFit/>
          </a:bodyPr>
          <a:lstStyle/>
          <a:p>
            <a:r>
              <a:rPr lang="en-US" sz="1200" dirty="0"/>
              <a:t>WHAT</a:t>
            </a:r>
          </a:p>
        </p:txBody>
      </p:sp>
      <p:sp>
        <p:nvSpPr>
          <p:cNvPr id="49" name="TextBox 48">
            <a:extLst>
              <a:ext uri="{FF2B5EF4-FFF2-40B4-BE49-F238E27FC236}">
                <a16:creationId xmlns:a16="http://schemas.microsoft.com/office/drawing/2014/main" id="{72603345-168E-4303-8B92-5426C48AD76E}"/>
              </a:ext>
            </a:extLst>
          </p:cNvPr>
          <p:cNvSpPr txBox="1"/>
          <p:nvPr/>
        </p:nvSpPr>
        <p:spPr>
          <a:xfrm>
            <a:off x="1942558" y="4168954"/>
            <a:ext cx="442237" cy="184666"/>
          </a:xfrm>
          <a:prstGeom prst="rect">
            <a:avLst/>
          </a:prstGeom>
          <a:noFill/>
        </p:spPr>
        <p:txBody>
          <a:bodyPr wrap="none" lIns="0" tIns="0" rIns="0" bIns="0" rtlCol="0">
            <a:spAutoFit/>
          </a:bodyPr>
          <a:lstStyle/>
          <a:p>
            <a:r>
              <a:rPr lang="en-US" sz="1200" dirty="0"/>
              <a:t>WHAT</a:t>
            </a:r>
          </a:p>
        </p:txBody>
      </p:sp>
      <p:sp>
        <p:nvSpPr>
          <p:cNvPr id="50" name="TextBox 49">
            <a:extLst>
              <a:ext uri="{FF2B5EF4-FFF2-40B4-BE49-F238E27FC236}">
                <a16:creationId xmlns:a16="http://schemas.microsoft.com/office/drawing/2014/main" id="{4658E63C-648F-4FCC-9BEB-C05CC80BD1CC}"/>
              </a:ext>
            </a:extLst>
          </p:cNvPr>
          <p:cNvSpPr txBox="1"/>
          <p:nvPr/>
        </p:nvSpPr>
        <p:spPr>
          <a:xfrm>
            <a:off x="1536930" y="4274147"/>
            <a:ext cx="442237" cy="184666"/>
          </a:xfrm>
          <a:prstGeom prst="rect">
            <a:avLst/>
          </a:prstGeom>
          <a:noFill/>
        </p:spPr>
        <p:txBody>
          <a:bodyPr wrap="none" lIns="0" tIns="0" rIns="0" bIns="0" rtlCol="0">
            <a:spAutoFit/>
          </a:bodyPr>
          <a:lstStyle/>
          <a:p>
            <a:r>
              <a:rPr lang="en-US" sz="1200" dirty="0"/>
              <a:t>WHAT</a:t>
            </a:r>
          </a:p>
        </p:txBody>
      </p:sp>
      <p:sp>
        <p:nvSpPr>
          <p:cNvPr id="51" name="TextBox 50">
            <a:extLst>
              <a:ext uri="{FF2B5EF4-FFF2-40B4-BE49-F238E27FC236}">
                <a16:creationId xmlns:a16="http://schemas.microsoft.com/office/drawing/2014/main" id="{BAC20B28-D0F3-4EF3-A4D4-4ACFAFC2EA26}"/>
              </a:ext>
            </a:extLst>
          </p:cNvPr>
          <p:cNvSpPr txBox="1"/>
          <p:nvPr/>
        </p:nvSpPr>
        <p:spPr>
          <a:xfrm>
            <a:off x="1108882" y="4504025"/>
            <a:ext cx="588002" cy="184666"/>
          </a:xfrm>
          <a:prstGeom prst="rect">
            <a:avLst/>
          </a:prstGeom>
          <a:noFill/>
        </p:spPr>
        <p:txBody>
          <a:bodyPr wrap="square" lIns="0" tIns="0" rIns="0" bIns="0" rtlCol="0">
            <a:spAutoFit/>
          </a:bodyPr>
          <a:lstStyle/>
          <a:p>
            <a:r>
              <a:rPr lang="en-US" sz="1200" dirty="0"/>
              <a:t>WHAT</a:t>
            </a:r>
          </a:p>
        </p:txBody>
      </p:sp>
      <p:sp>
        <p:nvSpPr>
          <p:cNvPr id="52" name="TextBox 51">
            <a:extLst>
              <a:ext uri="{FF2B5EF4-FFF2-40B4-BE49-F238E27FC236}">
                <a16:creationId xmlns:a16="http://schemas.microsoft.com/office/drawing/2014/main" id="{258D2202-CBCE-4129-B1C0-BBE7953CCB4F}"/>
              </a:ext>
            </a:extLst>
          </p:cNvPr>
          <p:cNvSpPr txBox="1"/>
          <p:nvPr/>
        </p:nvSpPr>
        <p:spPr>
          <a:xfrm>
            <a:off x="1729027" y="4534135"/>
            <a:ext cx="442237" cy="184666"/>
          </a:xfrm>
          <a:prstGeom prst="rect">
            <a:avLst/>
          </a:prstGeom>
          <a:noFill/>
        </p:spPr>
        <p:txBody>
          <a:bodyPr wrap="none" lIns="0" tIns="0" rIns="0" bIns="0" rtlCol="0">
            <a:spAutoFit/>
          </a:bodyPr>
          <a:lstStyle/>
          <a:p>
            <a:r>
              <a:rPr lang="en-US" sz="1200" dirty="0"/>
              <a:t>WHAT</a:t>
            </a:r>
          </a:p>
        </p:txBody>
      </p:sp>
      <p:sp>
        <p:nvSpPr>
          <p:cNvPr id="53" name="TextBox 52">
            <a:extLst>
              <a:ext uri="{FF2B5EF4-FFF2-40B4-BE49-F238E27FC236}">
                <a16:creationId xmlns:a16="http://schemas.microsoft.com/office/drawing/2014/main" id="{AEF52D32-F714-4A7F-8113-CFB38DA72D32}"/>
              </a:ext>
            </a:extLst>
          </p:cNvPr>
          <p:cNvSpPr txBox="1"/>
          <p:nvPr/>
        </p:nvSpPr>
        <p:spPr>
          <a:xfrm>
            <a:off x="1295678" y="1944371"/>
            <a:ext cx="482504" cy="400110"/>
          </a:xfrm>
          <a:prstGeom prst="rect">
            <a:avLst/>
          </a:prstGeom>
          <a:noFill/>
        </p:spPr>
        <p:txBody>
          <a:bodyPr wrap="none" lIns="0" tIns="0" rIns="0" bIns="0" rtlCol="0">
            <a:spAutoFit/>
          </a:bodyPr>
          <a:lstStyle/>
          <a:p>
            <a:pPr algn="ctr"/>
            <a:r>
              <a:rPr lang="en-US" sz="1300" dirty="0">
                <a:solidFill>
                  <a:schemeClr val="accent5">
                    <a:lumMod val="60000"/>
                    <a:lumOff val="40000"/>
                  </a:schemeClr>
                </a:solidFill>
              </a:rPr>
              <a:t>value </a:t>
            </a:r>
          </a:p>
          <a:p>
            <a:pPr algn="ctr"/>
            <a:r>
              <a:rPr lang="en-US" sz="1300" dirty="0">
                <a:solidFill>
                  <a:schemeClr val="accent5">
                    <a:lumMod val="60000"/>
                    <a:lumOff val="40000"/>
                  </a:schemeClr>
                </a:solidFill>
              </a:rPr>
              <a:t>chains</a:t>
            </a:r>
          </a:p>
        </p:txBody>
      </p:sp>
      <p:sp>
        <p:nvSpPr>
          <p:cNvPr id="54" name="TextBox 53">
            <a:extLst>
              <a:ext uri="{FF2B5EF4-FFF2-40B4-BE49-F238E27FC236}">
                <a16:creationId xmlns:a16="http://schemas.microsoft.com/office/drawing/2014/main" id="{FDC5DD47-EFF3-4F22-BE54-7FB14C372080}"/>
              </a:ext>
            </a:extLst>
          </p:cNvPr>
          <p:cNvSpPr txBox="1"/>
          <p:nvPr/>
        </p:nvSpPr>
        <p:spPr>
          <a:xfrm>
            <a:off x="3217890" y="4209134"/>
            <a:ext cx="376706" cy="184666"/>
          </a:xfrm>
          <a:prstGeom prst="rect">
            <a:avLst/>
          </a:prstGeom>
          <a:noFill/>
        </p:spPr>
        <p:txBody>
          <a:bodyPr wrap="none" lIns="0" tIns="0" rIns="0" bIns="0" rtlCol="0">
            <a:spAutoFit/>
          </a:bodyPr>
          <a:lstStyle/>
          <a:p>
            <a:r>
              <a:rPr lang="en-US" sz="1200" dirty="0"/>
              <a:t>WHO</a:t>
            </a:r>
          </a:p>
        </p:txBody>
      </p:sp>
      <p:sp>
        <p:nvSpPr>
          <p:cNvPr id="56" name="TextBox 55">
            <a:extLst>
              <a:ext uri="{FF2B5EF4-FFF2-40B4-BE49-F238E27FC236}">
                <a16:creationId xmlns:a16="http://schemas.microsoft.com/office/drawing/2014/main" id="{BA42BC54-6C0B-4410-83E0-B992434D61F6}"/>
              </a:ext>
            </a:extLst>
          </p:cNvPr>
          <p:cNvSpPr txBox="1"/>
          <p:nvPr/>
        </p:nvSpPr>
        <p:spPr>
          <a:xfrm>
            <a:off x="2962503" y="3754240"/>
            <a:ext cx="572273" cy="184666"/>
          </a:xfrm>
          <a:prstGeom prst="rect">
            <a:avLst/>
          </a:prstGeom>
          <a:noFill/>
        </p:spPr>
        <p:txBody>
          <a:bodyPr wrap="none" lIns="0" tIns="0" rIns="0" bIns="0" rtlCol="0">
            <a:spAutoFit/>
          </a:bodyPr>
          <a:lstStyle/>
          <a:p>
            <a:r>
              <a:rPr lang="en-US" sz="1200" dirty="0"/>
              <a:t>WHERE</a:t>
            </a:r>
          </a:p>
        </p:txBody>
      </p:sp>
      <p:sp>
        <p:nvSpPr>
          <p:cNvPr id="57" name="TextBox 56">
            <a:extLst>
              <a:ext uri="{FF2B5EF4-FFF2-40B4-BE49-F238E27FC236}">
                <a16:creationId xmlns:a16="http://schemas.microsoft.com/office/drawing/2014/main" id="{5335D5C5-D1E0-4CEA-8328-E04B9E9A42E7}"/>
              </a:ext>
            </a:extLst>
          </p:cNvPr>
          <p:cNvSpPr txBox="1"/>
          <p:nvPr/>
        </p:nvSpPr>
        <p:spPr>
          <a:xfrm>
            <a:off x="2656942" y="3954480"/>
            <a:ext cx="820700" cy="184666"/>
          </a:xfrm>
          <a:prstGeom prst="rect">
            <a:avLst/>
          </a:prstGeom>
          <a:noFill/>
        </p:spPr>
        <p:txBody>
          <a:bodyPr wrap="square" lIns="0" tIns="0" rIns="0" bIns="0" rtlCol="0">
            <a:spAutoFit/>
          </a:bodyPr>
          <a:lstStyle/>
          <a:p>
            <a:r>
              <a:rPr lang="en-US" sz="1200" dirty="0"/>
              <a:t>WHEN</a:t>
            </a:r>
          </a:p>
        </p:txBody>
      </p:sp>
      <p:sp>
        <p:nvSpPr>
          <p:cNvPr id="58" name="TextBox 57">
            <a:extLst>
              <a:ext uri="{FF2B5EF4-FFF2-40B4-BE49-F238E27FC236}">
                <a16:creationId xmlns:a16="http://schemas.microsoft.com/office/drawing/2014/main" id="{6EBBBF59-0828-4D87-8BAE-E0760E1B407B}"/>
              </a:ext>
            </a:extLst>
          </p:cNvPr>
          <p:cNvSpPr txBox="1"/>
          <p:nvPr/>
        </p:nvSpPr>
        <p:spPr>
          <a:xfrm>
            <a:off x="3361807" y="4006294"/>
            <a:ext cx="879856" cy="184666"/>
          </a:xfrm>
          <a:prstGeom prst="rect">
            <a:avLst/>
          </a:prstGeom>
          <a:noFill/>
        </p:spPr>
        <p:txBody>
          <a:bodyPr wrap="none" lIns="0" tIns="0" rIns="0" bIns="0" rtlCol="0">
            <a:spAutoFit/>
          </a:bodyPr>
          <a:lstStyle/>
          <a:p>
            <a:r>
              <a:rPr lang="en-US" sz="1200" dirty="0"/>
              <a:t>WITH WHAT</a:t>
            </a:r>
          </a:p>
        </p:txBody>
      </p:sp>
      <p:sp>
        <p:nvSpPr>
          <p:cNvPr id="8" name="TextBox 7">
            <a:extLst>
              <a:ext uri="{FF2B5EF4-FFF2-40B4-BE49-F238E27FC236}">
                <a16:creationId xmlns:a16="http://schemas.microsoft.com/office/drawing/2014/main" id="{C456E092-7C93-4DE1-81B5-36FE83FFF9A9}"/>
              </a:ext>
            </a:extLst>
          </p:cNvPr>
          <p:cNvSpPr txBox="1"/>
          <p:nvPr/>
        </p:nvSpPr>
        <p:spPr>
          <a:xfrm rot="19776419">
            <a:off x="2121649" y="1621760"/>
            <a:ext cx="1174590" cy="148886"/>
          </a:xfrm>
          <a:prstGeom prst="rect">
            <a:avLst/>
          </a:prstGeom>
          <a:noFill/>
        </p:spPr>
        <p:txBody>
          <a:bodyPr wrap="none" lIns="0" tIns="0" rIns="0" bIns="0" rtlCol="0">
            <a:prstTxWarp prst="textArchDown">
              <a:avLst/>
            </a:prstTxWarp>
            <a:spAutoFit/>
          </a:bodyPr>
          <a:lstStyle/>
          <a:p>
            <a:r>
              <a:rPr lang="en-US" sz="2800" b="1" i="1" dirty="0">
                <a:solidFill>
                  <a:schemeClr val="accent3">
                    <a:lumMod val="60000"/>
                    <a:lumOff val="40000"/>
                  </a:schemeClr>
                </a:solidFill>
              </a:rPr>
              <a:t>why?</a:t>
            </a:r>
          </a:p>
        </p:txBody>
      </p:sp>
      <p:sp>
        <p:nvSpPr>
          <p:cNvPr id="61" name="TextBox 60">
            <a:extLst>
              <a:ext uri="{FF2B5EF4-FFF2-40B4-BE49-F238E27FC236}">
                <a16:creationId xmlns:a16="http://schemas.microsoft.com/office/drawing/2014/main" id="{E6787954-936E-49A6-8ECE-36F9E6B59410}"/>
              </a:ext>
            </a:extLst>
          </p:cNvPr>
          <p:cNvSpPr txBox="1"/>
          <p:nvPr/>
        </p:nvSpPr>
        <p:spPr>
          <a:xfrm>
            <a:off x="4306668" y="2352328"/>
            <a:ext cx="882870" cy="369332"/>
          </a:xfrm>
          <a:prstGeom prst="rect">
            <a:avLst/>
          </a:prstGeom>
          <a:noFill/>
        </p:spPr>
        <p:txBody>
          <a:bodyPr wrap="none" lIns="0" tIns="0" rIns="0" bIns="0" rtlCol="0">
            <a:spAutoFit/>
          </a:bodyPr>
          <a:lstStyle/>
          <a:p>
            <a:r>
              <a:rPr lang="en-US" sz="2400" dirty="0"/>
              <a:t>WHAT</a:t>
            </a:r>
          </a:p>
        </p:txBody>
      </p:sp>
      <p:sp>
        <p:nvSpPr>
          <p:cNvPr id="62" name="TextBox 61">
            <a:extLst>
              <a:ext uri="{FF2B5EF4-FFF2-40B4-BE49-F238E27FC236}">
                <a16:creationId xmlns:a16="http://schemas.microsoft.com/office/drawing/2014/main" id="{73060569-6D20-4E54-88AF-3DF4578E8EE9}"/>
              </a:ext>
            </a:extLst>
          </p:cNvPr>
          <p:cNvSpPr txBox="1"/>
          <p:nvPr/>
        </p:nvSpPr>
        <p:spPr>
          <a:xfrm>
            <a:off x="5346045" y="2551745"/>
            <a:ext cx="751809" cy="369332"/>
          </a:xfrm>
          <a:prstGeom prst="rect">
            <a:avLst/>
          </a:prstGeom>
          <a:noFill/>
        </p:spPr>
        <p:txBody>
          <a:bodyPr wrap="none" lIns="0" tIns="0" rIns="0" bIns="0" rtlCol="0">
            <a:spAutoFit/>
          </a:bodyPr>
          <a:lstStyle/>
          <a:p>
            <a:r>
              <a:rPr lang="en-US" sz="2400" dirty="0"/>
              <a:t>HOW</a:t>
            </a:r>
          </a:p>
        </p:txBody>
      </p:sp>
      <p:sp>
        <p:nvSpPr>
          <p:cNvPr id="63" name="TextBox 62">
            <a:extLst>
              <a:ext uri="{FF2B5EF4-FFF2-40B4-BE49-F238E27FC236}">
                <a16:creationId xmlns:a16="http://schemas.microsoft.com/office/drawing/2014/main" id="{9E98E9C9-CDEA-4884-BACC-4805ACCB4A6A}"/>
              </a:ext>
            </a:extLst>
          </p:cNvPr>
          <p:cNvSpPr txBox="1"/>
          <p:nvPr/>
        </p:nvSpPr>
        <p:spPr>
          <a:xfrm>
            <a:off x="4473929" y="2634422"/>
            <a:ext cx="882870" cy="369332"/>
          </a:xfrm>
          <a:prstGeom prst="rect">
            <a:avLst/>
          </a:prstGeom>
          <a:noFill/>
        </p:spPr>
        <p:txBody>
          <a:bodyPr wrap="none" lIns="0" tIns="0" rIns="0" bIns="0" rtlCol="0">
            <a:spAutoFit/>
          </a:bodyPr>
          <a:lstStyle/>
          <a:p>
            <a:r>
              <a:rPr lang="en-US" sz="2400" dirty="0"/>
              <a:t>WHAT</a:t>
            </a:r>
          </a:p>
        </p:txBody>
      </p:sp>
      <p:sp>
        <p:nvSpPr>
          <p:cNvPr id="64" name="TextBox 63">
            <a:extLst>
              <a:ext uri="{FF2B5EF4-FFF2-40B4-BE49-F238E27FC236}">
                <a16:creationId xmlns:a16="http://schemas.microsoft.com/office/drawing/2014/main" id="{BF2EA7A5-7E8D-47B7-B8A1-C286F4F45802}"/>
              </a:ext>
            </a:extLst>
          </p:cNvPr>
          <p:cNvSpPr txBox="1"/>
          <p:nvPr/>
        </p:nvSpPr>
        <p:spPr>
          <a:xfrm>
            <a:off x="2327060" y="2205052"/>
            <a:ext cx="660437" cy="200055"/>
          </a:xfrm>
          <a:prstGeom prst="rect">
            <a:avLst/>
          </a:prstGeom>
          <a:noFill/>
        </p:spPr>
        <p:txBody>
          <a:bodyPr wrap="none" lIns="0" tIns="0" rIns="0" bIns="0" rtlCol="0">
            <a:spAutoFit/>
          </a:bodyPr>
          <a:lstStyle/>
          <a:p>
            <a:r>
              <a:rPr lang="en-US" sz="1300" dirty="0">
                <a:solidFill>
                  <a:schemeClr val="accent5">
                    <a:lumMod val="60000"/>
                    <a:lumOff val="40000"/>
                  </a:schemeClr>
                </a:solidFill>
              </a:rPr>
              <a:t>roadmap</a:t>
            </a:r>
          </a:p>
        </p:txBody>
      </p:sp>
      <p:sp>
        <p:nvSpPr>
          <p:cNvPr id="65" name="TextBox 64">
            <a:extLst>
              <a:ext uri="{FF2B5EF4-FFF2-40B4-BE49-F238E27FC236}">
                <a16:creationId xmlns:a16="http://schemas.microsoft.com/office/drawing/2014/main" id="{0BED987A-236B-400C-84A0-13869A55469B}"/>
              </a:ext>
            </a:extLst>
          </p:cNvPr>
          <p:cNvSpPr txBox="1"/>
          <p:nvPr/>
        </p:nvSpPr>
        <p:spPr>
          <a:xfrm>
            <a:off x="3049289" y="3232650"/>
            <a:ext cx="352661" cy="200055"/>
          </a:xfrm>
          <a:prstGeom prst="rect">
            <a:avLst/>
          </a:prstGeom>
          <a:noFill/>
        </p:spPr>
        <p:txBody>
          <a:bodyPr wrap="none" lIns="0" tIns="0" rIns="0" bIns="0" rtlCol="0">
            <a:spAutoFit/>
          </a:bodyPr>
          <a:lstStyle/>
          <a:p>
            <a:r>
              <a:rPr lang="en-US" sz="1300" dirty="0">
                <a:solidFill>
                  <a:schemeClr val="accent5">
                    <a:lumMod val="60000"/>
                    <a:lumOff val="40000"/>
                  </a:schemeClr>
                </a:solidFill>
              </a:rPr>
              <a:t>TCO</a:t>
            </a:r>
          </a:p>
        </p:txBody>
      </p:sp>
      <p:sp>
        <p:nvSpPr>
          <p:cNvPr id="66" name="TextBox 65">
            <a:extLst>
              <a:ext uri="{FF2B5EF4-FFF2-40B4-BE49-F238E27FC236}">
                <a16:creationId xmlns:a16="http://schemas.microsoft.com/office/drawing/2014/main" id="{038770AF-7347-4CDD-8C24-F324E0FA6EA6}"/>
              </a:ext>
            </a:extLst>
          </p:cNvPr>
          <p:cNvSpPr txBox="1"/>
          <p:nvPr/>
        </p:nvSpPr>
        <p:spPr>
          <a:xfrm>
            <a:off x="2088982" y="2829958"/>
            <a:ext cx="1030731" cy="461665"/>
          </a:xfrm>
          <a:prstGeom prst="rect">
            <a:avLst/>
          </a:prstGeom>
          <a:noFill/>
        </p:spPr>
        <p:txBody>
          <a:bodyPr wrap="square" lIns="0" tIns="0" rIns="0" bIns="0" rtlCol="0">
            <a:spAutoFit/>
          </a:bodyPr>
          <a:lstStyle/>
          <a:p>
            <a:pPr algn="ctr"/>
            <a:r>
              <a:rPr lang="en-US" sz="1000" dirty="0">
                <a:solidFill>
                  <a:schemeClr val="accent5">
                    <a:lumMod val="60000"/>
                    <a:lumOff val="40000"/>
                  </a:schemeClr>
                </a:solidFill>
              </a:rPr>
              <a:t>application &amp; feature portfolio management</a:t>
            </a:r>
          </a:p>
        </p:txBody>
      </p:sp>
      <p:sp>
        <p:nvSpPr>
          <p:cNvPr id="67" name="TextBox 66">
            <a:extLst>
              <a:ext uri="{FF2B5EF4-FFF2-40B4-BE49-F238E27FC236}">
                <a16:creationId xmlns:a16="http://schemas.microsoft.com/office/drawing/2014/main" id="{ACD696FC-E380-49EB-924F-076621299321}"/>
              </a:ext>
            </a:extLst>
          </p:cNvPr>
          <p:cNvSpPr txBox="1"/>
          <p:nvPr/>
        </p:nvSpPr>
        <p:spPr>
          <a:xfrm>
            <a:off x="5412143" y="3304896"/>
            <a:ext cx="376706" cy="184666"/>
          </a:xfrm>
          <a:prstGeom prst="rect">
            <a:avLst/>
          </a:prstGeom>
          <a:noFill/>
        </p:spPr>
        <p:txBody>
          <a:bodyPr wrap="none" lIns="0" tIns="0" rIns="0" bIns="0" rtlCol="0">
            <a:spAutoFit/>
          </a:bodyPr>
          <a:lstStyle/>
          <a:p>
            <a:r>
              <a:rPr lang="en-US" sz="1200" dirty="0"/>
              <a:t>HOW</a:t>
            </a:r>
          </a:p>
        </p:txBody>
      </p:sp>
      <p:sp>
        <p:nvSpPr>
          <p:cNvPr id="68" name="TextBox 67">
            <a:extLst>
              <a:ext uri="{FF2B5EF4-FFF2-40B4-BE49-F238E27FC236}">
                <a16:creationId xmlns:a16="http://schemas.microsoft.com/office/drawing/2014/main" id="{7E9FA3BF-311C-4DD5-A1DE-D0CEC3108407}"/>
              </a:ext>
            </a:extLst>
          </p:cNvPr>
          <p:cNvSpPr txBox="1"/>
          <p:nvPr/>
        </p:nvSpPr>
        <p:spPr>
          <a:xfrm>
            <a:off x="6230260" y="3399624"/>
            <a:ext cx="376706" cy="184666"/>
          </a:xfrm>
          <a:prstGeom prst="rect">
            <a:avLst/>
          </a:prstGeom>
          <a:noFill/>
        </p:spPr>
        <p:txBody>
          <a:bodyPr wrap="none" lIns="0" tIns="0" rIns="0" bIns="0" rtlCol="0">
            <a:spAutoFit/>
          </a:bodyPr>
          <a:lstStyle/>
          <a:p>
            <a:r>
              <a:rPr lang="en-US" sz="1200" dirty="0"/>
              <a:t>HOW</a:t>
            </a:r>
          </a:p>
        </p:txBody>
      </p:sp>
      <p:sp>
        <p:nvSpPr>
          <p:cNvPr id="69" name="TextBox 68">
            <a:extLst>
              <a:ext uri="{FF2B5EF4-FFF2-40B4-BE49-F238E27FC236}">
                <a16:creationId xmlns:a16="http://schemas.microsoft.com/office/drawing/2014/main" id="{929E6D59-774B-4888-9CB8-EBFCFE3F9F0C}"/>
              </a:ext>
            </a:extLst>
          </p:cNvPr>
          <p:cNvSpPr txBox="1"/>
          <p:nvPr/>
        </p:nvSpPr>
        <p:spPr>
          <a:xfrm>
            <a:off x="5824632" y="3504817"/>
            <a:ext cx="442237" cy="184666"/>
          </a:xfrm>
          <a:prstGeom prst="rect">
            <a:avLst/>
          </a:prstGeom>
          <a:noFill/>
        </p:spPr>
        <p:txBody>
          <a:bodyPr wrap="none" lIns="0" tIns="0" rIns="0" bIns="0" rtlCol="0">
            <a:spAutoFit/>
          </a:bodyPr>
          <a:lstStyle/>
          <a:p>
            <a:r>
              <a:rPr lang="en-US" sz="1200" dirty="0"/>
              <a:t>WHAT</a:t>
            </a:r>
          </a:p>
        </p:txBody>
      </p:sp>
      <p:sp>
        <p:nvSpPr>
          <p:cNvPr id="70" name="TextBox 69">
            <a:extLst>
              <a:ext uri="{FF2B5EF4-FFF2-40B4-BE49-F238E27FC236}">
                <a16:creationId xmlns:a16="http://schemas.microsoft.com/office/drawing/2014/main" id="{4EA159C7-5D16-4E85-9C09-64BC0AE700CB}"/>
              </a:ext>
            </a:extLst>
          </p:cNvPr>
          <p:cNvSpPr txBox="1"/>
          <p:nvPr/>
        </p:nvSpPr>
        <p:spPr>
          <a:xfrm>
            <a:off x="5846692" y="3180455"/>
            <a:ext cx="879856" cy="184666"/>
          </a:xfrm>
          <a:prstGeom prst="rect">
            <a:avLst/>
          </a:prstGeom>
          <a:noFill/>
        </p:spPr>
        <p:txBody>
          <a:bodyPr wrap="none" lIns="0" tIns="0" rIns="0" bIns="0" rtlCol="0">
            <a:spAutoFit/>
          </a:bodyPr>
          <a:lstStyle/>
          <a:p>
            <a:r>
              <a:rPr lang="en-US" sz="1200" dirty="0"/>
              <a:t>WITH WHAT</a:t>
            </a:r>
          </a:p>
        </p:txBody>
      </p:sp>
      <p:sp>
        <p:nvSpPr>
          <p:cNvPr id="71" name="TextBox 70">
            <a:extLst>
              <a:ext uri="{FF2B5EF4-FFF2-40B4-BE49-F238E27FC236}">
                <a16:creationId xmlns:a16="http://schemas.microsoft.com/office/drawing/2014/main" id="{5D348888-CF19-469E-9046-495D35911629}"/>
              </a:ext>
            </a:extLst>
          </p:cNvPr>
          <p:cNvSpPr txBox="1"/>
          <p:nvPr/>
        </p:nvSpPr>
        <p:spPr>
          <a:xfrm>
            <a:off x="3552232" y="3846573"/>
            <a:ext cx="880049" cy="184666"/>
          </a:xfrm>
          <a:prstGeom prst="rect">
            <a:avLst/>
          </a:prstGeom>
          <a:noFill/>
        </p:spPr>
        <p:txBody>
          <a:bodyPr wrap="none" lIns="0" tIns="0" rIns="0" bIns="0" rtlCol="0">
            <a:spAutoFit/>
          </a:bodyPr>
          <a:lstStyle/>
          <a:p>
            <a:r>
              <a:rPr lang="en-US" sz="1200" dirty="0"/>
              <a:t>HOW MUCH</a:t>
            </a:r>
          </a:p>
        </p:txBody>
      </p:sp>
      <p:sp>
        <p:nvSpPr>
          <p:cNvPr id="72" name="TextBox 71">
            <a:extLst>
              <a:ext uri="{FF2B5EF4-FFF2-40B4-BE49-F238E27FC236}">
                <a16:creationId xmlns:a16="http://schemas.microsoft.com/office/drawing/2014/main" id="{1FC71579-9693-467D-961B-13461A9B3244}"/>
              </a:ext>
            </a:extLst>
          </p:cNvPr>
          <p:cNvSpPr txBox="1"/>
          <p:nvPr/>
        </p:nvSpPr>
        <p:spPr>
          <a:xfrm>
            <a:off x="5224591" y="2175091"/>
            <a:ext cx="751809" cy="369332"/>
          </a:xfrm>
          <a:prstGeom prst="rect">
            <a:avLst/>
          </a:prstGeom>
          <a:noFill/>
        </p:spPr>
        <p:txBody>
          <a:bodyPr wrap="none" lIns="0" tIns="0" rIns="0" bIns="0" rtlCol="0">
            <a:spAutoFit/>
          </a:bodyPr>
          <a:lstStyle/>
          <a:p>
            <a:r>
              <a:rPr lang="en-US" sz="2400" dirty="0"/>
              <a:t>HOW</a:t>
            </a:r>
          </a:p>
        </p:txBody>
      </p:sp>
      <p:sp>
        <p:nvSpPr>
          <p:cNvPr id="73" name="TextBox 72">
            <a:extLst>
              <a:ext uri="{FF2B5EF4-FFF2-40B4-BE49-F238E27FC236}">
                <a16:creationId xmlns:a16="http://schemas.microsoft.com/office/drawing/2014/main" id="{26751B9B-F145-4361-B534-88C4064958AA}"/>
              </a:ext>
            </a:extLst>
          </p:cNvPr>
          <p:cNvSpPr txBox="1"/>
          <p:nvPr/>
        </p:nvSpPr>
        <p:spPr>
          <a:xfrm>
            <a:off x="3367845" y="2897294"/>
            <a:ext cx="694185" cy="338554"/>
          </a:xfrm>
          <a:prstGeom prst="rect">
            <a:avLst/>
          </a:prstGeom>
          <a:noFill/>
        </p:spPr>
        <p:txBody>
          <a:bodyPr wrap="square" lIns="0" tIns="0" rIns="0" bIns="0" rtlCol="0">
            <a:spAutoFit/>
          </a:bodyPr>
          <a:lstStyle/>
          <a:p>
            <a:pPr algn="ctr"/>
            <a:r>
              <a:rPr lang="en-US" sz="1100" dirty="0">
                <a:solidFill>
                  <a:schemeClr val="accent5">
                    <a:lumMod val="60000"/>
                    <a:lumOff val="40000"/>
                  </a:schemeClr>
                </a:solidFill>
              </a:rPr>
              <a:t>impact analysis</a:t>
            </a:r>
          </a:p>
        </p:txBody>
      </p:sp>
      <p:sp>
        <p:nvSpPr>
          <p:cNvPr id="74" name="TextBox 73">
            <a:extLst>
              <a:ext uri="{FF2B5EF4-FFF2-40B4-BE49-F238E27FC236}">
                <a16:creationId xmlns:a16="http://schemas.microsoft.com/office/drawing/2014/main" id="{D3DDEBB7-B95D-4C81-B7BE-B3A736F6FE17}"/>
              </a:ext>
            </a:extLst>
          </p:cNvPr>
          <p:cNvSpPr txBox="1"/>
          <p:nvPr/>
        </p:nvSpPr>
        <p:spPr>
          <a:xfrm>
            <a:off x="3204507" y="3395137"/>
            <a:ext cx="1203549" cy="323165"/>
          </a:xfrm>
          <a:prstGeom prst="rect">
            <a:avLst/>
          </a:prstGeom>
          <a:noFill/>
        </p:spPr>
        <p:txBody>
          <a:bodyPr wrap="square" lIns="0" tIns="0" rIns="0" bIns="0" rtlCol="0">
            <a:spAutoFit/>
          </a:bodyPr>
          <a:lstStyle/>
          <a:p>
            <a:pPr algn="ctr"/>
            <a:r>
              <a:rPr lang="en-US" sz="1050" dirty="0">
                <a:solidFill>
                  <a:schemeClr val="accent5">
                    <a:lumMod val="60000"/>
                    <a:lumOff val="40000"/>
                  </a:schemeClr>
                </a:solidFill>
              </a:rPr>
              <a:t>KPI analysis &amp; monitoring design</a:t>
            </a:r>
          </a:p>
        </p:txBody>
      </p:sp>
      <p:sp>
        <p:nvSpPr>
          <p:cNvPr id="75" name="TextBox 74">
            <a:extLst>
              <a:ext uri="{FF2B5EF4-FFF2-40B4-BE49-F238E27FC236}">
                <a16:creationId xmlns:a16="http://schemas.microsoft.com/office/drawing/2014/main" id="{F5CE6CB6-A4A6-4E7E-A7A1-5577C1F13775}"/>
              </a:ext>
            </a:extLst>
          </p:cNvPr>
          <p:cNvSpPr txBox="1"/>
          <p:nvPr/>
        </p:nvSpPr>
        <p:spPr>
          <a:xfrm>
            <a:off x="2866221" y="2013786"/>
            <a:ext cx="631583" cy="200055"/>
          </a:xfrm>
          <a:prstGeom prst="rect">
            <a:avLst/>
          </a:prstGeom>
          <a:noFill/>
        </p:spPr>
        <p:txBody>
          <a:bodyPr wrap="none" lIns="0" tIns="0" rIns="0" bIns="0" rtlCol="0">
            <a:spAutoFit/>
          </a:bodyPr>
          <a:lstStyle/>
          <a:p>
            <a:r>
              <a:rPr lang="en-US" sz="1300" dirty="0">
                <a:solidFill>
                  <a:schemeClr val="accent5">
                    <a:lumMod val="60000"/>
                    <a:lumOff val="40000"/>
                  </a:schemeClr>
                </a:solidFill>
              </a:rPr>
              <a:t>domains</a:t>
            </a:r>
          </a:p>
        </p:txBody>
      </p:sp>
      <p:sp>
        <p:nvSpPr>
          <p:cNvPr id="76" name="TextBox 75">
            <a:extLst>
              <a:ext uri="{FF2B5EF4-FFF2-40B4-BE49-F238E27FC236}">
                <a16:creationId xmlns:a16="http://schemas.microsoft.com/office/drawing/2014/main" id="{5A29DD0B-2678-4B10-A781-C3404A4648CA}"/>
              </a:ext>
            </a:extLst>
          </p:cNvPr>
          <p:cNvSpPr txBox="1"/>
          <p:nvPr/>
        </p:nvSpPr>
        <p:spPr>
          <a:xfrm>
            <a:off x="2407147" y="4371814"/>
            <a:ext cx="690895" cy="184666"/>
          </a:xfrm>
          <a:prstGeom prst="rect">
            <a:avLst/>
          </a:prstGeom>
          <a:noFill/>
        </p:spPr>
        <p:txBody>
          <a:bodyPr wrap="none" lIns="0" tIns="0" rIns="0" bIns="0" rtlCol="0">
            <a:spAutoFit/>
          </a:bodyPr>
          <a:lstStyle/>
          <a:p>
            <a:r>
              <a:rPr lang="en-US" sz="1200" dirty="0">
                <a:solidFill>
                  <a:schemeClr val="accent5">
                    <a:lumMod val="60000"/>
                    <a:lumOff val="40000"/>
                  </a:schemeClr>
                </a:solidFill>
              </a:rPr>
              <a:t>use cases</a:t>
            </a:r>
          </a:p>
        </p:txBody>
      </p:sp>
      <p:cxnSp>
        <p:nvCxnSpPr>
          <p:cNvPr id="11" name="Straight Arrow Connector 10">
            <a:extLst>
              <a:ext uri="{FF2B5EF4-FFF2-40B4-BE49-F238E27FC236}">
                <a16:creationId xmlns:a16="http://schemas.microsoft.com/office/drawing/2014/main" id="{DFB37800-BA2E-4448-917D-A156782FFF7D}"/>
              </a:ext>
            </a:extLst>
          </p:cNvPr>
          <p:cNvCxnSpPr/>
          <p:nvPr/>
        </p:nvCxnSpPr>
        <p:spPr>
          <a:xfrm flipH="1">
            <a:off x="977036" y="1784621"/>
            <a:ext cx="147404" cy="5121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64AAF936-E2A4-4343-BA98-BC398951E05C}"/>
              </a:ext>
            </a:extLst>
          </p:cNvPr>
          <p:cNvCxnSpPr>
            <a:stCxn id="3" idx="3"/>
            <a:endCxn id="43" idx="1"/>
          </p:cNvCxnSpPr>
          <p:nvPr/>
        </p:nvCxnSpPr>
        <p:spPr>
          <a:xfrm>
            <a:off x="2849956" y="1479333"/>
            <a:ext cx="1007162" cy="1428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F440099A-27C1-4BCC-8711-636BA5F7655C}"/>
              </a:ext>
            </a:extLst>
          </p:cNvPr>
          <p:cNvCxnSpPr/>
          <p:nvPr/>
        </p:nvCxnSpPr>
        <p:spPr>
          <a:xfrm>
            <a:off x="1489375" y="3110783"/>
            <a:ext cx="183308" cy="10283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60604575-CD4A-4000-86AA-E02F7C56A7D8}"/>
              </a:ext>
            </a:extLst>
          </p:cNvPr>
          <p:cNvCxnSpPr>
            <a:cxnSpLocks/>
          </p:cNvCxnSpPr>
          <p:nvPr/>
        </p:nvCxnSpPr>
        <p:spPr>
          <a:xfrm>
            <a:off x="4572000" y="1894831"/>
            <a:ext cx="289932" cy="4496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F3BDAC94-1969-486C-B101-91368032755A}"/>
              </a:ext>
            </a:extLst>
          </p:cNvPr>
          <p:cNvCxnSpPr>
            <a:stCxn id="49" idx="3"/>
          </p:cNvCxnSpPr>
          <p:nvPr/>
        </p:nvCxnSpPr>
        <p:spPr>
          <a:xfrm flipV="1">
            <a:off x="2384795" y="4209135"/>
            <a:ext cx="702988" cy="521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A6B6E035-38E0-4D37-B2FD-1BAD3EDC840D}"/>
              </a:ext>
            </a:extLst>
          </p:cNvPr>
          <p:cNvCxnSpPr>
            <a:endCxn id="70" idx="1"/>
          </p:cNvCxnSpPr>
          <p:nvPr/>
        </p:nvCxnSpPr>
        <p:spPr>
          <a:xfrm>
            <a:off x="5276862" y="2812100"/>
            <a:ext cx="569830" cy="4606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E06E449C-4FDA-426D-B3BC-47BA55489751}"/>
              </a:ext>
            </a:extLst>
          </p:cNvPr>
          <p:cNvSpPr txBox="1"/>
          <p:nvPr/>
        </p:nvSpPr>
        <p:spPr>
          <a:xfrm>
            <a:off x="2688884" y="2446509"/>
            <a:ext cx="802576" cy="369332"/>
          </a:xfrm>
          <a:prstGeom prst="rect">
            <a:avLst/>
          </a:prstGeom>
          <a:noFill/>
        </p:spPr>
        <p:txBody>
          <a:bodyPr wrap="square" lIns="0" tIns="0" rIns="0" bIns="0" rtlCol="0">
            <a:spAutoFit/>
          </a:bodyPr>
          <a:lstStyle/>
          <a:p>
            <a:pPr algn="ctr"/>
            <a:r>
              <a:rPr lang="en-US" sz="1200" dirty="0">
                <a:solidFill>
                  <a:schemeClr val="accent5">
                    <a:lumMod val="60000"/>
                    <a:lumOff val="40000"/>
                  </a:schemeClr>
                </a:solidFill>
              </a:rPr>
              <a:t>design decisions</a:t>
            </a:r>
          </a:p>
        </p:txBody>
      </p:sp>
      <p:sp>
        <p:nvSpPr>
          <p:cNvPr id="10" name="TextBox 9">
            <a:extLst>
              <a:ext uri="{FF2B5EF4-FFF2-40B4-BE49-F238E27FC236}">
                <a16:creationId xmlns:a16="http://schemas.microsoft.com/office/drawing/2014/main" id="{A9763614-E79C-49F8-9826-AA9FE374714F}"/>
              </a:ext>
            </a:extLst>
          </p:cNvPr>
          <p:cNvSpPr txBox="1"/>
          <p:nvPr/>
        </p:nvSpPr>
        <p:spPr>
          <a:xfrm>
            <a:off x="4800350" y="788880"/>
            <a:ext cx="761427" cy="200055"/>
          </a:xfrm>
          <a:prstGeom prst="rect">
            <a:avLst/>
          </a:prstGeom>
          <a:noFill/>
        </p:spPr>
        <p:txBody>
          <a:bodyPr wrap="none" lIns="0" tIns="0" rIns="0" bIns="0" rtlCol="0">
            <a:spAutoFit/>
          </a:bodyPr>
          <a:lstStyle/>
          <a:p>
            <a:r>
              <a:rPr lang="en-US" sz="1300" dirty="0">
                <a:latin typeface="Amasis MT Pro Black" panose="020B0604020202020204" pitchFamily="18" charset="0"/>
              </a:rPr>
              <a:t>Enterprise</a:t>
            </a:r>
          </a:p>
        </p:txBody>
      </p:sp>
      <p:sp>
        <p:nvSpPr>
          <p:cNvPr id="78" name="TextBox 77">
            <a:extLst>
              <a:ext uri="{FF2B5EF4-FFF2-40B4-BE49-F238E27FC236}">
                <a16:creationId xmlns:a16="http://schemas.microsoft.com/office/drawing/2014/main" id="{52CF719C-D71B-4BD7-8808-7382DD8FCC0C}"/>
              </a:ext>
            </a:extLst>
          </p:cNvPr>
          <p:cNvSpPr txBox="1"/>
          <p:nvPr/>
        </p:nvSpPr>
        <p:spPr>
          <a:xfrm>
            <a:off x="6210037" y="1596175"/>
            <a:ext cx="658835" cy="200055"/>
          </a:xfrm>
          <a:prstGeom prst="rect">
            <a:avLst/>
          </a:prstGeom>
          <a:noFill/>
        </p:spPr>
        <p:txBody>
          <a:bodyPr wrap="none" lIns="0" tIns="0" rIns="0" bIns="0" rtlCol="0">
            <a:spAutoFit/>
          </a:bodyPr>
          <a:lstStyle/>
          <a:p>
            <a:r>
              <a:rPr lang="en-US" sz="1300" dirty="0">
                <a:latin typeface="Amasis MT Pro Black" panose="020B0604020202020204" pitchFamily="18" charset="0"/>
              </a:rPr>
              <a:t>Domain</a:t>
            </a:r>
          </a:p>
        </p:txBody>
      </p:sp>
      <p:sp>
        <p:nvSpPr>
          <p:cNvPr id="79" name="TextBox 78">
            <a:extLst>
              <a:ext uri="{FF2B5EF4-FFF2-40B4-BE49-F238E27FC236}">
                <a16:creationId xmlns:a16="http://schemas.microsoft.com/office/drawing/2014/main" id="{964505F0-57FA-4AE3-BBE2-1FB140F81E22}"/>
              </a:ext>
            </a:extLst>
          </p:cNvPr>
          <p:cNvSpPr txBox="1"/>
          <p:nvPr/>
        </p:nvSpPr>
        <p:spPr>
          <a:xfrm>
            <a:off x="6830485" y="2595899"/>
            <a:ext cx="705321" cy="200055"/>
          </a:xfrm>
          <a:prstGeom prst="rect">
            <a:avLst/>
          </a:prstGeom>
          <a:noFill/>
        </p:spPr>
        <p:txBody>
          <a:bodyPr wrap="none" lIns="0" tIns="0" rIns="0" bIns="0" rtlCol="0">
            <a:spAutoFit/>
          </a:bodyPr>
          <a:lstStyle/>
          <a:p>
            <a:r>
              <a:rPr lang="en-US" sz="1300" dirty="0">
                <a:latin typeface="Amasis MT Pro Black" panose="020B0604020202020204" pitchFamily="18" charset="0"/>
              </a:rPr>
              <a:t>Solution</a:t>
            </a:r>
          </a:p>
        </p:txBody>
      </p:sp>
      <p:sp>
        <p:nvSpPr>
          <p:cNvPr id="81" name="TextBox 80">
            <a:extLst>
              <a:ext uri="{FF2B5EF4-FFF2-40B4-BE49-F238E27FC236}">
                <a16:creationId xmlns:a16="http://schemas.microsoft.com/office/drawing/2014/main" id="{998ED9C5-A6E9-4AE4-81EE-C6800768E514}"/>
              </a:ext>
            </a:extLst>
          </p:cNvPr>
          <p:cNvSpPr txBox="1"/>
          <p:nvPr/>
        </p:nvSpPr>
        <p:spPr>
          <a:xfrm>
            <a:off x="6841131" y="3060790"/>
            <a:ext cx="751937" cy="200055"/>
          </a:xfrm>
          <a:prstGeom prst="rect">
            <a:avLst/>
          </a:prstGeom>
          <a:noFill/>
        </p:spPr>
        <p:txBody>
          <a:bodyPr wrap="none" lIns="0" tIns="0" rIns="0" bIns="0" rtlCol="0">
            <a:spAutoFit/>
          </a:bodyPr>
          <a:lstStyle/>
          <a:p>
            <a:r>
              <a:rPr lang="en-US" sz="1300" dirty="0">
                <a:latin typeface="Amasis MT Pro Black" panose="020B0604020202020204" pitchFamily="18" charset="0"/>
              </a:rPr>
              <a:t>Software</a:t>
            </a:r>
          </a:p>
        </p:txBody>
      </p:sp>
    </p:spTree>
    <p:extLst>
      <p:ext uri="{BB962C8B-B14F-4D97-AF65-F5344CB8AC3E}">
        <p14:creationId xmlns:p14="http://schemas.microsoft.com/office/powerpoint/2010/main" val="3133059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6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6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7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0"/>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2"/>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66"/>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9"/>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7"/>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48"/>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49"/>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50"/>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51"/>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52"/>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25"/>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54"/>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56"/>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57"/>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58"/>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71"/>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76"/>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35"/>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39"/>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34"/>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37"/>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65"/>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18"/>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21"/>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73"/>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74"/>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38"/>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77"/>
                                        </p:tgtEl>
                                        <p:attrNameLst>
                                          <p:attrName>style.visibility</p:attrName>
                                        </p:attrNameLst>
                                      </p:cBhvr>
                                      <p:to>
                                        <p:strVal val="visible"/>
                                      </p:to>
                                    </p:set>
                                  </p:childTnLst>
                                </p:cTn>
                              </p:par>
                            </p:childTnLst>
                          </p:cTn>
                        </p:par>
                      </p:childTnLst>
                    </p:cTn>
                  </p:par>
                  <p:par>
                    <p:cTn id="109" fill="hold">
                      <p:stCondLst>
                        <p:cond delay="indefinite"/>
                      </p:stCondLst>
                      <p:childTnLst>
                        <p:par>
                          <p:cTn id="110" fill="hold">
                            <p:stCondLst>
                              <p:cond delay="0"/>
                            </p:stCondLst>
                            <p:childTnLst>
                              <p:par>
                                <p:cTn id="111" presetID="1" presetClass="entr" presetSubtype="0" fill="hold" nodeType="clickEffect">
                                  <p:stCondLst>
                                    <p:cond delay="0"/>
                                  </p:stCondLst>
                                  <p:childTnLst>
                                    <p:set>
                                      <p:cBhvr>
                                        <p:cTn id="112" dur="1" fill="hold">
                                          <p:stCondLst>
                                            <p:cond delay="0"/>
                                          </p:stCondLst>
                                        </p:cTn>
                                        <p:tgtEl>
                                          <p:spTgt spid="27"/>
                                        </p:tgtEl>
                                        <p:attrNameLst>
                                          <p:attrName>style.visibility</p:attrName>
                                        </p:attrNameLst>
                                      </p:cBhvr>
                                      <p:to>
                                        <p:strVal val="visible"/>
                                      </p:to>
                                    </p:set>
                                  </p:childTnLst>
                                </p:cTn>
                              </p:par>
                              <p:par>
                                <p:cTn id="113" presetID="1" presetClass="entr" presetSubtype="0" fill="hold" grpId="0" nodeType="withEffect">
                                  <p:stCondLst>
                                    <p:cond delay="0"/>
                                  </p:stCondLst>
                                  <p:childTnLst>
                                    <p:set>
                                      <p:cBhvr>
                                        <p:cTn id="114" dur="1" fill="hold">
                                          <p:stCondLst>
                                            <p:cond delay="0"/>
                                          </p:stCondLst>
                                        </p:cTn>
                                        <p:tgtEl>
                                          <p:spTgt spid="67"/>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68"/>
                                        </p:tgtEl>
                                        <p:attrNameLst>
                                          <p:attrName>style.visibility</p:attrName>
                                        </p:attrNameLst>
                                      </p:cBhvr>
                                      <p:to>
                                        <p:strVal val="visible"/>
                                      </p:to>
                                    </p:set>
                                  </p:childTnLst>
                                </p:cTn>
                              </p:par>
                              <p:par>
                                <p:cTn id="117" presetID="1" presetClass="entr" presetSubtype="0" fill="hold" grpId="0" nodeType="withEffect">
                                  <p:stCondLst>
                                    <p:cond delay="0"/>
                                  </p:stCondLst>
                                  <p:childTnLst>
                                    <p:set>
                                      <p:cBhvr>
                                        <p:cTn id="118" dur="1" fill="hold">
                                          <p:stCondLst>
                                            <p:cond delay="0"/>
                                          </p:stCondLst>
                                        </p:cTn>
                                        <p:tgtEl>
                                          <p:spTgt spid="69"/>
                                        </p:tgtEl>
                                        <p:attrNameLst>
                                          <p:attrName>style.visibility</p:attrName>
                                        </p:attrNameLst>
                                      </p:cBhvr>
                                      <p:to>
                                        <p:strVal val="visible"/>
                                      </p:to>
                                    </p:set>
                                  </p:childTnLst>
                                </p:cTn>
                              </p:par>
                              <p:par>
                                <p:cTn id="119" presetID="1" presetClass="entr" presetSubtype="0" fill="hold" grpId="0" nodeType="withEffect">
                                  <p:stCondLst>
                                    <p:cond delay="0"/>
                                  </p:stCondLst>
                                  <p:childTnLst>
                                    <p:set>
                                      <p:cBhvr>
                                        <p:cTn id="120" dur="1" fill="hold">
                                          <p:stCondLst>
                                            <p:cond delay="0"/>
                                          </p:stCondLst>
                                        </p:cTn>
                                        <p:tgtEl>
                                          <p:spTgt spid="70"/>
                                        </p:tgtEl>
                                        <p:attrNameLst>
                                          <p:attrName>style.visibility</p:attrName>
                                        </p:attrNameLst>
                                      </p:cBhvr>
                                      <p:to>
                                        <p:strVal val="visible"/>
                                      </p:to>
                                    </p:set>
                                  </p:childTnLst>
                                </p:cTn>
                              </p:par>
                            </p:childTnLst>
                          </p:cTn>
                        </p:par>
                      </p:childTnLst>
                    </p:cTn>
                  </p:par>
                  <p:par>
                    <p:cTn id="121" fill="hold">
                      <p:stCondLst>
                        <p:cond delay="indefinite"/>
                      </p:stCondLst>
                      <p:childTnLst>
                        <p:par>
                          <p:cTn id="122" fill="hold">
                            <p:stCondLst>
                              <p:cond delay="0"/>
                            </p:stCondLst>
                            <p:childTnLst>
                              <p:par>
                                <p:cTn id="123" presetID="1" presetClass="entr" presetSubtype="0" fill="hold" grpId="0" nodeType="clickEffect">
                                  <p:stCondLst>
                                    <p:cond delay="0"/>
                                  </p:stCondLst>
                                  <p:childTnLst>
                                    <p:set>
                                      <p:cBhvr>
                                        <p:cTn id="124" dur="1" fill="hold">
                                          <p:stCondLst>
                                            <p:cond delay="0"/>
                                          </p:stCondLst>
                                        </p:cTn>
                                        <p:tgtEl>
                                          <p:spTgt spid="41"/>
                                        </p:tgtEl>
                                        <p:attrNameLst>
                                          <p:attrName>style.visibility</p:attrName>
                                        </p:attrNameLst>
                                      </p:cBhvr>
                                      <p:to>
                                        <p:strVal val="visible"/>
                                      </p:to>
                                    </p:set>
                                  </p:childTnLst>
                                </p:cTn>
                              </p:par>
                              <p:par>
                                <p:cTn id="125" presetID="1" presetClass="entr" presetSubtype="0" fill="hold" grpId="0" nodeType="withEffect">
                                  <p:stCondLst>
                                    <p:cond delay="0"/>
                                  </p:stCondLst>
                                  <p:childTnLst>
                                    <p:set>
                                      <p:cBhvr>
                                        <p:cTn id="126"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5" grpId="0"/>
      <p:bldP spid="18" grpId="0"/>
      <p:bldP spid="34" grpId="0"/>
      <p:bldP spid="35" grpId="0"/>
      <p:bldP spid="36" grpId="0"/>
      <p:bldP spid="37" grpId="0"/>
      <p:bldP spid="38" grpId="0"/>
      <p:bldP spid="39" grpId="0"/>
      <p:bldP spid="40" grpId="0"/>
      <p:bldP spid="41" grpId="0"/>
      <p:bldP spid="42" grpId="0"/>
      <p:bldP spid="43" grpId="0"/>
      <p:bldP spid="44" grpId="0"/>
      <p:bldP spid="45" grpId="0"/>
      <p:bldP spid="46" grpId="0"/>
      <p:bldP spid="47" grpId="0"/>
      <p:bldP spid="48" grpId="0"/>
      <p:bldP spid="49" grpId="0"/>
      <p:bldP spid="50" grpId="0"/>
      <p:bldP spid="51" grpId="0"/>
      <p:bldP spid="52" grpId="0"/>
      <p:bldP spid="53" grpId="0"/>
      <p:bldP spid="54" grpId="0"/>
      <p:bldP spid="56" grpId="0"/>
      <p:bldP spid="57" grpId="0"/>
      <p:bldP spid="58" grpId="0"/>
      <p:bldP spid="8" grpId="0"/>
      <p:bldP spid="61" grpId="0"/>
      <p:bldP spid="62" grpId="0"/>
      <p:bldP spid="63" grpId="0"/>
      <p:bldP spid="64" grpId="0"/>
      <p:bldP spid="65" grpId="0"/>
      <p:bldP spid="66" grpId="0"/>
      <p:bldP spid="67" grpId="0"/>
      <p:bldP spid="68" grpId="0"/>
      <p:bldP spid="69" grpId="0"/>
      <p:bldP spid="70" grpId="0"/>
      <p:bldP spid="71" grpId="0"/>
      <p:bldP spid="72" grpId="0"/>
      <p:bldP spid="73" grpId="0"/>
      <p:bldP spid="74" grpId="0"/>
      <p:bldP spid="75" grpId="0"/>
      <p:bldP spid="76" grpId="0"/>
      <p:bldP spid="7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6C5F5B-469C-49B1-85EE-2BC8BE7192CE}"/>
              </a:ext>
            </a:extLst>
          </p:cNvPr>
          <p:cNvSpPr>
            <a:spLocks noGrp="1"/>
          </p:cNvSpPr>
          <p:nvPr>
            <p:ph type="title"/>
          </p:nvPr>
        </p:nvSpPr>
        <p:spPr/>
        <p:txBody>
          <a:bodyPr/>
          <a:lstStyle/>
          <a:p>
            <a:r>
              <a:rPr lang="en-US" dirty="0"/>
              <a:t>Virtual Architect</a:t>
            </a:r>
          </a:p>
        </p:txBody>
      </p:sp>
      <p:sp>
        <p:nvSpPr>
          <p:cNvPr id="3" name="Content Placeholder 2">
            <a:extLst>
              <a:ext uri="{FF2B5EF4-FFF2-40B4-BE49-F238E27FC236}">
                <a16:creationId xmlns:a16="http://schemas.microsoft.com/office/drawing/2014/main" id="{D573F9A5-0581-4E48-916B-785098E7E776}"/>
              </a:ext>
            </a:extLst>
          </p:cNvPr>
          <p:cNvSpPr>
            <a:spLocks noGrp="1"/>
          </p:cNvSpPr>
          <p:nvPr>
            <p:ph idx="1"/>
          </p:nvPr>
        </p:nvSpPr>
        <p:spPr/>
        <p:txBody>
          <a:bodyPr/>
          <a:lstStyle/>
          <a:p>
            <a:r>
              <a:rPr lang="en-US" dirty="0"/>
              <a:t>No Architect role in Agile</a:t>
            </a:r>
          </a:p>
          <a:p>
            <a:pPr lvl="1"/>
            <a:r>
              <a:rPr lang="en-US" dirty="0"/>
              <a:t>The Team</a:t>
            </a:r>
          </a:p>
          <a:p>
            <a:r>
              <a:rPr lang="en-US" dirty="0"/>
              <a:t>There Sure is Agile in Architecture</a:t>
            </a:r>
          </a:p>
          <a:p>
            <a:pPr lvl="1"/>
            <a:r>
              <a:rPr lang="en-US" dirty="0"/>
              <a:t>continuous need to evolve, grow, embrace change</a:t>
            </a:r>
          </a:p>
          <a:p>
            <a:r>
              <a:rPr lang="en-US" dirty="0"/>
              <a:t>Agile needs Architecture</a:t>
            </a:r>
          </a:p>
          <a:p>
            <a:pPr lvl="1"/>
            <a:r>
              <a:rPr lang="en-US" dirty="0"/>
              <a:t>solid, evolving foundation </a:t>
            </a:r>
            <a:br>
              <a:rPr lang="en-US" dirty="0"/>
            </a:br>
            <a:r>
              <a:rPr lang="en-US" dirty="0"/>
              <a:t>to deliver features on top of</a:t>
            </a:r>
          </a:p>
          <a:p>
            <a:pPr lvl="1"/>
            <a:endParaRPr lang="en-US" dirty="0"/>
          </a:p>
          <a:p>
            <a:pPr lvl="1"/>
            <a:r>
              <a:rPr lang="en-US" i="1" dirty="0"/>
              <a:t>Another team will build the UI</a:t>
            </a:r>
          </a:p>
          <a:p>
            <a:pPr lvl="1"/>
            <a:r>
              <a:rPr lang="en-US" i="1" dirty="0"/>
              <a:t>On Board Australia – scale up to 23/7,</a:t>
            </a:r>
            <a:br>
              <a:rPr lang="en-US" i="1" dirty="0"/>
            </a:br>
            <a:r>
              <a:rPr lang="en-US" i="1" dirty="0"/>
              <a:t>much larger load and 20K km latency</a:t>
            </a:r>
          </a:p>
          <a:p>
            <a:pPr lvl="1"/>
            <a:r>
              <a:rPr lang="en-US" i="1" dirty="0"/>
              <a:t>Drop vendor X</a:t>
            </a:r>
          </a:p>
          <a:p>
            <a:pPr lvl="1"/>
            <a:r>
              <a:rPr lang="en-US" i="1" dirty="0" err="1"/>
              <a:t>ChatBot</a:t>
            </a:r>
            <a:r>
              <a:rPr lang="en-US" i="1" dirty="0"/>
              <a:t> as an additional UI</a:t>
            </a:r>
          </a:p>
          <a:p>
            <a:pPr lvl="1"/>
            <a:endParaRPr lang="en-US" dirty="0"/>
          </a:p>
        </p:txBody>
      </p:sp>
      <p:sp>
        <p:nvSpPr>
          <p:cNvPr id="4" name="Footer Placeholder 3">
            <a:extLst>
              <a:ext uri="{FF2B5EF4-FFF2-40B4-BE49-F238E27FC236}">
                <a16:creationId xmlns:a16="http://schemas.microsoft.com/office/drawing/2014/main" id="{C2429BC9-2100-40E7-9EEE-E0C894A108EE}"/>
              </a:ext>
            </a:extLst>
          </p:cNvPr>
          <p:cNvSpPr>
            <a:spLocks noGrp="1"/>
          </p:cNvSpPr>
          <p:nvPr>
            <p:ph type="ftr" sz="quarter" idx="11"/>
          </p:nvPr>
        </p:nvSpPr>
        <p:spPr/>
        <p:txBody>
          <a:bodyPr/>
          <a:lstStyle/>
          <a:p>
            <a:r>
              <a:rPr lang="en-US"/>
              <a:t>Who Wants to Become an IT Architect? - DigitalXChange 2022</a:t>
            </a:r>
            <a:endParaRPr lang="nl-NL"/>
          </a:p>
        </p:txBody>
      </p:sp>
      <p:pic>
        <p:nvPicPr>
          <p:cNvPr id="14338" name="Picture 2" descr="VR and the future | URBAN HUB">
            <a:extLst>
              <a:ext uri="{FF2B5EF4-FFF2-40B4-BE49-F238E27FC236}">
                <a16:creationId xmlns:a16="http://schemas.microsoft.com/office/drawing/2014/main" id="{FB05818E-AB5E-4B2B-A42D-AC04C23472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0" y="2155680"/>
            <a:ext cx="4096512" cy="25603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0014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8" end="8"/>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9" end="9"/>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thema">
  <a:themeElements>
    <a:clrScheme name="Conclusion_Rood">
      <a:dk1>
        <a:srgbClr val="000000"/>
      </a:dk1>
      <a:lt1>
        <a:srgbClr val="FFFFFF"/>
      </a:lt1>
      <a:dk2>
        <a:srgbClr val="E63232"/>
      </a:dk2>
      <a:lt2>
        <a:srgbClr val="9D9D9C"/>
      </a:lt2>
      <a:accent1>
        <a:srgbClr val="00AAC8"/>
      </a:accent1>
      <a:accent2>
        <a:srgbClr val="0069B4"/>
      </a:accent2>
      <a:accent3>
        <a:srgbClr val="FFCC00"/>
      </a:accent3>
      <a:accent4>
        <a:srgbClr val="00A03C"/>
      </a:accent4>
      <a:accent5>
        <a:srgbClr val="DA4290"/>
      </a:accent5>
      <a:accent6>
        <a:srgbClr val="643C91"/>
      </a:accent6>
      <a:hlink>
        <a:srgbClr val="000000"/>
      </a:hlink>
      <a:folHlink>
        <a:srgbClr val="00000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thema">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lIns="0" tIns="0" rIns="0" bIns="0" rtlCol="0">
        <a:spAutoFit/>
      </a:bodyPr>
      <a:lstStyle>
        <a:defPPr>
          <a:defRPr sz="1300" dirty="0" err="1" smtClean="0"/>
        </a:defPPr>
      </a:lstStyle>
    </a:txDef>
  </a:objectDefaults>
  <a:extraClrSchemeLst/>
  <a:extLst>
    <a:ext uri="{05A4C25C-085E-4340-85A3-A5531E510DB2}">
      <thm15:themeFamily xmlns:thm15="http://schemas.microsoft.com/office/thememl/2012/main" name="20201028 AMIS Conclusion presentatie.potx" id="{9C9BE468-9466-4F7F-9A03-E0E56A05E818}" vid="{9E28417E-C180-4961-BC93-8843FAD6194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E60B9E64A7B90B499F767EB2F0BD9B16" ma:contentTypeVersion="8" ma:contentTypeDescription="Een nieuw document maken." ma:contentTypeScope="" ma:versionID="c8caa6e7790c62c3cba067a7d20d9263">
  <xsd:schema xmlns:xsd="http://www.w3.org/2001/XMLSchema" xmlns:xs="http://www.w3.org/2001/XMLSchema" xmlns:p="http://schemas.microsoft.com/office/2006/metadata/properties" xmlns:ns2="bd3a200e-a112-4432-b134-79c9e3991b87" xmlns:ns3="a74c57c6-afd1-46a5-a503-29300b13d321" targetNamespace="http://schemas.microsoft.com/office/2006/metadata/properties" ma:root="true" ma:fieldsID="767566d7f2f69c3f3429e3558df4dd2f" ns2:_="" ns3:_="">
    <xsd:import namespace="bd3a200e-a112-4432-b134-79c9e3991b87"/>
    <xsd:import namespace="a74c57c6-afd1-46a5-a503-29300b13d321"/>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3:SharedWithUsers" minOccurs="0"/>
                <xsd:element ref="ns3:SharedWithDetails"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d3a200e-a112-4432-b134-79c9e3991b8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MediaServiceAutoTags" ma:internalName="MediaServiceAutoTags"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a74c57c6-afd1-46a5-a503-29300b13d321" elementFormDefault="qualified">
    <xsd:import namespace="http://schemas.microsoft.com/office/2006/documentManagement/types"/>
    <xsd:import namespace="http://schemas.microsoft.com/office/infopath/2007/PartnerControls"/>
    <xsd:element name="SharedWithUsers" ma:index="12" nillable="true" ma:displayName="Gedeeld met"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Gedeeld met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ou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5DF2822-16E4-4479-B239-41A079CBB65B}">
  <ds:schemaRefs>
    <ds:schemaRef ds:uri="http://schemas.microsoft.com/sharepoint/v3/contenttype/forms"/>
  </ds:schemaRefs>
</ds:datastoreItem>
</file>

<file path=customXml/itemProps2.xml><?xml version="1.0" encoding="utf-8"?>
<ds:datastoreItem xmlns:ds="http://schemas.openxmlformats.org/officeDocument/2006/customXml" ds:itemID="{63653586-D9AD-4A7C-AE25-8F164514A81A}">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FADA524E-01BE-4878-8AAA-B806DCC4107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d3a200e-a112-4432-b134-79c9e3991b87"/>
    <ds:schemaRef ds:uri="a74c57c6-afd1-46a5-a503-29300b13d32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201028 - Presentatie</Template>
  <TotalTime>14333</TotalTime>
  <Words>4223</Words>
  <Application>Microsoft Office PowerPoint</Application>
  <PresentationFormat>On-screen Show (16:9)</PresentationFormat>
  <Paragraphs>730</Paragraphs>
  <Slides>58</Slides>
  <Notes>6</Notes>
  <HiddenSlides>4</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58</vt:i4>
      </vt:variant>
    </vt:vector>
  </HeadingPairs>
  <TitlesOfParts>
    <vt:vector size="67" baseType="lpstr">
      <vt:lpstr>Amasis MT Pro Black</vt:lpstr>
      <vt:lpstr>Arial</vt:lpstr>
      <vt:lpstr>Calibri</vt:lpstr>
      <vt:lpstr>Ink Free</vt:lpstr>
      <vt:lpstr>Merriweather</vt:lpstr>
      <vt:lpstr>Proxima Nova</vt:lpstr>
      <vt:lpstr>Segoe UI</vt:lpstr>
      <vt:lpstr>Tahoma</vt:lpstr>
      <vt:lpstr>Office-thema</vt:lpstr>
      <vt:lpstr>PowerPoint Presentation</vt:lpstr>
      <vt:lpstr>Who Wants to Become an IT Architect?   A Look at the Bigger Picture  </vt:lpstr>
      <vt:lpstr>PowerPoint Presentation</vt:lpstr>
      <vt:lpstr>Architect</vt:lpstr>
      <vt:lpstr>From A(bstract Idea) to Concrete</vt:lpstr>
      <vt:lpstr>From What (via Why) to How?</vt:lpstr>
      <vt:lpstr>From What (via Why) to How?</vt:lpstr>
      <vt:lpstr>From What (via Why) to How?</vt:lpstr>
      <vt:lpstr>Virtual Architect</vt:lpstr>
      <vt:lpstr>Good Girl, Bad Boy</vt:lpstr>
      <vt:lpstr>Dare to be that little girl</vt:lpstr>
      <vt:lpstr>You’d Better Think</vt:lpstr>
      <vt:lpstr>Which &amp; How Much Technical Knowledge is required?</vt:lpstr>
      <vt:lpstr>Things to Know About</vt:lpstr>
      <vt:lpstr>BOL - CQRS</vt:lpstr>
      <vt:lpstr>Books Online - WebShop</vt:lpstr>
      <vt:lpstr>PowerPoint Presentation</vt:lpstr>
      <vt:lpstr>Comand Query Responsbility Segregation = CQRS</vt:lpstr>
      <vt:lpstr>Comand Query Responsbility Segregation = CQRS</vt:lpstr>
      <vt:lpstr>microservices</vt:lpstr>
      <vt:lpstr>How to Stay Up-to-Date?</vt:lpstr>
      <vt:lpstr>Instruments for Breaking Down and Building up</vt:lpstr>
      <vt:lpstr>Draw &amp; Visualize</vt:lpstr>
      <vt:lpstr>PowerPoint Presentation</vt:lpstr>
      <vt:lpstr>Visualize Systems, Components, Dependencies, Persistence, Boundaries</vt:lpstr>
      <vt:lpstr>Zoom Out [in time] to the Bigger Picture What happened at the Financial Institution</vt:lpstr>
      <vt:lpstr>Mapping User Stories to Solution Design &amp; End 2 End Flows</vt:lpstr>
      <vt:lpstr>Architecture Design Decisions [Log]</vt:lpstr>
      <vt:lpstr>Non Functional Requirements</vt:lpstr>
      <vt:lpstr>Average Number of ….   (be so aware)</vt:lpstr>
      <vt:lpstr>Fine Grained Non-Functional Requirements Analysis Zooming Out Too Much at the Utilities Company</vt:lpstr>
      <vt:lpstr>Fine Grained Non-Functional Requirements Analysis Zooming Out Too Much at the Utilities Company</vt:lpstr>
      <vt:lpstr>Architect is Product Owner regarding Technical Viability</vt:lpstr>
      <vt:lpstr>Technical Life Cycle Management</vt:lpstr>
      <vt:lpstr>Product ( Team | Project) Technology Fingerprint - template</vt:lpstr>
      <vt:lpstr>Product Team XYZ - Technology Fingerprint as of 15 August 2022</vt:lpstr>
      <vt:lpstr>Technical Life Cycle Management  at Energy Logistics Company</vt:lpstr>
      <vt:lpstr>Debt Mountain of products &amp; teams</vt:lpstr>
      <vt:lpstr>Technical Debt</vt:lpstr>
      <vt:lpstr>Debt Mountain of products &amp; teams</vt:lpstr>
      <vt:lpstr>What to do about debt? </vt:lpstr>
      <vt:lpstr>Prevent or at least Manage Tech Debt</vt:lpstr>
      <vt:lpstr>Breach of Contract – at Dutch Court Systems (no obvious technical debt)</vt:lpstr>
      <vt:lpstr>Breach of Contract – at Dutch Court Systems Process Refinement</vt:lpstr>
      <vt:lpstr>Architect’s Self Training</vt:lpstr>
      <vt:lpstr>Look for Architecture in  everyday life</vt:lpstr>
      <vt:lpstr>Coffee Machine Platform &amp; App Services</vt:lpstr>
      <vt:lpstr>Coffee Machine Platform &amp; App Services Proper Architecture Visualization</vt:lpstr>
      <vt:lpstr>Architect’s Self Training</vt:lpstr>
      <vt:lpstr>Use Analogies</vt:lpstr>
      <vt:lpstr>Architect’s Self Training</vt:lpstr>
      <vt:lpstr>Pitfalls</vt:lpstr>
      <vt:lpstr>PowerPoint Presentation</vt:lpstr>
      <vt:lpstr>Creating Solutions for Tomorrow</vt:lpstr>
      <vt:lpstr>Danke Schön  Thank you  Dank u wel</vt:lpstr>
      <vt:lpstr>Architecture aspects/concerns</vt:lpstr>
      <vt:lpstr>PowerPoint Presentation</vt:lpstr>
      <vt:lpstr>PowerPoint Presentation</vt:lpstr>
    </vt:vector>
  </TitlesOfParts>
  <Manager/>
  <Company>AMIS Conclusion</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Who wants to be an architect?</dc:title>
  <dc:subject/>
  <dc:creator>Lucas Jellema</dc:creator>
  <cp:keywords/>
  <dc:description>AMIS Conclusion presentatie - versie 2 - juni 2019
Ontwerp: Humming
Template: Ton Persoon</dc:description>
  <cp:lastModifiedBy>Lucas Jellema</cp:lastModifiedBy>
  <cp:revision>10</cp:revision>
  <dcterms:created xsi:type="dcterms:W3CDTF">2021-10-02T10:22:42Z</dcterms:created>
  <dcterms:modified xsi:type="dcterms:W3CDTF">2022-09-19T06:07:11Z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0x010100E60B9E64A7B90B499F767EB2F0BD9B16</vt:lpwstr>
  </property>
  <property fmtid="{D5CDD505-2E9C-101B-9397-08002B2CF9AE}" pid="3" name="MSIP_Label_36148d1e-9119-4a03-b039-d8188704cf2a_Enabled">
    <vt:lpwstr>true</vt:lpwstr>
  </property>
  <property fmtid="{D5CDD505-2E9C-101B-9397-08002B2CF9AE}" pid="4" name="MSIP_Label_36148d1e-9119-4a03-b039-d8188704cf2a_SetDate">
    <vt:lpwstr>2022-09-19T06:07:10Z</vt:lpwstr>
  </property>
  <property fmtid="{D5CDD505-2E9C-101B-9397-08002B2CF9AE}" pid="5" name="MSIP_Label_36148d1e-9119-4a03-b039-d8188704cf2a_Method">
    <vt:lpwstr>Privileged</vt:lpwstr>
  </property>
  <property fmtid="{D5CDD505-2E9C-101B-9397-08002B2CF9AE}" pid="6" name="MSIP_Label_36148d1e-9119-4a03-b039-d8188704cf2a_Name">
    <vt:lpwstr>Global-Publiek</vt:lpwstr>
  </property>
  <property fmtid="{D5CDD505-2E9C-101B-9397-08002B2CF9AE}" pid="7" name="MSIP_Label_36148d1e-9119-4a03-b039-d8188704cf2a_SiteId">
    <vt:lpwstr>21429da9-e4ad-45f9-9a6f-cd126a64274b</vt:lpwstr>
  </property>
  <property fmtid="{D5CDD505-2E9C-101B-9397-08002B2CF9AE}" pid="8" name="MSIP_Label_36148d1e-9119-4a03-b039-d8188704cf2a_ActionId">
    <vt:lpwstr>d33406b3-edc9-4157-b114-c079dbddfd88</vt:lpwstr>
  </property>
  <property fmtid="{D5CDD505-2E9C-101B-9397-08002B2CF9AE}" pid="9" name="MSIP_Label_36148d1e-9119-4a03-b039-d8188704cf2a_ContentBits">
    <vt:lpwstr>1</vt:lpwstr>
  </property>
</Properties>
</file>